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9" r:id="rId3"/>
    <p:sldId id="264" r:id="rId4"/>
    <p:sldId id="257" r:id="rId5"/>
    <p:sldId id="276" r:id="rId6"/>
    <p:sldId id="277" r:id="rId7"/>
    <p:sldId id="278" r:id="rId8"/>
    <p:sldId id="270" r:id="rId9"/>
    <p:sldId id="279" r:id="rId10"/>
    <p:sldId id="280" r:id="rId11"/>
    <p:sldId id="281" r:id="rId12"/>
    <p:sldId id="282" r:id="rId13"/>
    <p:sldId id="258" r:id="rId14"/>
    <p:sldId id="259" r:id="rId15"/>
    <p:sldId id="272" r:id="rId16"/>
    <p:sldId id="273" r:id="rId17"/>
    <p:sldId id="271" r:id="rId18"/>
    <p:sldId id="274" r:id="rId19"/>
    <p:sldId id="260" r:id="rId20"/>
    <p:sldId id="261" r:id="rId21"/>
    <p:sldId id="262" r:id="rId22"/>
    <p:sldId id="263" r:id="rId23"/>
    <p:sldId id="275" r:id="rId24"/>
    <p:sldId id="265" r:id="rId25"/>
    <p:sldId id="283" r:id="rId26"/>
    <p:sldId id="266"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1E9DB5-DA0B-447F-8B26-583360E5FE14}" type="datetimeFigureOut">
              <a:rPr lang="en-GB" smtClean="0"/>
              <a:t>17/07/2023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7F8784-136A-4530-9910-06791D5C5C84}" type="slidenum">
              <a:rPr lang="en-GB" smtClean="0"/>
              <a:t>‹#›</a:t>
            </a:fld>
            <a:endParaRPr lang="en-GB"/>
          </a:p>
        </p:txBody>
      </p:sp>
    </p:spTree>
    <p:extLst>
      <p:ext uri="{BB962C8B-B14F-4D97-AF65-F5344CB8AC3E}">
        <p14:creationId xmlns:p14="http://schemas.microsoft.com/office/powerpoint/2010/main" val="191102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Use this slide to set the tone</a:t>
            </a:r>
            <a:r>
              <a:rPr lang="en-GB" baseline="0" dirty="0" smtClean="0"/>
              <a:t> and expectations for the meeting.  People are less likely to interrupt if they know in advance there is time built in for them to speak</a:t>
            </a:r>
            <a:endParaRPr lang="en-GB" dirty="0"/>
          </a:p>
        </p:txBody>
      </p:sp>
      <p:sp>
        <p:nvSpPr>
          <p:cNvPr id="4" name="Slide Number Placeholder 3"/>
          <p:cNvSpPr>
            <a:spLocks noGrp="1"/>
          </p:cNvSpPr>
          <p:nvPr>
            <p:ph type="sldNum" sz="quarter" idx="10"/>
          </p:nvPr>
        </p:nvSpPr>
        <p:spPr/>
        <p:txBody>
          <a:bodyPr/>
          <a:lstStyle/>
          <a:p>
            <a:fld id="{747F8784-136A-4530-9910-06791D5C5C84}" type="slidenum">
              <a:rPr lang="en-GB" smtClean="0"/>
              <a:t>2</a:t>
            </a:fld>
            <a:endParaRPr lang="en-GB"/>
          </a:p>
        </p:txBody>
      </p:sp>
    </p:spTree>
    <p:extLst>
      <p:ext uri="{BB962C8B-B14F-4D97-AF65-F5344CB8AC3E}">
        <p14:creationId xmlns:p14="http://schemas.microsoft.com/office/powerpoint/2010/main" val="1243259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call the lessons something</a:t>
            </a:r>
            <a:r>
              <a:rPr lang="en-GB" baseline="0" dirty="0" smtClean="0"/>
              <a:t> else, amend the slide accordingly</a:t>
            </a:r>
            <a:endParaRPr lang="en-GB" dirty="0"/>
          </a:p>
        </p:txBody>
      </p:sp>
      <p:sp>
        <p:nvSpPr>
          <p:cNvPr id="4" name="Slide Number Placeholder 3"/>
          <p:cNvSpPr>
            <a:spLocks noGrp="1"/>
          </p:cNvSpPr>
          <p:nvPr>
            <p:ph type="sldNum" sz="quarter" idx="10"/>
          </p:nvPr>
        </p:nvSpPr>
        <p:spPr/>
        <p:txBody>
          <a:bodyPr/>
          <a:lstStyle/>
          <a:p>
            <a:fld id="{747F8784-136A-4530-9910-06791D5C5C84}" type="slidenum">
              <a:rPr lang="en-GB" smtClean="0"/>
              <a:t>4</a:t>
            </a:fld>
            <a:endParaRPr lang="en-GB"/>
          </a:p>
        </p:txBody>
      </p:sp>
    </p:spTree>
    <p:extLst>
      <p:ext uri="{BB962C8B-B14F-4D97-AF65-F5344CB8AC3E}">
        <p14:creationId xmlns:p14="http://schemas.microsoft.com/office/powerpoint/2010/main" val="303877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If you call the lessons something else, amend the slide accordingly</a:t>
            </a:r>
          </a:p>
          <a:p>
            <a:endParaRPr lang="en-GB" dirty="0"/>
          </a:p>
        </p:txBody>
      </p:sp>
      <p:sp>
        <p:nvSpPr>
          <p:cNvPr id="4" name="Slide Number Placeholder 3"/>
          <p:cNvSpPr>
            <a:spLocks noGrp="1"/>
          </p:cNvSpPr>
          <p:nvPr>
            <p:ph type="sldNum" sz="quarter" idx="10"/>
          </p:nvPr>
        </p:nvSpPr>
        <p:spPr/>
        <p:txBody>
          <a:bodyPr/>
          <a:lstStyle/>
          <a:p>
            <a:fld id="{747F8784-136A-4530-9910-06791D5C5C84}" type="slidenum">
              <a:rPr lang="en-GB" smtClean="0"/>
              <a:t>8</a:t>
            </a:fld>
            <a:endParaRPr lang="en-GB"/>
          </a:p>
        </p:txBody>
      </p:sp>
    </p:spTree>
    <p:extLst>
      <p:ext uri="{BB962C8B-B14F-4D97-AF65-F5344CB8AC3E}">
        <p14:creationId xmlns:p14="http://schemas.microsoft.com/office/powerpoint/2010/main" val="208368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Many parents of</a:t>
            </a:r>
            <a:r>
              <a:rPr lang="en-GB" baseline="0" dirty="0" smtClean="0"/>
              <a:t> children with SEND are familiar with legislation and guidance such as the code of practice</a:t>
            </a:r>
            <a:endParaRPr lang="en-GB" dirty="0"/>
          </a:p>
        </p:txBody>
      </p:sp>
      <p:sp>
        <p:nvSpPr>
          <p:cNvPr id="4" name="Slide Number Placeholder 3"/>
          <p:cNvSpPr>
            <a:spLocks noGrp="1"/>
          </p:cNvSpPr>
          <p:nvPr>
            <p:ph type="sldNum" sz="quarter" idx="10"/>
          </p:nvPr>
        </p:nvSpPr>
        <p:spPr/>
        <p:txBody>
          <a:bodyPr/>
          <a:lstStyle/>
          <a:p>
            <a:fld id="{747F8784-136A-4530-9910-06791D5C5C84}" type="slidenum">
              <a:rPr lang="en-GB" smtClean="0"/>
              <a:t>17</a:t>
            </a:fld>
            <a:endParaRPr lang="en-GB"/>
          </a:p>
        </p:txBody>
      </p:sp>
    </p:spTree>
    <p:extLst>
      <p:ext uri="{BB962C8B-B14F-4D97-AF65-F5344CB8AC3E}">
        <p14:creationId xmlns:p14="http://schemas.microsoft.com/office/powerpoint/2010/main" val="2624220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Amend as appropriate.  This slide applies if you are following Bradford’s model policy</a:t>
            </a:r>
            <a:r>
              <a:rPr lang="en-GB" baseline="0" dirty="0" smtClean="0"/>
              <a:t> </a:t>
            </a:r>
            <a:endParaRPr lang="en-GB" dirty="0"/>
          </a:p>
        </p:txBody>
      </p:sp>
      <p:sp>
        <p:nvSpPr>
          <p:cNvPr id="4" name="Slide Number Placeholder 3"/>
          <p:cNvSpPr>
            <a:spLocks noGrp="1"/>
          </p:cNvSpPr>
          <p:nvPr>
            <p:ph type="sldNum" sz="quarter" idx="10"/>
          </p:nvPr>
        </p:nvSpPr>
        <p:spPr/>
        <p:txBody>
          <a:bodyPr/>
          <a:lstStyle/>
          <a:p>
            <a:fld id="{747F8784-136A-4530-9910-06791D5C5C84}" type="slidenum">
              <a:rPr lang="en-GB" smtClean="0"/>
              <a:t>22</a:t>
            </a:fld>
            <a:endParaRPr lang="en-GB"/>
          </a:p>
        </p:txBody>
      </p:sp>
    </p:spTree>
    <p:extLst>
      <p:ext uri="{BB962C8B-B14F-4D97-AF65-F5344CB8AC3E}">
        <p14:creationId xmlns:p14="http://schemas.microsoft.com/office/powerpoint/2010/main" val="2018599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Amend</a:t>
            </a:r>
            <a:r>
              <a:rPr lang="en-GB" baseline="0" dirty="0" smtClean="0"/>
              <a:t> as appropriate for your school</a:t>
            </a:r>
            <a:endParaRPr lang="en-GB" dirty="0"/>
          </a:p>
        </p:txBody>
      </p:sp>
      <p:sp>
        <p:nvSpPr>
          <p:cNvPr id="4" name="Slide Number Placeholder 3"/>
          <p:cNvSpPr>
            <a:spLocks noGrp="1"/>
          </p:cNvSpPr>
          <p:nvPr>
            <p:ph type="sldNum" sz="quarter" idx="10"/>
          </p:nvPr>
        </p:nvSpPr>
        <p:spPr/>
        <p:txBody>
          <a:bodyPr/>
          <a:lstStyle/>
          <a:p>
            <a:fld id="{747F8784-136A-4530-9910-06791D5C5C84}" type="slidenum">
              <a:rPr lang="en-GB" smtClean="0"/>
              <a:t>23</a:t>
            </a:fld>
            <a:endParaRPr lang="en-GB"/>
          </a:p>
        </p:txBody>
      </p:sp>
    </p:spTree>
    <p:extLst>
      <p:ext uri="{BB962C8B-B14F-4D97-AF65-F5344CB8AC3E}">
        <p14:creationId xmlns:p14="http://schemas.microsoft.com/office/powerpoint/2010/main" val="2464483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7F8784-136A-4530-9910-06791D5C5C84}" type="slidenum">
              <a:rPr lang="en-GB" smtClean="0"/>
              <a:t>26</a:t>
            </a:fld>
            <a:endParaRPr lang="en-GB"/>
          </a:p>
        </p:txBody>
      </p:sp>
    </p:spTree>
    <p:extLst>
      <p:ext uri="{BB962C8B-B14F-4D97-AF65-F5344CB8AC3E}">
        <p14:creationId xmlns:p14="http://schemas.microsoft.com/office/powerpoint/2010/main" val="1221252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2181412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A9FA37-D07E-4F9C-8BA0-100B46A0977A}"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1110438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2407797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103911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7999845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306068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26689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3093563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144816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3074062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281901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A9FA37-D07E-4F9C-8BA0-100B46A0977A}"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247209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5A9FA37-D07E-4F9C-8BA0-100B46A0977A}" type="datetimeFigureOut">
              <a:rPr lang="en-GB" smtClean="0"/>
              <a:t>17/07/2023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1122412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472379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289022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5A9FA37-D07E-4F9C-8BA0-100B46A0977A}" type="datetimeFigureOut">
              <a:rPr lang="en-GB" smtClean="0"/>
              <a:t>17/07/2023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1758987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5A9FA37-D07E-4F9C-8BA0-100B46A0977A}" type="datetimeFigureOut">
              <a:rPr lang="en-GB" smtClean="0"/>
              <a:t>17/07/2023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1D64896-316F-40DF-AB6D-0454BE2A1A00}" type="slidenum">
              <a:rPr lang="en-GB" smtClean="0"/>
              <a:t>‹#›</a:t>
            </a:fld>
            <a:endParaRPr lang="en-GB"/>
          </a:p>
        </p:txBody>
      </p:sp>
    </p:spTree>
    <p:extLst>
      <p:ext uri="{BB962C8B-B14F-4D97-AF65-F5344CB8AC3E}">
        <p14:creationId xmlns:p14="http://schemas.microsoft.com/office/powerpoint/2010/main" val="2442678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5A9FA37-D07E-4F9C-8BA0-100B46A0977A}" type="datetimeFigureOut">
              <a:rPr lang="en-GB" smtClean="0"/>
              <a:t>17/07/2023</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71D64896-316F-40DF-AB6D-0454BE2A1A00}" type="slidenum">
              <a:rPr lang="en-GB" smtClean="0"/>
              <a:t>‹#›</a:t>
            </a:fld>
            <a:endParaRPr lang="en-GB"/>
          </a:p>
        </p:txBody>
      </p:sp>
    </p:spTree>
    <p:extLst>
      <p:ext uri="{BB962C8B-B14F-4D97-AF65-F5344CB8AC3E}">
        <p14:creationId xmlns:p14="http://schemas.microsoft.com/office/powerpoint/2010/main" val="28714119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068960"/>
            <a:ext cx="7772400" cy="1470025"/>
          </a:xfrm>
        </p:spPr>
        <p:txBody>
          <a:bodyPr>
            <a:noAutofit/>
          </a:bodyPr>
          <a:lstStyle/>
          <a:p>
            <a:r>
              <a:rPr lang="en-GB" sz="6000" dirty="0" smtClean="0">
                <a:latin typeface="Eras Demi ITC" pitchFamily="34" charset="0"/>
              </a:rPr>
              <a:t>Relationships Education</a:t>
            </a:r>
            <a:br>
              <a:rPr lang="en-GB" sz="6000" dirty="0" smtClean="0">
                <a:latin typeface="Eras Demi ITC" pitchFamily="34" charset="0"/>
              </a:rPr>
            </a:br>
            <a:r>
              <a:rPr lang="en-GB" sz="6000" dirty="0" smtClean="0">
                <a:latin typeface="Eras Demi ITC" pitchFamily="34" charset="0"/>
              </a:rPr>
              <a:t>Swain House Primary School</a:t>
            </a:r>
            <a:r>
              <a:rPr lang="en-GB" sz="6000" dirty="0" smtClean="0">
                <a:latin typeface="Eras Demi ITC" pitchFamily="34" charset="0"/>
              </a:rPr>
              <a:t/>
            </a:r>
            <a:br>
              <a:rPr lang="en-GB" sz="6000" dirty="0" smtClean="0">
                <a:latin typeface="Eras Demi ITC" pitchFamily="34" charset="0"/>
              </a:rPr>
            </a:br>
            <a:r>
              <a:rPr lang="en-GB" sz="6000" dirty="0" smtClean="0">
                <a:latin typeface="Eras Demi ITC" pitchFamily="34" charset="0"/>
              </a:rPr>
              <a:t>Parent </a:t>
            </a:r>
            <a:r>
              <a:rPr lang="en-GB" sz="6000" dirty="0">
                <a:latin typeface="Eras Demi ITC" pitchFamily="34" charset="0"/>
              </a:rPr>
              <a:t>C</a:t>
            </a:r>
            <a:r>
              <a:rPr lang="en-GB" sz="6000" dirty="0" smtClean="0">
                <a:latin typeface="Eras Demi ITC" pitchFamily="34" charset="0"/>
              </a:rPr>
              <a:t>onsultation</a:t>
            </a:r>
            <a:endParaRPr lang="en-GB" sz="6000" dirty="0">
              <a:latin typeface="Eras Demi ITC" pitchFamily="34" charset="0"/>
            </a:endParaRPr>
          </a:p>
        </p:txBody>
      </p:sp>
      <p:sp>
        <p:nvSpPr>
          <p:cNvPr id="3" name="Subtitle 2"/>
          <p:cNvSpPr>
            <a:spLocks noGrp="1"/>
          </p:cNvSpPr>
          <p:nvPr>
            <p:ph type="subTitle" idx="1"/>
          </p:nvPr>
        </p:nvSpPr>
        <p:spPr>
          <a:xfrm>
            <a:off x="1331640" y="4797152"/>
            <a:ext cx="6620968" cy="861420"/>
          </a:xfrm>
        </p:spPr>
        <p:txBody>
          <a:bodyPr/>
          <a:lstStyle/>
          <a:p>
            <a:r>
              <a:rPr lang="en-US" dirty="0" smtClean="0"/>
              <a:t>17</a:t>
            </a:r>
            <a:r>
              <a:rPr lang="en-US" baseline="30000" dirty="0" smtClean="0"/>
              <a:t>th</a:t>
            </a:r>
            <a:r>
              <a:rPr lang="en-US" dirty="0" smtClean="0"/>
              <a:t> July 2023 </a:t>
            </a:r>
            <a:endParaRPr lang="en-GB" dirty="0"/>
          </a:p>
        </p:txBody>
      </p:sp>
    </p:spTree>
    <p:extLst>
      <p:ext uri="{BB962C8B-B14F-4D97-AF65-F5344CB8AC3E}">
        <p14:creationId xmlns:p14="http://schemas.microsoft.com/office/powerpoint/2010/main" val="27918829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7176348" cy="530223"/>
          </a:xfrm>
        </p:spPr>
        <p:txBody>
          <a:bodyPr/>
          <a:lstStyle/>
          <a:p>
            <a:r>
              <a:rPr lang="en-US" dirty="0" smtClean="0"/>
              <a:t>How we teach </a:t>
            </a:r>
            <a:r>
              <a:rPr lang="en-US" dirty="0" smtClean="0"/>
              <a:t>now? </a:t>
            </a:r>
            <a:endParaRPr lang="en-GB" dirty="0"/>
          </a:p>
        </p:txBody>
      </p:sp>
      <p:sp>
        <p:nvSpPr>
          <p:cNvPr id="4" name="Rectangle 3"/>
          <p:cNvSpPr/>
          <p:nvPr/>
        </p:nvSpPr>
        <p:spPr>
          <a:xfrm>
            <a:off x="251520" y="1772816"/>
            <a:ext cx="8352928" cy="4524315"/>
          </a:xfrm>
          <a:prstGeom prst="rect">
            <a:avLst/>
          </a:prstGeom>
        </p:spPr>
        <p:txBody>
          <a:bodyPr wrap="square">
            <a:spAutoFit/>
          </a:bodyPr>
          <a:lstStyle/>
          <a:p>
            <a:r>
              <a:rPr lang="en-US" sz="2400" dirty="0"/>
              <a:t>• </a:t>
            </a:r>
            <a:r>
              <a:rPr lang="en-US" sz="2400" dirty="0"/>
              <a:t>Introduce children to the correct scientific terms to describe body parts in </a:t>
            </a:r>
            <a:r>
              <a:rPr lang="en-US" sz="2400" dirty="0"/>
              <a:t>Key </a:t>
            </a:r>
            <a:r>
              <a:rPr lang="en-US" sz="2400" dirty="0"/>
              <a:t>Stage 1 </a:t>
            </a:r>
            <a:r>
              <a:rPr lang="en-US" sz="2400" dirty="0"/>
              <a:t>(penis and vulva) </a:t>
            </a:r>
          </a:p>
          <a:p>
            <a:r>
              <a:rPr lang="en-US" sz="2400" dirty="0"/>
              <a:t>• Continue to challenge </a:t>
            </a:r>
            <a:r>
              <a:rPr lang="en-US" sz="2400" dirty="0"/>
              <a:t>the use of ‘gay’ as an insult and include work around the makeup of different families </a:t>
            </a:r>
            <a:endParaRPr lang="en-US" sz="2400" dirty="0"/>
          </a:p>
          <a:p>
            <a:r>
              <a:rPr lang="en-US" sz="2400" dirty="0"/>
              <a:t>• Explore and challenge </a:t>
            </a:r>
            <a:r>
              <a:rPr lang="en-US" sz="2400" dirty="0"/>
              <a:t>gender </a:t>
            </a:r>
            <a:r>
              <a:rPr lang="en-US" sz="2400" dirty="0"/>
              <a:t>roles and stereotypes </a:t>
            </a:r>
          </a:p>
          <a:p>
            <a:r>
              <a:rPr lang="en-US" sz="2400" dirty="0"/>
              <a:t>• </a:t>
            </a:r>
            <a:r>
              <a:rPr lang="en-US" sz="2400" dirty="0"/>
              <a:t>Begin to explore puberty changes </a:t>
            </a:r>
            <a:r>
              <a:rPr lang="en-US" sz="2400" dirty="0"/>
              <a:t>in Years 4, 5 and 6 so children are fully informed of the changes</a:t>
            </a:r>
          </a:p>
          <a:p>
            <a:r>
              <a:rPr lang="en-US" sz="2400" dirty="0"/>
              <a:t>• </a:t>
            </a:r>
            <a:r>
              <a:rPr lang="en-US" sz="2400" dirty="0"/>
              <a:t>Deliver RSE in a progressive way across the school </a:t>
            </a:r>
            <a:endParaRPr lang="en-US" sz="2400" dirty="0"/>
          </a:p>
          <a:p>
            <a:r>
              <a:rPr lang="en-US" sz="2400" dirty="0"/>
              <a:t>• </a:t>
            </a:r>
            <a:r>
              <a:rPr lang="en-US" sz="2400" dirty="0"/>
              <a:t>For some sessions on </a:t>
            </a:r>
            <a:r>
              <a:rPr lang="en-US" sz="2400" dirty="0" smtClean="0"/>
              <a:t>puberty and conception </a:t>
            </a:r>
            <a:r>
              <a:rPr lang="en-US" sz="2400" dirty="0"/>
              <a:t>use separate </a:t>
            </a:r>
            <a:r>
              <a:rPr lang="en-US" sz="2400" dirty="0" smtClean="0"/>
              <a:t>boys’ </a:t>
            </a:r>
            <a:r>
              <a:rPr lang="en-US" sz="2400" dirty="0"/>
              <a:t>and </a:t>
            </a:r>
            <a:r>
              <a:rPr lang="en-US" sz="2400" dirty="0" smtClean="0"/>
              <a:t>girls’ </a:t>
            </a:r>
            <a:r>
              <a:rPr lang="en-US" sz="2400" dirty="0"/>
              <a:t>sessions and use Step2 to deliver them</a:t>
            </a:r>
            <a:endParaRPr lang="en-GB" sz="2400" dirty="0"/>
          </a:p>
        </p:txBody>
      </p:sp>
    </p:spTree>
    <p:extLst>
      <p:ext uri="{BB962C8B-B14F-4D97-AF65-F5344CB8AC3E}">
        <p14:creationId xmlns:p14="http://schemas.microsoft.com/office/powerpoint/2010/main" val="299753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997" y="332656"/>
            <a:ext cx="6571060" cy="530223"/>
          </a:xfrm>
        </p:spPr>
        <p:txBody>
          <a:bodyPr/>
          <a:lstStyle/>
          <a:p>
            <a:r>
              <a:rPr lang="en-US" dirty="0" smtClean="0"/>
              <a:t>We are suggesting making no changes to our policy and the way we teach</a:t>
            </a:r>
            <a:endParaRPr lang="en-GB" dirty="0"/>
          </a:p>
        </p:txBody>
      </p:sp>
      <p:sp>
        <p:nvSpPr>
          <p:cNvPr id="3" name="Content Placeholder 2"/>
          <p:cNvSpPr>
            <a:spLocks noGrp="1"/>
          </p:cNvSpPr>
          <p:nvPr>
            <p:ph idx="1"/>
          </p:nvPr>
        </p:nvSpPr>
        <p:spPr>
          <a:xfrm>
            <a:off x="762520" y="3212976"/>
            <a:ext cx="7841927" cy="4195481"/>
          </a:xfrm>
        </p:spPr>
        <p:txBody>
          <a:bodyPr>
            <a:normAutofit/>
          </a:bodyPr>
          <a:lstStyle/>
          <a:p>
            <a:r>
              <a:rPr lang="en-US" sz="2100" dirty="0"/>
              <a:t>We are interested in finding out about your views around our curriculum </a:t>
            </a:r>
            <a:endParaRPr lang="en-GB" sz="2100" dirty="0"/>
          </a:p>
        </p:txBody>
      </p:sp>
    </p:spTree>
    <p:extLst>
      <p:ext uri="{BB962C8B-B14F-4D97-AF65-F5344CB8AC3E}">
        <p14:creationId xmlns:p14="http://schemas.microsoft.com/office/powerpoint/2010/main" val="1206974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520" y="260648"/>
            <a:ext cx="8761072" cy="5832648"/>
          </a:xfrm>
          <a:prstGeom prst="rect">
            <a:avLst/>
          </a:prstGeom>
        </p:spPr>
      </p:pic>
    </p:spTree>
    <p:extLst>
      <p:ext uri="{BB962C8B-B14F-4D97-AF65-F5344CB8AC3E}">
        <p14:creationId xmlns:p14="http://schemas.microsoft.com/office/powerpoint/2010/main" val="376178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Eras Demi ITC" pitchFamily="34" charset="0"/>
              </a:rPr>
              <a:t>Why has the government </a:t>
            </a:r>
            <a:br>
              <a:rPr lang="en-GB" dirty="0" smtClean="0">
                <a:latin typeface="Eras Demi ITC" pitchFamily="34" charset="0"/>
              </a:rPr>
            </a:br>
            <a:r>
              <a:rPr lang="en-GB" dirty="0" smtClean="0">
                <a:latin typeface="Eras Demi ITC" pitchFamily="34" charset="0"/>
              </a:rPr>
              <a:t>made this change?</a:t>
            </a:r>
            <a:endParaRPr lang="en-GB" dirty="0">
              <a:latin typeface="Eras Demi ITC" pitchFamily="34" charset="0"/>
            </a:endParaRPr>
          </a:p>
        </p:txBody>
      </p:sp>
      <p:sp>
        <p:nvSpPr>
          <p:cNvPr id="3" name="Content Placeholder 2"/>
          <p:cNvSpPr>
            <a:spLocks noGrp="1"/>
          </p:cNvSpPr>
          <p:nvPr>
            <p:ph idx="1"/>
          </p:nvPr>
        </p:nvSpPr>
        <p:spPr>
          <a:xfrm>
            <a:off x="323528" y="2060848"/>
            <a:ext cx="8496944" cy="4525963"/>
          </a:xfrm>
        </p:spPr>
        <p:txBody>
          <a:bodyPr>
            <a:normAutofit/>
          </a:bodyPr>
          <a:lstStyle/>
          <a:p>
            <a:pPr marL="0" indent="0" algn="ctr">
              <a:buNone/>
            </a:pPr>
            <a:r>
              <a:rPr lang="en-GB" dirty="0" smtClean="0">
                <a:latin typeface="Eras Medium ITC" pitchFamily="34" charset="0"/>
              </a:rPr>
              <a:t>They believe relationships education will :</a:t>
            </a:r>
          </a:p>
          <a:p>
            <a:pPr marL="0" indent="0" algn="ctr">
              <a:buNone/>
            </a:pPr>
            <a:endParaRPr lang="en-GB" dirty="0" smtClean="0">
              <a:latin typeface="Eras Medium ITC" pitchFamily="34" charset="0"/>
            </a:endParaRPr>
          </a:p>
          <a:p>
            <a:pPr marL="0" indent="0" algn="ctr">
              <a:buNone/>
            </a:pPr>
            <a:r>
              <a:rPr lang="en-GB" dirty="0">
                <a:latin typeface="Eras Medium ITC" pitchFamily="34" charset="0"/>
              </a:rPr>
              <a:t>prevent bullying based on perceived </a:t>
            </a:r>
            <a:r>
              <a:rPr lang="en-GB" dirty="0" smtClean="0">
                <a:latin typeface="Eras Medium ITC" pitchFamily="34" charset="0"/>
              </a:rPr>
              <a:t>differences</a:t>
            </a:r>
          </a:p>
          <a:p>
            <a:pPr marL="0" indent="0" algn="ctr">
              <a:buNone/>
            </a:pPr>
            <a:r>
              <a:rPr lang="en-GB" dirty="0">
                <a:latin typeface="Eras Medium ITC" pitchFamily="34" charset="0"/>
              </a:rPr>
              <a:t>and </a:t>
            </a:r>
            <a:endParaRPr lang="en-GB" dirty="0" smtClean="0">
              <a:latin typeface="Eras Medium ITC" pitchFamily="34" charset="0"/>
            </a:endParaRPr>
          </a:p>
          <a:p>
            <a:pPr marL="0" indent="0" algn="ctr">
              <a:buNone/>
            </a:pPr>
            <a:r>
              <a:rPr lang="en-GB" dirty="0" smtClean="0">
                <a:latin typeface="Eras Medium ITC" pitchFamily="34" charset="0"/>
              </a:rPr>
              <a:t>help children to be happy, healthy and safe and prepare them for life in a diverse modern society				</a:t>
            </a:r>
          </a:p>
          <a:p>
            <a:pPr marL="0" indent="0" algn="ctr">
              <a:buNone/>
            </a:pPr>
            <a:r>
              <a:rPr lang="en-GB" dirty="0" smtClean="0">
                <a:latin typeface="Eras Medium ITC" pitchFamily="34" charset="0"/>
              </a:rPr>
              <a:t>Making the subject compulsory demonstrates their commitment to those aims </a:t>
            </a:r>
            <a:endParaRPr lang="en-GB" dirty="0">
              <a:latin typeface="Eras Medium ITC" pitchFamily="34" charset="0"/>
            </a:endParaRPr>
          </a:p>
        </p:txBody>
      </p:sp>
    </p:spTree>
    <p:extLst>
      <p:ext uri="{BB962C8B-B14F-4D97-AF65-F5344CB8AC3E}">
        <p14:creationId xmlns:p14="http://schemas.microsoft.com/office/powerpoint/2010/main" val="674129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Eras Demi ITC" pitchFamily="34" charset="0"/>
              </a:rPr>
              <a:t>Will relationships education be suitable for my child?</a:t>
            </a:r>
            <a:endParaRPr lang="en-GB" dirty="0">
              <a:latin typeface="Eras Demi ITC" pitchFamily="34" charset="0"/>
            </a:endParaRPr>
          </a:p>
        </p:txBody>
      </p:sp>
      <p:sp>
        <p:nvSpPr>
          <p:cNvPr id="3" name="Content Placeholder 2"/>
          <p:cNvSpPr>
            <a:spLocks noGrp="1"/>
          </p:cNvSpPr>
          <p:nvPr>
            <p:ph idx="1"/>
          </p:nvPr>
        </p:nvSpPr>
        <p:spPr>
          <a:xfrm>
            <a:off x="828436" y="2276872"/>
            <a:ext cx="7631996" cy="4195481"/>
          </a:xfrm>
        </p:spPr>
        <p:txBody>
          <a:bodyPr/>
          <a:lstStyle/>
          <a:p>
            <a:pPr marL="0" indent="0">
              <a:buNone/>
            </a:pPr>
            <a:endParaRPr lang="en-GB" dirty="0" smtClean="0">
              <a:latin typeface="Eras Demi ITC" pitchFamily="34" charset="0"/>
            </a:endParaRPr>
          </a:p>
          <a:p>
            <a:pPr marL="0" indent="0" algn="ctr">
              <a:buNone/>
            </a:pPr>
            <a:r>
              <a:rPr lang="en-GB" sz="2800" dirty="0" smtClean="0">
                <a:latin typeface="Eras Medium ITC" pitchFamily="34" charset="0"/>
              </a:rPr>
              <a:t>Teaching will be age appropriate and respectful of faith and diversity</a:t>
            </a:r>
          </a:p>
          <a:p>
            <a:pPr marL="0" indent="0" algn="ctr">
              <a:buNone/>
            </a:pPr>
            <a:r>
              <a:rPr lang="en-GB" sz="2800" dirty="0" smtClean="0">
                <a:latin typeface="Eras Medium ITC" pitchFamily="34" charset="0"/>
              </a:rPr>
              <a:t>  </a:t>
            </a:r>
          </a:p>
          <a:p>
            <a:pPr marL="0" indent="0" algn="ctr">
              <a:buNone/>
            </a:pPr>
            <a:r>
              <a:rPr lang="en-GB" sz="2800" dirty="0" smtClean="0">
                <a:latin typeface="Eras Medium ITC" pitchFamily="34" charset="0"/>
              </a:rPr>
              <a:t>Relationships education does not teach children about sex</a:t>
            </a:r>
          </a:p>
          <a:p>
            <a:pPr marL="0" indent="0">
              <a:buNone/>
            </a:pPr>
            <a:endParaRPr lang="en-GB" sz="2800" dirty="0">
              <a:latin typeface="Eras Demi ITC" pitchFamily="34" charset="0"/>
            </a:endParaRPr>
          </a:p>
        </p:txBody>
      </p:sp>
    </p:spTree>
    <p:extLst>
      <p:ext uri="{BB962C8B-B14F-4D97-AF65-F5344CB8AC3E}">
        <p14:creationId xmlns:p14="http://schemas.microsoft.com/office/powerpoint/2010/main" val="2390691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48680"/>
            <a:ext cx="8229600" cy="1431032"/>
          </a:xfrm>
        </p:spPr>
        <p:txBody>
          <a:bodyPr>
            <a:normAutofit fontScale="90000"/>
          </a:bodyPr>
          <a:lstStyle/>
          <a:p>
            <a:pPr algn="ctr"/>
            <a:r>
              <a:rPr lang="en-GB" dirty="0" smtClean="0">
                <a:latin typeface="Eras Demi ITC" pitchFamily="34" charset="0"/>
              </a:rPr>
              <a:t>Will relationships education be compatible with my religion? </a:t>
            </a:r>
            <a:br>
              <a:rPr lang="en-GB" dirty="0" smtClean="0">
                <a:latin typeface="Eras Demi ITC" pitchFamily="34" charset="0"/>
              </a:rPr>
            </a:br>
            <a:endParaRPr lang="en-GB" dirty="0">
              <a:latin typeface="Eras Demi ITC" pitchFamily="34" charset="0"/>
            </a:endParaRPr>
          </a:p>
        </p:txBody>
      </p:sp>
      <p:sp>
        <p:nvSpPr>
          <p:cNvPr id="3" name="Content Placeholder 2"/>
          <p:cNvSpPr>
            <a:spLocks noGrp="1"/>
          </p:cNvSpPr>
          <p:nvPr>
            <p:ph idx="1"/>
          </p:nvPr>
        </p:nvSpPr>
        <p:spPr>
          <a:xfrm>
            <a:off x="179512" y="2060848"/>
            <a:ext cx="8640960" cy="4473624"/>
          </a:xfrm>
        </p:spPr>
        <p:txBody>
          <a:bodyPr>
            <a:normAutofit fontScale="70000" lnSpcReduction="20000"/>
          </a:bodyPr>
          <a:lstStyle/>
          <a:p>
            <a:pPr marL="0" indent="0">
              <a:buNone/>
            </a:pPr>
            <a:endParaRPr lang="en-GB" sz="1500" dirty="0" smtClean="0"/>
          </a:p>
          <a:p>
            <a:pPr marL="0" indent="0" algn="ctr">
              <a:buNone/>
            </a:pPr>
            <a:r>
              <a:rPr lang="en-GB" sz="3600" dirty="0" smtClean="0">
                <a:latin typeface="Eras Medium ITC" pitchFamily="34" charset="0"/>
              </a:rPr>
              <a:t>Schools must take into account the religious background of all pupils and handle sensitive topics appropriately </a:t>
            </a:r>
          </a:p>
          <a:p>
            <a:pPr marL="0" indent="0" algn="ctr">
              <a:buNone/>
            </a:pPr>
            <a:endParaRPr lang="en-GB" sz="3600" dirty="0" smtClean="0">
              <a:latin typeface="Eras Medium ITC" pitchFamily="34" charset="0"/>
            </a:endParaRPr>
          </a:p>
          <a:p>
            <a:pPr marL="0" indent="0" algn="ctr">
              <a:buNone/>
            </a:pPr>
            <a:r>
              <a:rPr lang="en-GB" sz="3600" dirty="0" smtClean="0">
                <a:latin typeface="Eras Medium ITC" pitchFamily="34" charset="0"/>
              </a:rPr>
              <a:t>The Equality Act (2010), states that religion or belief are protected characteristics, </a:t>
            </a:r>
            <a:r>
              <a:rPr lang="en-GB" sz="3600" dirty="0">
                <a:latin typeface="Eras Medium ITC" pitchFamily="34" charset="0"/>
              </a:rPr>
              <a:t>along </a:t>
            </a:r>
            <a:r>
              <a:rPr lang="en-GB" sz="3600" dirty="0" smtClean="0">
                <a:latin typeface="Eras Medium ITC" pitchFamily="34" charset="0"/>
              </a:rPr>
              <a:t>with: age; disability; gender reassignment; marriage </a:t>
            </a:r>
            <a:r>
              <a:rPr lang="en-GB" sz="3600" dirty="0">
                <a:latin typeface="Eras Medium ITC" pitchFamily="34" charset="0"/>
              </a:rPr>
              <a:t>and civil </a:t>
            </a:r>
            <a:r>
              <a:rPr lang="en-GB" sz="3600" dirty="0" smtClean="0">
                <a:latin typeface="Eras Medium ITC" pitchFamily="34" charset="0"/>
              </a:rPr>
              <a:t>partnership; pregnancy </a:t>
            </a:r>
            <a:r>
              <a:rPr lang="en-GB" sz="3600" dirty="0">
                <a:latin typeface="Eras Medium ITC" pitchFamily="34" charset="0"/>
              </a:rPr>
              <a:t>and </a:t>
            </a:r>
            <a:r>
              <a:rPr lang="en-GB" sz="3600" dirty="0" smtClean="0">
                <a:latin typeface="Eras Medium ITC" pitchFamily="34" charset="0"/>
              </a:rPr>
              <a:t>maternity; race; sex; sexual </a:t>
            </a:r>
            <a:r>
              <a:rPr lang="en-GB" sz="3600" dirty="0">
                <a:latin typeface="Eras Medium ITC" pitchFamily="34" charset="0"/>
              </a:rPr>
              <a:t>orientation.</a:t>
            </a:r>
          </a:p>
          <a:p>
            <a:pPr marL="0" indent="0" algn="ctr">
              <a:buNone/>
            </a:pPr>
            <a:r>
              <a:rPr lang="en-GB" sz="3600" dirty="0" smtClean="0">
                <a:latin typeface="Eras Medium ITC" pitchFamily="34" charset="0"/>
              </a:rPr>
              <a:t>  </a:t>
            </a:r>
          </a:p>
          <a:p>
            <a:pPr marL="0" indent="0" algn="ctr">
              <a:buNone/>
            </a:pPr>
            <a:r>
              <a:rPr lang="en-GB" sz="3600" dirty="0" smtClean="0">
                <a:latin typeface="Eras Medium ITC" pitchFamily="34" charset="0"/>
              </a:rPr>
              <a:t>Schools</a:t>
            </a:r>
            <a:r>
              <a:rPr lang="en-GB" sz="3600" b="1" dirty="0" smtClean="0">
                <a:latin typeface="Eras Medium ITC" pitchFamily="34" charset="0"/>
              </a:rPr>
              <a:t> </a:t>
            </a:r>
            <a:r>
              <a:rPr lang="en-GB" sz="3600" dirty="0" smtClean="0">
                <a:latin typeface="Eras Medium ITC" pitchFamily="34" charset="0"/>
              </a:rPr>
              <a:t>must deliver the statutory curriculum </a:t>
            </a:r>
          </a:p>
          <a:p>
            <a:pPr marL="0" indent="0" algn="ctr">
              <a:buNone/>
            </a:pPr>
            <a:r>
              <a:rPr lang="en-GB" sz="3600" dirty="0" smtClean="0">
                <a:latin typeface="Eras Medium ITC" pitchFamily="34" charset="0"/>
              </a:rPr>
              <a:t>to all pupils</a:t>
            </a:r>
          </a:p>
        </p:txBody>
      </p:sp>
    </p:spTree>
    <p:extLst>
      <p:ext uri="{BB962C8B-B14F-4D97-AF65-F5344CB8AC3E}">
        <p14:creationId xmlns:p14="http://schemas.microsoft.com/office/powerpoint/2010/main" val="1775813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547664"/>
          </a:xfrm>
        </p:spPr>
        <p:txBody>
          <a:bodyPr>
            <a:normAutofit fontScale="90000"/>
          </a:bodyPr>
          <a:lstStyle/>
          <a:p>
            <a:r>
              <a:rPr lang="en-GB" b="1" dirty="0" smtClean="0">
                <a:solidFill>
                  <a:schemeClr val="accent2">
                    <a:lumMod val="75000"/>
                  </a:schemeClr>
                </a:solidFill>
              </a:rPr>
              <a:t/>
            </a:r>
            <a:br>
              <a:rPr lang="en-GB" b="1" dirty="0" smtClean="0">
                <a:solidFill>
                  <a:schemeClr val="accent2">
                    <a:lumMod val="75000"/>
                  </a:schemeClr>
                </a:solidFill>
              </a:rPr>
            </a:br>
            <a:r>
              <a:rPr lang="en-GB" sz="3900" dirty="0" smtClean="0">
                <a:latin typeface="Eras Demi ITC" pitchFamily="34" charset="0"/>
              </a:rPr>
              <a:t>Do the regulations apply </a:t>
            </a:r>
            <a:br>
              <a:rPr lang="en-GB" sz="3900" dirty="0" smtClean="0">
                <a:latin typeface="Eras Demi ITC" pitchFamily="34" charset="0"/>
              </a:rPr>
            </a:br>
            <a:r>
              <a:rPr lang="en-GB" sz="3900" dirty="0" smtClean="0">
                <a:latin typeface="Eras Demi ITC" pitchFamily="34" charset="0"/>
              </a:rPr>
              <a:t>to faith schools?</a:t>
            </a:r>
            <a:r>
              <a:rPr lang="en-GB" dirty="0" smtClean="0">
                <a:solidFill>
                  <a:schemeClr val="accent2">
                    <a:lumMod val="75000"/>
                  </a:schemeClr>
                </a:solidFill>
              </a:rPr>
              <a:t/>
            </a:r>
            <a:br>
              <a:rPr lang="en-GB" dirty="0" smtClean="0">
                <a:solidFill>
                  <a:schemeClr val="accent2">
                    <a:lumMod val="75000"/>
                  </a:schemeClr>
                </a:solidFill>
              </a:rPr>
            </a:br>
            <a:endParaRPr lang="en-GB" dirty="0">
              <a:solidFill>
                <a:schemeClr val="accent2">
                  <a:lumMod val="75000"/>
                </a:schemeClr>
              </a:solidFill>
            </a:endParaRPr>
          </a:p>
        </p:txBody>
      </p:sp>
      <p:sp>
        <p:nvSpPr>
          <p:cNvPr id="3" name="Content Placeholder 2"/>
          <p:cNvSpPr>
            <a:spLocks noGrp="1"/>
          </p:cNvSpPr>
          <p:nvPr>
            <p:ph idx="1"/>
          </p:nvPr>
        </p:nvSpPr>
        <p:spPr>
          <a:xfrm>
            <a:off x="539552" y="2060848"/>
            <a:ext cx="7772400" cy="4464496"/>
          </a:xfrm>
        </p:spPr>
        <p:txBody>
          <a:bodyPr>
            <a:normAutofit/>
          </a:bodyPr>
          <a:lstStyle/>
          <a:p>
            <a:pPr marL="0" indent="0">
              <a:buNone/>
            </a:pPr>
            <a:endParaRPr lang="en-GB" sz="1800" dirty="0" smtClean="0"/>
          </a:p>
          <a:p>
            <a:pPr marL="0" indent="0" algn="ctr">
              <a:buNone/>
            </a:pPr>
            <a:r>
              <a:rPr lang="en-GB" dirty="0" smtClean="0">
                <a:latin typeface="Eras Medium ITC" pitchFamily="34" charset="0"/>
              </a:rPr>
              <a:t>Yes, although they can also teach their faith’s perspective on relationships </a:t>
            </a:r>
          </a:p>
          <a:p>
            <a:pPr marL="0" indent="0" algn="ctr">
              <a:buNone/>
            </a:pPr>
            <a:endParaRPr lang="en-GB" dirty="0" smtClean="0">
              <a:latin typeface="Eras Medium ITC" pitchFamily="34" charset="0"/>
            </a:endParaRPr>
          </a:p>
          <a:p>
            <a:pPr marL="0" indent="0" algn="ctr">
              <a:buNone/>
            </a:pPr>
            <a:r>
              <a:rPr lang="en-GB" dirty="0" smtClean="0">
                <a:latin typeface="Eras Medium ITC" pitchFamily="34" charset="0"/>
              </a:rPr>
              <a:t>In all schools, teaching should reflect the law as it applies to relationships, so that young people understand what the law allows and does not allow</a:t>
            </a:r>
            <a:endParaRPr lang="en-GB" dirty="0">
              <a:latin typeface="Eras Medium ITC" pitchFamily="34" charset="0"/>
            </a:endParaRPr>
          </a:p>
        </p:txBody>
      </p:sp>
    </p:spTree>
    <p:extLst>
      <p:ext uri="{BB962C8B-B14F-4D97-AF65-F5344CB8AC3E}">
        <p14:creationId xmlns:p14="http://schemas.microsoft.com/office/powerpoint/2010/main" val="2654431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6672"/>
            <a:ext cx="8229600" cy="1143000"/>
          </a:xfrm>
        </p:spPr>
        <p:txBody>
          <a:bodyPr>
            <a:normAutofit fontScale="90000"/>
          </a:bodyPr>
          <a:lstStyle/>
          <a:p>
            <a:r>
              <a:rPr lang="en-GB" dirty="0" smtClean="0">
                <a:latin typeface="Eras Demi ITC" pitchFamily="34" charset="0"/>
              </a:rPr>
              <a:t>What about children with Special Educational Needs &amp; Disabilities?</a:t>
            </a:r>
            <a:endParaRPr lang="en-GB" dirty="0">
              <a:latin typeface="Eras Demi ITC" pitchFamily="34" charset="0"/>
            </a:endParaRPr>
          </a:p>
        </p:txBody>
      </p:sp>
      <p:sp>
        <p:nvSpPr>
          <p:cNvPr id="3" name="Content Placeholder 2"/>
          <p:cNvSpPr>
            <a:spLocks noGrp="1"/>
          </p:cNvSpPr>
          <p:nvPr>
            <p:ph idx="1"/>
          </p:nvPr>
        </p:nvSpPr>
        <p:spPr>
          <a:xfrm>
            <a:off x="827700" y="2052925"/>
            <a:ext cx="7560724" cy="4195481"/>
          </a:xfrm>
        </p:spPr>
        <p:txBody>
          <a:bodyPr>
            <a:normAutofit/>
          </a:bodyPr>
          <a:lstStyle/>
          <a:p>
            <a:pPr marL="0" indent="0" algn="ctr">
              <a:buNone/>
            </a:pPr>
            <a:endParaRPr lang="en-GB" dirty="0" smtClean="0">
              <a:latin typeface="Eras Medium ITC" pitchFamily="34" charset="0"/>
            </a:endParaRPr>
          </a:p>
          <a:p>
            <a:pPr marL="0" indent="0" algn="ctr">
              <a:buNone/>
            </a:pPr>
            <a:r>
              <a:rPr lang="en-GB" dirty="0" smtClean="0">
                <a:latin typeface="Eras Medium ITC" pitchFamily="34" charset="0"/>
              </a:rPr>
              <a:t>Relationships education, like other aspects of the curriculum, </a:t>
            </a:r>
            <a:r>
              <a:rPr lang="en-GB" dirty="0">
                <a:latin typeface="Eras Medium ITC" pitchFamily="34" charset="0"/>
              </a:rPr>
              <a:t>should be differentiated and personalised for pupils with </a:t>
            </a:r>
            <a:r>
              <a:rPr lang="en-GB" dirty="0" smtClean="0">
                <a:latin typeface="Eras Medium ITC" pitchFamily="34" charset="0"/>
              </a:rPr>
              <a:t>S.E.N.D. </a:t>
            </a:r>
            <a:endParaRPr lang="en-GB" dirty="0">
              <a:latin typeface="Eras Medium ITC" pitchFamily="34" charset="0"/>
            </a:endParaRPr>
          </a:p>
          <a:p>
            <a:pPr marL="0" indent="0" algn="ctr">
              <a:buNone/>
            </a:pPr>
            <a:endParaRPr lang="en-GB" dirty="0">
              <a:latin typeface="Eras Medium ITC" pitchFamily="34" charset="0"/>
            </a:endParaRPr>
          </a:p>
          <a:p>
            <a:pPr marL="0" indent="0" algn="ctr">
              <a:buNone/>
            </a:pPr>
            <a:r>
              <a:rPr lang="en-GB" dirty="0" smtClean="0">
                <a:latin typeface="Eras Medium ITC" pitchFamily="34" charset="0"/>
              </a:rPr>
              <a:t>Schools have a duty to prepare children </a:t>
            </a:r>
            <a:r>
              <a:rPr lang="en-GB" dirty="0">
                <a:latin typeface="Eras Medium ITC" pitchFamily="34" charset="0"/>
              </a:rPr>
              <a:t>for </a:t>
            </a:r>
            <a:r>
              <a:rPr lang="en-GB" dirty="0" smtClean="0">
                <a:latin typeface="Eras Medium ITC" pitchFamily="34" charset="0"/>
              </a:rPr>
              <a:t>adulthood from early childhood, </a:t>
            </a:r>
            <a:r>
              <a:rPr lang="en-GB" dirty="0">
                <a:latin typeface="Eras Medium ITC" pitchFamily="34" charset="0"/>
              </a:rPr>
              <a:t>as set out in the </a:t>
            </a:r>
            <a:r>
              <a:rPr lang="en-GB" dirty="0" smtClean="0">
                <a:latin typeface="Eras Medium ITC" pitchFamily="34" charset="0"/>
              </a:rPr>
              <a:t>S.E.N.D. </a:t>
            </a:r>
            <a:r>
              <a:rPr lang="en-GB" dirty="0">
                <a:latin typeface="Eras Medium ITC" pitchFamily="34" charset="0"/>
              </a:rPr>
              <a:t>code of practice  </a:t>
            </a:r>
          </a:p>
          <a:p>
            <a:pPr marL="0" indent="0" algn="ctr">
              <a:buNone/>
            </a:pPr>
            <a:endParaRPr lang="en-GB" dirty="0">
              <a:latin typeface="Eras Medium ITC" pitchFamily="34" charset="0"/>
            </a:endParaRPr>
          </a:p>
          <a:p>
            <a:pPr marL="0" indent="0">
              <a:buNone/>
            </a:pPr>
            <a:endParaRPr lang="en-GB" dirty="0"/>
          </a:p>
        </p:txBody>
      </p:sp>
    </p:spTree>
    <p:extLst>
      <p:ext uri="{BB962C8B-B14F-4D97-AF65-F5344CB8AC3E}">
        <p14:creationId xmlns:p14="http://schemas.microsoft.com/office/powerpoint/2010/main" val="3011438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latin typeface="Eras Demi ITC" pitchFamily="34" charset="0"/>
              </a:rPr>
              <a:t>Can I withdraw my child from relationships education?</a:t>
            </a:r>
            <a:endParaRPr lang="en-GB" dirty="0">
              <a:latin typeface="Eras Demi ITC" pitchFamily="34" charset="0"/>
            </a:endParaRPr>
          </a:p>
        </p:txBody>
      </p:sp>
      <p:sp>
        <p:nvSpPr>
          <p:cNvPr id="3" name="Content Placeholder 2"/>
          <p:cNvSpPr>
            <a:spLocks noGrp="1"/>
          </p:cNvSpPr>
          <p:nvPr>
            <p:ph idx="1"/>
          </p:nvPr>
        </p:nvSpPr>
        <p:spPr>
          <a:xfrm>
            <a:off x="1043608" y="2348880"/>
            <a:ext cx="6711654" cy="4195481"/>
          </a:xfrm>
        </p:spPr>
        <p:txBody>
          <a:bodyPr/>
          <a:lstStyle/>
          <a:p>
            <a:pPr marL="0" indent="0" algn="ctr">
              <a:buNone/>
            </a:pPr>
            <a:endParaRPr lang="en-GB" dirty="0" smtClean="0">
              <a:latin typeface="Eras Medium ITC" pitchFamily="34" charset="0"/>
            </a:endParaRPr>
          </a:p>
          <a:p>
            <a:pPr marL="0" indent="0" algn="ctr">
              <a:buNone/>
            </a:pPr>
            <a:r>
              <a:rPr lang="en-GB" sz="3600" dirty="0" smtClean="0">
                <a:latin typeface="Eras Medium ITC" pitchFamily="34" charset="0"/>
              </a:rPr>
              <a:t>There is no right to withdraw children from relationships education and we have to deliver the full curriculum to all children.  </a:t>
            </a:r>
          </a:p>
          <a:p>
            <a:pPr marL="0" indent="0" algn="ctr">
              <a:buNone/>
            </a:pPr>
            <a:endParaRPr lang="en-GB" dirty="0">
              <a:latin typeface="Eras Medium ITC" pitchFamily="34" charset="0"/>
            </a:endParaRPr>
          </a:p>
        </p:txBody>
      </p:sp>
    </p:spTree>
    <p:extLst>
      <p:ext uri="{BB962C8B-B14F-4D97-AF65-F5344CB8AC3E}">
        <p14:creationId xmlns:p14="http://schemas.microsoft.com/office/powerpoint/2010/main" val="720143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latin typeface="Eras Demi ITC" pitchFamily="34" charset="0"/>
              </a:rPr>
              <a:t>A</a:t>
            </a:r>
            <a:r>
              <a:rPr lang="en-GB" dirty="0" smtClean="0">
                <a:latin typeface="Eras Demi ITC" pitchFamily="34" charset="0"/>
              </a:rPr>
              <a:t>s a parent, how much say do I have about these lessons?</a:t>
            </a:r>
            <a:endParaRPr lang="en-GB" dirty="0">
              <a:latin typeface="Eras Demi ITC" pitchFamily="34" charset="0"/>
            </a:endParaRPr>
          </a:p>
        </p:txBody>
      </p:sp>
      <p:sp>
        <p:nvSpPr>
          <p:cNvPr id="3" name="Content Placeholder 2"/>
          <p:cNvSpPr>
            <a:spLocks noGrp="1"/>
          </p:cNvSpPr>
          <p:nvPr>
            <p:ph idx="1"/>
          </p:nvPr>
        </p:nvSpPr>
        <p:spPr>
          <a:xfrm>
            <a:off x="611560" y="2204864"/>
            <a:ext cx="7920764" cy="4195481"/>
          </a:xfrm>
        </p:spPr>
        <p:txBody>
          <a:bodyPr>
            <a:normAutofit/>
          </a:bodyPr>
          <a:lstStyle/>
          <a:p>
            <a:pPr marL="0" indent="0">
              <a:buNone/>
            </a:pPr>
            <a:endParaRPr lang="en-GB" dirty="0"/>
          </a:p>
          <a:p>
            <a:pPr marL="0" indent="0" algn="ctr">
              <a:buNone/>
            </a:pPr>
            <a:r>
              <a:rPr lang="en-GB" dirty="0" smtClean="0">
                <a:latin typeface="Eras Medium ITC" pitchFamily="34" charset="0"/>
              </a:rPr>
              <a:t>We are asking for your views about when and how topics will be covered</a:t>
            </a:r>
          </a:p>
          <a:p>
            <a:pPr marL="0" indent="0" algn="ctr">
              <a:buNone/>
            </a:pPr>
            <a:endParaRPr lang="en-GB" dirty="0">
              <a:latin typeface="Eras Medium ITC" pitchFamily="34" charset="0"/>
            </a:endParaRPr>
          </a:p>
          <a:p>
            <a:pPr marL="0" indent="0" algn="ctr">
              <a:buNone/>
            </a:pPr>
            <a:r>
              <a:rPr lang="en-GB" dirty="0" smtClean="0">
                <a:latin typeface="Eras Medium ITC" pitchFamily="34" charset="0"/>
              </a:rPr>
              <a:t>We have to teach the curriculum set by the </a:t>
            </a:r>
            <a:r>
              <a:rPr lang="en-GB" dirty="0" err="1" smtClean="0">
                <a:latin typeface="Eras Medium ITC" pitchFamily="34" charset="0"/>
              </a:rPr>
              <a:t>DfE</a:t>
            </a:r>
            <a:r>
              <a:rPr lang="en-GB" dirty="0" smtClean="0">
                <a:latin typeface="Eras Medium ITC" pitchFamily="34" charset="0"/>
              </a:rPr>
              <a:t>  </a:t>
            </a:r>
          </a:p>
          <a:p>
            <a:pPr marL="0" indent="0" algn="ctr">
              <a:buNone/>
            </a:pPr>
            <a:endParaRPr lang="en-GB" dirty="0">
              <a:latin typeface="Eras Medium ITC" pitchFamily="34" charset="0"/>
            </a:endParaRPr>
          </a:p>
          <a:p>
            <a:pPr marL="0" indent="0" algn="ctr">
              <a:buNone/>
            </a:pPr>
            <a:r>
              <a:rPr lang="en-GB" dirty="0" smtClean="0">
                <a:latin typeface="Eras Medium ITC" pitchFamily="34" charset="0"/>
              </a:rPr>
              <a:t>There is no right to remove your child from relationships education lessons</a:t>
            </a:r>
          </a:p>
          <a:p>
            <a:pPr marL="0" indent="0">
              <a:buNone/>
            </a:pPr>
            <a:endParaRPr lang="en-GB" dirty="0" smtClean="0"/>
          </a:p>
        </p:txBody>
      </p:sp>
    </p:spTree>
    <p:extLst>
      <p:ext uri="{BB962C8B-B14F-4D97-AF65-F5344CB8AC3E}">
        <p14:creationId xmlns:p14="http://schemas.microsoft.com/office/powerpoint/2010/main" val="2634603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Eras Demi ITC" pitchFamily="34" charset="0"/>
              </a:rPr>
              <a:t>Working together</a:t>
            </a:r>
            <a:endParaRPr lang="en-GB" dirty="0">
              <a:latin typeface="Eras Demi ITC" pitchFamily="34" charset="0"/>
            </a:endParaRPr>
          </a:p>
        </p:txBody>
      </p:sp>
      <p:sp>
        <p:nvSpPr>
          <p:cNvPr id="3" name="Content Placeholder 2"/>
          <p:cNvSpPr>
            <a:spLocks noGrp="1"/>
          </p:cNvSpPr>
          <p:nvPr>
            <p:ph idx="1"/>
          </p:nvPr>
        </p:nvSpPr>
        <p:spPr>
          <a:xfrm>
            <a:off x="395536" y="1600200"/>
            <a:ext cx="8496944" cy="4525963"/>
          </a:xfrm>
        </p:spPr>
        <p:txBody>
          <a:bodyPr>
            <a:normAutofit fontScale="92500" lnSpcReduction="10000"/>
          </a:bodyPr>
          <a:lstStyle/>
          <a:p>
            <a:r>
              <a:rPr lang="en-GB" dirty="0" smtClean="0">
                <a:latin typeface="Eras Medium ITC" pitchFamily="34" charset="0"/>
              </a:rPr>
              <a:t>We are here to talk about relationships education, which </a:t>
            </a:r>
            <a:r>
              <a:rPr lang="en-GB" dirty="0" smtClean="0">
                <a:latin typeface="Eras Medium ITC" pitchFamily="34" charset="0"/>
              </a:rPr>
              <a:t>was </a:t>
            </a:r>
            <a:r>
              <a:rPr lang="en-GB" dirty="0" smtClean="0">
                <a:latin typeface="Eras Medium ITC" pitchFamily="34" charset="0"/>
              </a:rPr>
              <a:t>compulsory across the country from </a:t>
            </a:r>
            <a:r>
              <a:rPr lang="en-GB" dirty="0" smtClean="0">
                <a:latin typeface="Eras Medium ITC" pitchFamily="34" charset="0"/>
              </a:rPr>
              <a:t>Summer 2021 </a:t>
            </a:r>
            <a:endParaRPr lang="en-GB" dirty="0" smtClean="0">
              <a:latin typeface="Eras Medium ITC" pitchFamily="34" charset="0"/>
            </a:endParaRPr>
          </a:p>
          <a:p>
            <a:endParaRPr lang="en-GB" dirty="0" smtClean="0">
              <a:latin typeface="Eras Medium ITC" pitchFamily="34" charset="0"/>
            </a:endParaRPr>
          </a:p>
          <a:p>
            <a:r>
              <a:rPr lang="en-GB" dirty="0" smtClean="0">
                <a:latin typeface="Eras Medium ITC" pitchFamily="34" charset="0"/>
              </a:rPr>
              <a:t>We welcome parents’ involvement in school life and we are committed to working with you for the benefit of your children</a:t>
            </a:r>
          </a:p>
          <a:p>
            <a:endParaRPr lang="en-GB" dirty="0" smtClean="0">
              <a:latin typeface="Eras Medium ITC" pitchFamily="34" charset="0"/>
            </a:endParaRPr>
          </a:p>
          <a:p>
            <a:r>
              <a:rPr lang="en-GB" dirty="0" smtClean="0">
                <a:latin typeface="Eras Medium ITC" pitchFamily="34" charset="0"/>
              </a:rPr>
              <a:t>This meeting will have an agenda and clear stages</a:t>
            </a:r>
          </a:p>
          <a:p>
            <a:endParaRPr lang="en-GB" dirty="0" smtClean="0">
              <a:latin typeface="Eras Medium ITC" pitchFamily="34" charset="0"/>
            </a:endParaRPr>
          </a:p>
          <a:p>
            <a:r>
              <a:rPr lang="en-GB" dirty="0" smtClean="0">
                <a:latin typeface="Eras Medium ITC" pitchFamily="34" charset="0"/>
              </a:rPr>
              <a:t>Everyone who wishes to speak will have an opportunity to be heard after the initial presentation</a:t>
            </a:r>
          </a:p>
          <a:p>
            <a:pPr marL="0" indent="0">
              <a:buNone/>
            </a:pPr>
            <a:endParaRPr lang="en-GB" dirty="0" smtClean="0">
              <a:latin typeface="Eras Medium ITC" pitchFamily="34" charset="0"/>
            </a:endParaRPr>
          </a:p>
          <a:p>
            <a:r>
              <a:rPr lang="en-GB" dirty="0" smtClean="0">
                <a:latin typeface="Eras Medium ITC" pitchFamily="34" charset="0"/>
              </a:rPr>
              <a:t>Staff and parents should always be respectful, and allow others a chance to speak</a:t>
            </a:r>
          </a:p>
          <a:p>
            <a:endParaRPr lang="en-GB" dirty="0" smtClean="0">
              <a:latin typeface="Eras Medium ITC" pitchFamily="34" charset="0"/>
            </a:endParaRPr>
          </a:p>
          <a:p>
            <a:endParaRPr lang="en-GB" dirty="0">
              <a:latin typeface="Eras Medium ITC" pitchFamily="34" charset="0"/>
            </a:endParaRPr>
          </a:p>
        </p:txBody>
      </p:sp>
    </p:spTree>
    <p:extLst>
      <p:ext uri="{BB962C8B-B14F-4D97-AF65-F5344CB8AC3E}">
        <p14:creationId xmlns:p14="http://schemas.microsoft.com/office/powerpoint/2010/main" val="6699528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062" y="332656"/>
            <a:ext cx="8119738" cy="1400530"/>
          </a:xfrm>
        </p:spPr>
        <p:txBody>
          <a:bodyPr>
            <a:normAutofit fontScale="90000"/>
          </a:bodyPr>
          <a:lstStyle/>
          <a:p>
            <a:r>
              <a:rPr lang="en-GB" dirty="0" smtClean="0">
                <a:latin typeface="Eras Demi ITC" pitchFamily="34" charset="0"/>
              </a:rPr>
              <a:t>Will my child have to learn about </a:t>
            </a:r>
            <a:r>
              <a:rPr lang="en-GB" dirty="0" smtClean="0">
                <a:latin typeface="Eras Demi ITC" pitchFamily="34" charset="0"/>
              </a:rPr>
              <a:t>gay </a:t>
            </a:r>
            <a:r>
              <a:rPr lang="en-GB" dirty="0" smtClean="0">
                <a:latin typeface="Eras Demi ITC" pitchFamily="34" charset="0"/>
              </a:rPr>
              <a:t>relationships/LGBT people?</a:t>
            </a:r>
            <a:endParaRPr lang="en-GB" dirty="0">
              <a:latin typeface="Eras Demi ITC" pitchFamily="34" charset="0"/>
            </a:endParaRPr>
          </a:p>
        </p:txBody>
      </p:sp>
      <p:sp>
        <p:nvSpPr>
          <p:cNvPr id="3" name="Content Placeholder 2"/>
          <p:cNvSpPr>
            <a:spLocks noGrp="1"/>
          </p:cNvSpPr>
          <p:nvPr>
            <p:ph idx="1"/>
          </p:nvPr>
        </p:nvSpPr>
        <p:spPr>
          <a:xfrm>
            <a:off x="323528" y="2276872"/>
            <a:ext cx="8363272" cy="4281339"/>
          </a:xfrm>
        </p:spPr>
        <p:txBody>
          <a:bodyPr>
            <a:normAutofit fontScale="85000" lnSpcReduction="20000"/>
          </a:bodyPr>
          <a:lstStyle/>
          <a:p>
            <a:pPr marL="0" indent="0" algn="ctr">
              <a:buNone/>
            </a:pPr>
            <a:endParaRPr lang="en-GB" dirty="0" smtClean="0">
              <a:latin typeface="Eras Medium ITC" pitchFamily="34" charset="0"/>
            </a:endParaRPr>
          </a:p>
          <a:p>
            <a:pPr marL="0" indent="0" algn="ctr">
              <a:buNone/>
            </a:pPr>
            <a:r>
              <a:rPr lang="en-GB" sz="3300" dirty="0" smtClean="0">
                <a:latin typeface="Eras Medium ITC" pitchFamily="34" charset="0"/>
              </a:rPr>
              <a:t>We will teach children to be respectful and fair to people from all types of families, including those with a mum and dad, single parent families, adoptive and foster families, and those with same sex parents.  This will be an integral part of the curriculum.  There is no such thing as an “LGBT lesson</a:t>
            </a:r>
            <a:r>
              <a:rPr lang="en-GB" sz="3300" dirty="0" smtClean="0">
                <a:latin typeface="Eras Medium ITC" pitchFamily="34" charset="0"/>
              </a:rPr>
              <a:t>”. </a:t>
            </a:r>
            <a:endParaRPr lang="en-GB" sz="3300" dirty="0" smtClean="0">
              <a:latin typeface="Eras Medium ITC" pitchFamily="34" charset="0"/>
            </a:endParaRPr>
          </a:p>
          <a:p>
            <a:pPr marL="0" indent="0" algn="ctr">
              <a:buNone/>
            </a:pPr>
            <a:r>
              <a:rPr lang="en-GB" sz="3300" dirty="0" smtClean="0">
                <a:latin typeface="Eras Medium ITC" pitchFamily="34" charset="0"/>
              </a:rPr>
              <a:t>The </a:t>
            </a:r>
            <a:r>
              <a:rPr lang="en-GB" sz="3300" dirty="0" err="1" smtClean="0">
                <a:latin typeface="Eras Medium ITC" pitchFamily="34" charset="0"/>
              </a:rPr>
              <a:t>DfE</a:t>
            </a:r>
            <a:r>
              <a:rPr lang="en-GB" sz="3300" dirty="0" smtClean="0">
                <a:latin typeface="Eras Medium ITC" pitchFamily="34" charset="0"/>
              </a:rPr>
              <a:t> has included this in order to promote respect for diversity, and to prevent bullying of all </a:t>
            </a:r>
            <a:r>
              <a:rPr lang="en-GB" sz="3300" dirty="0" smtClean="0">
                <a:latin typeface="Eras Medium ITC" pitchFamily="34" charset="0"/>
              </a:rPr>
              <a:t>children. </a:t>
            </a:r>
            <a:endParaRPr lang="en-GB" sz="3300" dirty="0">
              <a:latin typeface="Eras Medium ITC" pitchFamily="34" charset="0"/>
            </a:endParaRPr>
          </a:p>
        </p:txBody>
      </p:sp>
    </p:spTree>
    <p:extLst>
      <p:ext uri="{BB962C8B-B14F-4D97-AF65-F5344CB8AC3E}">
        <p14:creationId xmlns:p14="http://schemas.microsoft.com/office/powerpoint/2010/main" val="3779982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Eras Demi ITC" pitchFamily="34" charset="0"/>
              </a:rPr>
              <a:t>What else will my child                         have to learn about?</a:t>
            </a:r>
            <a:endParaRPr lang="en-GB" dirty="0">
              <a:latin typeface="Eras Demi ITC" pitchFamily="34" charset="0"/>
            </a:endParaRPr>
          </a:p>
        </p:txBody>
      </p:sp>
      <p:sp>
        <p:nvSpPr>
          <p:cNvPr id="3" name="Content Placeholder 2"/>
          <p:cNvSpPr>
            <a:spLocks noGrp="1"/>
          </p:cNvSpPr>
          <p:nvPr>
            <p:ph idx="1"/>
          </p:nvPr>
        </p:nvSpPr>
        <p:spPr>
          <a:xfrm>
            <a:off x="755576" y="2348880"/>
            <a:ext cx="7632732" cy="4195481"/>
          </a:xfrm>
        </p:spPr>
        <p:txBody>
          <a:bodyPr/>
          <a:lstStyle/>
          <a:p>
            <a:endParaRPr lang="en-GB" dirty="0" smtClean="0"/>
          </a:p>
          <a:p>
            <a:r>
              <a:rPr lang="en-GB" sz="2800" dirty="0" smtClean="0">
                <a:latin typeface="Eras Medium ITC" pitchFamily="34" charset="0"/>
              </a:rPr>
              <a:t>Healthy relationships with family and friends</a:t>
            </a:r>
          </a:p>
          <a:p>
            <a:r>
              <a:rPr lang="en-GB" sz="2800" dirty="0" smtClean="0">
                <a:latin typeface="Eras Medium ITC" pitchFamily="34" charset="0"/>
              </a:rPr>
              <a:t>Getting along with others in society</a:t>
            </a:r>
          </a:p>
          <a:p>
            <a:r>
              <a:rPr lang="en-GB" sz="2800" dirty="0" smtClean="0">
                <a:latin typeface="Eras Medium ITC" pitchFamily="34" charset="0"/>
              </a:rPr>
              <a:t>Bullying</a:t>
            </a:r>
          </a:p>
          <a:p>
            <a:r>
              <a:rPr lang="en-GB" sz="2800" dirty="0" smtClean="0">
                <a:latin typeface="Eras Medium ITC" pitchFamily="34" charset="0"/>
              </a:rPr>
              <a:t>Keeping themselves safe in person and online</a:t>
            </a:r>
          </a:p>
          <a:p>
            <a:r>
              <a:rPr lang="en-GB" sz="2800" dirty="0" smtClean="0">
                <a:latin typeface="Eras Medium ITC" pitchFamily="34" charset="0"/>
              </a:rPr>
              <a:t>How to get help if they feel unsafe</a:t>
            </a:r>
          </a:p>
          <a:p>
            <a:pPr marL="0" indent="0">
              <a:buNone/>
            </a:pPr>
            <a:endParaRPr lang="en-GB" dirty="0"/>
          </a:p>
        </p:txBody>
      </p:sp>
    </p:spTree>
    <p:extLst>
      <p:ext uri="{BB962C8B-B14F-4D97-AF65-F5344CB8AC3E}">
        <p14:creationId xmlns:p14="http://schemas.microsoft.com/office/powerpoint/2010/main" val="1916196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Eras Demi ITC" pitchFamily="34" charset="0"/>
              </a:rPr>
              <a:t>Is sex education part of </a:t>
            </a:r>
            <a:br>
              <a:rPr lang="en-GB" dirty="0" smtClean="0">
                <a:latin typeface="Eras Demi ITC" pitchFamily="34" charset="0"/>
              </a:rPr>
            </a:br>
            <a:r>
              <a:rPr lang="en-GB" dirty="0" smtClean="0">
                <a:latin typeface="Eras Demi ITC" pitchFamily="34" charset="0"/>
              </a:rPr>
              <a:t>these lessons?</a:t>
            </a:r>
            <a:endParaRPr lang="en-GB" dirty="0">
              <a:latin typeface="Eras Demi ITC" pitchFamily="34" charset="0"/>
            </a:endParaRPr>
          </a:p>
        </p:txBody>
      </p:sp>
      <p:sp>
        <p:nvSpPr>
          <p:cNvPr id="3" name="Content Placeholder 2"/>
          <p:cNvSpPr>
            <a:spLocks noGrp="1"/>
          </p:cNvSpPr>
          <p:nvPr>
            <p:ph idx="1"/>
          </p:nvPr>
        </p:nvSpPr>
        <p:spPr>
          <a:xfrm>
            <a:off x="179512" y="2204864"/>
            <a:ext cx="8568952" cy="4195481"/>
          </a:xfrm>
        </p:spPr>
        <p:txBody>
          <a:bodyPr>
            <a:normAutofit fontScale="92500" lnSpcReduction="10000"/>
          </a:bodyPr>
          <a:lstStyle/>
          <a:p>
            <a:pPr marL="0" indent="0">
              <a:buNone/>
            </a:pPr>
            <a:endParaRPr lang="en-GB" dirty="0" smtClean="0">
              <a:latin typeface="Eras Medium ITC" pitchFamily="34" charset="0"/>
            </a:endParaRPr>
          </a:p>
          <a:p>
            <a:pPr marL="0" indent="0">
              <a:buNone/>
            </a:pPr>
            <a:r>
              <a:rPr lang="en-GB" sz="3600" dirty="0" smtClean="0">
                <a:latin typeface="Eras Medium ITC" pitchFamily="34" charset="0"/>
              </a:rPr>
              <a:t>No it isn’t.  The requirement for primary schools is to teach relationships education. </a:t>
            </a:r>
            <a:endParaRPr lang="en-GB" sz="3600" dirty="0" smtClean="0">
              <a:latin typeface="Eras Medium ITC" pitchFamily="34" charset="0"/>
            </a:endParaRPr>
          </a:p>
          <a:p>
            <a:pPr marL="0" indent="0">
              <a:buNone/>
            </a:pPr>
            <a:endParaRPr lang="en-US" sz="3600" dirty="0">
              <a:latin typeface="Eras Medium ITC" pitchFamily="34" charset="0"/>
            </a:endParaRPr>
          </a:p>
          <a:p>
            <a:pPr marL="0" indent="0">
              <a:buNone/>
            </a:pPr>
            <a:r>
              <a:rPr lang="en-US" sz="3600" dirty="0" smtClean="0">
                <a:latin typeface="Eras Medium ITC" pitchFamily="34" charset="0"/>
              </a:rPr>
              <a:t>This is the part parents can choose to withdraw children from. The conception part of the lesson comes in Year 6, after the puberty talk. </a:t>
            </a:r>
            <a:endParaRPr lang="en-GB" sz="3600" dirty="0" smtClean="0">
              <a:latin typeface="Eras Medium ITC" pitchFamily="34" charset="0"/>
            </a:endParaRPr>
          </a:p>
        </p:txBody>
      </p:sp>
    </p:spTree>
    <p:extLst>
      <p:ext uri="{BB962C8B-B14F-4D97-AF65-F5344CB8AC3E}">
        <p14:creationId xmlns:p14="http://schemas.microsoft.com/office/powerpoint/2010/main" val="975875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Eras Demi ITC" pitchFamily="34" charset="0"/>
              </a:rPr>
              <a:t>Teaching about puberty</a:t>
            </a:r>
            <a:endParaRPr lang="en-GB" dirty="0">
              <a:latin typeface="Eras Demi ITC" pitchFamily="34" charset="0"/>
            </a:endParaRPr>
          </a:p>
        </p:txBody>
      </p:sp>
      <p:sp>
        <p:nvSpPr>
          <p:cNvPr id="3" name="Content Placeholder 2"/>
          <p:cNvSpPr>
            <a:spLocks noGrp="1"/>
          </p:cNvSpPr>
          <p:nvPr>
            <p:ph idx="1"/>
          </p:nvPr>
        </p:nvSpPr>
        <p:spPr>
          <a:xfrm>
            <a:off x="484710" y="2052925"/>
            <a:ext cx="8191746" cy="4195481"/>
          </a:xfrm>
        </p:spPr>
        <p:txBody>
          <a:bodyPr>
            <a:normAutofit fontScale="92500" lnSpcReduction="20000"/>
          </a:bodyPr>
          <a:lstStyle/>
          <a:p>
            <a:pPr marL="0" indent="0" algn="ctr">
              <a:buNone/>
            </a:pPr>
            <a:r>
              <a:rPr lang="en-GB" dirty="0" smtClean="0">
                <a:latin typeface="Eras Medium ITC" pitchFamily="34" charset="0"/>
              </a:rPr>
              <a:t>In </a:t>
            </a:r>
            <a:r>
              <a:rPr lang="en-GB" dirty="0">
                <a:latin typeface="Eras Medium ITC" pitchFamily="34" charset="0"/>
              </a:rPr>
              <a:t>Key Stage 2 children have to learn about the emotional and physical changes that happen during </a:t>
            </a:r>
            <a:r>
              <a:rPr lang="en-GB" dirty="0" smtClean="0">
                <a:latin typeface="Eras Medium ITC" pitchFamily="34" charset="0"/>
              </a:rPr>
              <a:t>puberty</a:t>
            </a:r>
          </a:p>
          <a:p>
            <a:pPr marL="0" indent="0" algn="ctr">
              <a:buNone/>
            </a:pPr>
            <a:endParaRPr lang="en-GB" dirty="0">
              <a:latin typeface="Eras Medium ITC" pitchFamily="34" charset="0"/>
            </a:endParaRPr>
          </a:p>
          <a:p>
            <a:pPr marL="0" indent="0" algn="ctr">
              <a:buNone/>
            </a:pPr>
            <a:r>
              <a:rPr lang="en-GB" dirty="0" smtClean="0">
                <a:latin typeface="Eras Medium ITC" pitchFamily="34" charset="0"/>
              </a:rPr>
              <a:t>We </a:t>
            </a:r>
            <a:r>
              <a:rPr lang="en-GB" dirty="0">
                <a:latin typeface="Eras Medium ITC" pitchFamily="34" charset="0"/>
              </a:rPr>
              <a:t>will teach this in </a:t>
            </a:r>
            <a:r>
              <a:rPr lang="en-GB" dirty="0" smtClean="0">
                <a:latin typeface="Eras Medium ITC" pitchFamily="34" charset="0"/>
              </a:rPr>
              <a:t>years 4, 5 and 6 </a:t>
            </a:r>
            <a:r>
              <a:rPr lang="en-GB" dirty="0" smtClean="0">
                <a:latin typeface="Eras Medium ITC" pitchFamily="34" charset="0"/>
              </a:rPr>
              <a:t>and </a:t>
            </a:r>
            <a:r>
              <a:rPr lang="en-GB" dirty="0">
                <a:latin typeface="Eras Medium ITC" pitchFamily="34" charset="0"/>
              </a:rPr>
              <a:t>it will be delivered to </a:t>
            </a:r>
            <a:r>
              <a:rPr lang="en-GB" dirty="0" smtClean="0">
                <a:latin typeface="Eras Medium ITC" pitchFamily="34" charset="0"/>
              </a:rPr>
              <a:t>single sex groups by class teachers and the charity Step2. </a:t>
            </a:r>
          </a:p>
          <a:p>
            <a:pPr marL="0" indent="0" algn="ctr">
              <a:buNone/>
            </a:pPr>
            <a:endParaRPr lang="en-US" dirty="0">
              <a:latin typeface="Eras Medium ITC" pitchFamily="34" charset="0"/>
            </a:endParaRPr>
          </a:p>
          <a:p>
            <a:pPr marL="0" indent="0" algn="ctr">
              <a:buNone/>
            </a:pPr>
            <a:r>
              <a:rPr lang="en-US" dirty="0" smtClean="0">
                <a:latin typeface="Eras Medium ITC" pitchFamily="34" charset="0"/>
              </a:rPr>
              <a:t>This was moved from Year 3 during the RSE consultation in 2021. </a:t>
            </a:r>
          </a:p>
          <a:p>
            <a:pPr marL="0" indent="0" algn="ctr">
              <a:buNone/>
            </a:pPr>
            <a:endParaRPr lang="en-US" dirty="0">
              <a:latin typeface="Eras Medium ITC" pitchFamily="34" charset="0"/>
            </a:endParaRPr>
          </a:p>
          <a:p>
            <a:pPr algn="ctr">
              <a:buFont typeface="Arial" panose="020B0604020202020204" pitchFamily="34" charset="0"/>
              <a:buChar char="•"/>
            </a:pPr>
            <a:r>
              <a:rPr lang="en-US" sz="2200" b="1" dirty="0" smtClean="0">
                <a:latin typeface="Eras Medium ITC" pitchFamily="34" charset="0"/>
              </a:rPr>
              <a:t>Year 4 - girls learn about changes to girls and boys learn about changes to boys</a:t>
            </a:r>
          </a:p>
          <a:p>
            <a:pPr algn="ctr">
              <a:buFont typeface="Arial" panose="020B0604020202020204" pitchFamily="34" charset="0"/>
              <a:buChar char="•"/>
            </a:pPr>
            <a:r>
              <a:rPr lang="en-US" sz="2200" b="1" dirty="0" smtClean="0">
                <a:latin typeface="Eras Medium ITC" pitchFamily="34" charset="0"/>
              </a:rPr>
              <a:t>Year 5 - girls and boys learn about each other</a:t>
            </a:r>
          </a:p>
          <a:p>
            <a:pPr algn="ctr">
              <a:buFont typeface="Arial" panose="020B0604020202020204" pitchFamily="34" charset="0"/>
              <a:buChar char="•"/>
            </a:pPr>
            <a:r>
              <a:rPr lang="en-US" sz="2200" b="1" dirty="0" smtClean="0">
                <a:latin typeface="Eras Medium ITC" pitchFamily="34" charset="0"/>
              </a:rPr>
              <a:t>Year 6 - Year 5 is repeated and learn about conception </a:t>
            </a:r>
            <a:endParaRPr lang="en-GB" sz="2200" b="1" dirty="0"/>
          </a:p>
        </p:txBody>
      </p:sp>
    </p:spTree>
    <p:extLst>
      <p:ext uri="{BB962C8B-B14F-4D97-AF65-F5344CB8AC3E}">
        <p14:creationId xmlns:p14="http://schemas.microsoft.com/office/powerpoint/2010/main" val="2312717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640960" cy="1143000"/>
          </a:xfrm>
        </p:spPr>
        <p:txBody>
          <a:bodyPr>
            <a:normAutofit fontScale="90000"/>
          </a:bodyPr>
          <a:lstStyle/>
          <a:p>
            <a:r>
              <a:rPr lang="en-GB" dirty="0" smtClean="0">
                <a:latin typeface="Eras Demi ITC" pitchFamily="34" charset="0"/>
              </a:rPr>
              <a:t>Why do we teach about puberty in primary school?</a:t>
            </a:r>
            <a:endParaRPr lang="en-GB" dirty="0">
              <a:latin typeface="Eras Demi ITC" pitchFamily="34" charset="0"/>
            </a:endParaRPr>
          </a:p>
        </p:txBody>
      </p:sp>
      <p:sp>
        <p:nvSpPr>
          <p:cNvPr id="3" name="Content Placeholder 2"/>
          <p:cNvSpPr>
            <a:spLocks noGrp="1"/>
          </p:cNvSpPr>
          <p:nvPr>
            <p:ph idx="1"/>
          </p:nvPr>
        </p:nvSpPr>
        <p:spPr>
          <a:xfrm>
            <a:off x="611560" y="2052925"/>
            <a:ext cx="7920880" cy="4195481"/>
          </a:xfrm>
        </p:spPr>
        <p:txBody>
          <a:bodyPr>
            <a:normAutofit/>
          </a:bodyPr>
          <a:lstStyle/>
          <a:p>
            <a:pPr marL="0" indent="0">
              <a:buNone/>
            </a:pPr>
            <a:endParaRPr lang="en-GB" dirty="0" smtClean="0"/>
          </a:p>
          <a:p>
            <a:pPr marL="0" indent="0" algn="ctr">
              <a:buNone/>
            </a:pPr>
            <a:r>
              <a:rPr lang="en-GB" dirty="0">
                <a:latin typeface="Eras Medium ITC" pitchFamily="34" charset="0"/>
              </a:rPr>
              <a:t>It is in children’s best interest to understand what is happening to them as they grow and it is part of the statutory health education curriculum  </a:t>
            </a:r>
            <a:endParaRPr lang="en-GB" dirty="0" smtClean="0">
              <a:latin typeface="Eras Medium ITC" pitchFamily="34" charset="0"/>
            </a:endParaRPr>
          </a:p>
          <a:p>
            <a:pPr marL="0" indent="0" algn="ctr">
              <a:buNone/>
            </a:pPr>
            <a:endParaRPr lang="en-GB" dirty="0">
              <a:latin typeface="Eras Medium ITC" pitchFamily="34" charset="0"/>
            </a:endParaRPr>
          </a:p>
          <a:p>
            <a:pPr marL="0" indent="0" algn="ctr">
              <a:buNone/>
            </a:pPr>
            <a:r>
              <a:rPr lang="en-GB" dirty="0" smtClean="0">
                <a:latin typeface="Eras Medium ITC" pitchFamily="34" charset="0"/>
              </a:rPr>
              <a:t>The average age for girls to start puberty is 11, but it can be any time between 8 and 14 </a:t>
            </a:r>
          </a:p>
          <a:p>
            <a:pPr marL="0" indent="0" algn="ctr">
              <a:buNone/>
            </a:pPr>
            <a:endParaRPr lang="en-GB" dirty="0" smtClean="0">
              <a:latin typeface="Eras Medium ITC" pitchFamily="34" charset="0"/>
            </a:endParaRPr>
          </a:p>
          <a:p>
            <a:pPr marL="0" indent="0" algn="ctr">
              <a:buNone/>
            </a:pPr>
            <a:r>
              <a:rPr lang="en-GB" dirty="0" smtClean="0">
                <a:latin typeface="Eras Medium ITC" pitchFamily="34" charset="0"/>
              </a:rPr>
              <a:t>Most boys start puberty between 9 and14; the average age is 12</a:t>
            </a:r>
          </a:p>
          <a:p>
            <a:pPr marL="0" indent="0" algn="ctr">
              <a:buNone/>
            </a:pPr>
            <a:endParaRPr lang="en-GB" dirty="0" smtClean="0">
              <a:latin typeface="Eras Medium ITC" pitchFamily="34" charset="0"/>
            </a:endParaRPr>
          </a:p>
        </p:txBody>
      </p:sp>
    </p:spTree>
    <p:extLst>
      <p:ext uri="{BB962C8B-B14F-4D97-AF65-F5344CB8AC3E}">
        <p14:creationId xmlns:p14="http://schemas.microsoft.com/office/powerpoint/2010/main" val="10219414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dirty="0" smtClean="0"/>
              <a:t>Any questions? </a:t>
            </a:r>
            <a:endParaRPr lang="en-GB" sz="4400" b="1"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83568" y="1628800"/>
            <a:ext cx="7848872" cy="4783279"/>
          </a:xfrm>
          <a:prstGeom prst="rect">
            <a:avLst/>
          </a:prstGeom>
        </p:spPr>
      </p:pic>
    </p:spTree>
    <p:extLst>
      <p:ext uri="{BB962C8B-B14F-4D97-AF65-F5344CB8AC3E}">
        <p14:creationId xmlns:p14="http://schemas.microsoft.com/office/powerpoint/2010/main" val="34803993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Eras Demi ITC" pitchFamily="34" charset="0"/>
              </a:rPr>
              <a:t>Next steps</a:t>
            </a:r>
            <a:endParaRPr lang="en-GB" dirty="0">
              <a:latin typeface="Eras Demi ITC" pitchFamily="34" charset="0"/>
            </a:endParaRPr>
          </a:p>
        </p:txBody>
      </p:sp>
      <p:sp>
        <p:nvSpPr>
          <p:cNvPr id="3" name="Content Placeholder 2"/>
          <p:cNvSpPr>
            <a:spLocks noGrp="1"/>
          </p:cNvSpPr>
          <p:nvPr>
            <p:ph idx="1"/>
          </p:nvPr>
        </p:nvSpPr>
        <p:spPr/>
        <p:txBody>
          <a:bodyPr>
            <a:normAutofit/>
          </a:bodyPr>
          <a:lstStyle/>
          <a:p>
            <a:pPr marL="0" indent="0">
              <a:buNone/>
            </a:pPr>
            <a:r>
              <a:rPr lang="en-GB" dirty="0" smtClean="0">
                <a:latin typeface="Eras Medium ITC" pitchFamily="34" charset="0"/>
              </a:rPr>
              <a:t>Curriculum planning will take place after this meeting, taking your feedback into account.</a:t>
            </a:r>
          </a:p>
          <a:p>
            <a:pPr marL="0" indent="0">
              <a:buNone/>
            </a:pPr>
            <a:endParaRPr lang="en-GB" dirty="0">
              <a:latin typeface="Eras Medium ITC" pitchFamily="34" charset="0"/>
            </a:endParaRPr>
          </a:p>
          <a:p>
            <a:pPr marL="0" indent="0">
              <a:buNone/>
            </a:pPr>
            <a:r>
              <a:rPr lang="en-GB" dirty="0" smtClean="0">
                <a:latin typeface="Eras Medium ITC" pitchFamily="34" charset="0"/>
              </a:rPr>
              <a:t>We will provide feedback for parents on what has changed and the draft policy will go to Governors to be approved </a:t>
            </a:r>
            <a:endParaRPr lang="en-GB" dirty="0" smtClean="0">
              <a:latin typeface="Eras Medium ITC" pitchFamily="34" charset="0"/>
            </a:endParaRPr>
          </a:p>
          <a:p>
            <a:pPr marL="0" indent="0">
              <a:buNone/>
            </a:pPr>
            <a:endParaRPr lang="en-GB" dirty="0">
              <a:latin typeface="Eras Medium ITC" pitchFamily="34" charset="0"/>
            </a:endParaRPr>
          </a:p>
          <a:p>
            <a:pPr marL="0" indent="0">
              <a:buNone/>
            </a:pPr>
            <a:r>
              <a:rPr lang="en-GB" dirty="0" smtClean="0">
                <a:latin typeface="Eras Medium ITC" pitchFamily="34" charset="0"/>
              </a:rPr>
              <a:t>Relationships education consistent with our new policy will be taught from </a:t>
            </a:r>
            <a:r>
              <a:rPr lang="en-GB" dirty="0" smtClean="0">
                <a:latin typeface="Eras Medium ITC" pitchFamily="34" charset="0"/>
              </a:rPr>
              <a:t>September 2023</a:t>
            </a:r>
            <a:endParaRPr lang="en-GB" dirty="0">
              <a:latin typeface="Eras Medium ITC" pitchFamily="34" charset="0"/>
            </a:endParaRPr>
          </a:p>
        </p:txBody>
      </p:sp>
    </p:spTree>
    <p:extLst>
      <p:ext uri="{BB962C8B-B14F-4D97-AF65-F5344CB8AC3E}">
        <p14:creationId xmlns:p14="http://schemas.microsoft.com/office/powerpoint/2010/main" val="4127669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Eras Demi ITC" pitchFamily="34" charset="0"/>
              </a:rPr>
              <a:t>Agenda	 </a:t>
            </a:r>
            <a:endParaRPr lang="en-GB" dirty="0">
              <a:latin typeface="Eras Demi ITC" pitchFamily="34" charset="0"/>
            </a:endParaRPr>
          </a:p>
        </p:txBody>
      </p:sp>
      <p:sp>
        <p:nvSpPr>
          <p:cNvPr id="3" name="Content Placeholder 2"/>
          <p:cNvSpPr>
            <a:spLocks noGrp="1"/>
          </p:cNvSpPr>
          <p:nvPr>
            <p:ph idx="1"/>
          </p:nvPr>
        </p:nvSpPr>
        <p:spPr/>
        <p:txBody>
          <a:bodyPr>
            <a:normAutofit/>
          </a:bodyPr>
          <a:lstStyle/>
          <a:p>
            <a:pPr marL="0" indent="0">
              <a:buNone/>
            </a:pPr>
            <a:r>
              <a:rPr lang="en-GB" sz="2800" dirty="0">
                <a:latin typeface="Eras Medium ITC" pitchFamily="34" charset="0"/>
              </a:rPr>
              <a:t>P</a:t>
            </a:r>
            <a:r>
              <a:rPr lang="en-GB" sz="2800" dirty="0" smtClean="0">
                <a:latin typeface="Eras Medium ITC" pitchFamily="34" charset="0"/>
              </a:rPr>
              <a:t>resentation covering frequently asked questions</a:t>
            </a:r>
          </a:p>
          <a:p>
            <a:pPr marL="514350" indent="-514350">
              <a:buAutoNum type="arabicPeriod"/>
            </a:pPr>
            <a:endParaRPr lang="en-GB" sz="2800" dirty="0" smtClean="0">
              <a:latin typeface="Eras Medium ITC" pitchFamily="34" charset="0"/>
            </a:endParaRPr>
          </a:p>
          <a:p>
            <a:pPr marL="0" indent="0">
              <a:buNone/>
            </a:pPr>
            <a:r>
              <a:rPr lang="en-GB" sz="2800" dirty="0">
                <a:latin typeface="Eras Medium ITC" pitchFamily="34" charset="0"/>
              </a:rPr>
              <a:t>O</a:t>
            </a:r>
            <a:r>
              <a:rPr lang="en-GB" sz="2800" dirty="0" smtClean="0">
                <a:latin typeface="Eras Medium ITC" pitchFamily="34" charset="0"/>
              </a:rPr>
              <a:t>pportunity to ask any other questions</a:t>
            </a:r>
          </a:p>
          <a:p>
            <a:pPr marL="0" indent="0">
              <a:buNone/>
            </a:pPr>
            <a:endParaRPr lang="en-GB" sz="2800" dirty="0" smtClean="0">
              <a:latin typeface="Eras Medium ITC" pitchFamily="34" charset="0"/>
            </a:endParaRPr>
          </a:p>
          <a:p>
            <a:pPr marL="0" indent="0">
              <a:buNone/>
            </a:pPr>
            <a:r>
              <a:rPr lang="en-GB" sz="2800" dirty="0" smtClean="0">
                <a:latin typeface="Eras Medium ITC" pitchFamily="34" charset="0"/>
              </a:rPr>
              <a:t>Final questions, feedback and next steps </a:t>
            </a:r>
            <a:endParaRPr lang="en-GB" sz="2800" dirty="0">
              <a:latin typeface="Eras Medium ITC" pitchFamily="34" charset="0"/>
            </a:endParaRPr>
          </a:p>
        </p:txBody>
      </p:sp>
    </p:spTree>
    <p:extLst>
      <p:ext uri="{BB962C8B-B14F-4D97-AF65-F5344CB8AC3E}">
        <p14:creationId xmlns:p14="http://schemas.microsoft.com/office/powerpoint/2010/main" val="41840675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Eras Demi ITC" pitchFamily="34" charset="0"/>
              </a:rPr>
              <a:t>What is new?</a:t>
            </a:r>
            <a:endParaRPr lang="en-GB" dirty="0">
              <a:latin typeface="Eras Demi ITC" pitchFamily="34" charset="0"/>
            </a:endParaRPr>
          </a:p>
        </p:txBody>
      </p:sp>
      <p:sp>
        <p:nvSpPr>
          <p:cNvPr id="3" name="Content Placeholder 2"/>
          <p:cNvSpPr>
            <a:spLocks noGrp="1"/>
          </p:cNvSpPr>
          <p:nvPr>
            <p:ph idx="1"/>
          </p:nvPr>
        </p:nvSpPr>
        <p:spPr>
          <a:xfrm>
            <a:off x="395536" y="2052925"/>
            <a:ext cx="8136904" cy="4195481"/>
          </a:xfrm>
        </p:spPr>
        <p:txBody>
          <a:bodyPr>
            <a:normAutofit/>
          </a:bodyPr>
          <a:lstStyle/>
          <a:p>
            <a:pPr marL="0" indent="0" algn="ctr">
              <a:buNone/>
            </a:pPr>
            <a:r>
              <a:rPr lang="en-GB" sz="2800" dirty="0" smtClean="0">
                <a:latin typeface="Eras Medium ITC" pitchFamily="34" charset="0"/>
              </a:rPr>
              <a:t>From </a:t>
            </a:r>
            <a:r>
              <a:rPr lang="en-GB" sz="2800" dirty="0" smtClean="0">
                <a:latin typeface="Eras Medium ITC" pitchFamily="34" charset="0"/>
              </a:rPr>
              <a:t>Summer 2021 all </a:t>
            </a:r>
            <a:r>
              <a:rPr lang="en-GB" sz="2800" dirty="0" smtClean="0">
                <a:latin typeface="Eras Medium ITC" pitchFamily="34" charset="0"/>
              </a:rPr>
              <a:t>primary children </a:t>
            </a:r>
            <a:r>
              <a:rPr lang="en-GB" sz="2800" dirty="0" smtClean="0">
                <a:latin typeface="Eras Medium ITC" pitchFamily="34" charset="0"/>
              </a:rPr>
              <a:t>have been </a:t>
            </a:r>
            <a:r>
              <a:rPr lang="en-GB" sz="2800" dirty="0" smtClean="0">
                <a:latin typeface="Eras Medium ITC" pitchFamily="34" charset="0"/>
              </a:rPr>
              <a:t>taught about relationships and health.  This is the law and it applies to all schools.</a:t>
            </a:r>
          </a:p>
          <a:p>
            <a:pPr marL="0" indent="0" algn="ctr">
              <a:buNone/>
            </a:pPr>
            <a:endParaRPr lang="en-GB" sz="2800" dirty="0" smtClean="0">
              <a:latin typeface="Eras Medium ITC" pitchFamily="34" charset="0"/>
            </a:endParaRPr>
          </a:p>
          <a:p>
            <a:pPr marL="0" indent="0" algn="ctr">
              <a:buNone/>
            </a:pPr>
            <a:r>
              <a:rPr lang="en-GB" sz="2800" dirty="0" smtClean="0">
                <a:latin typeface="Eras Medium ITC" pitchFamily="34" charset="0"/>
              </a:rPr>
              <a:t>The statutory content will form part of </a:t>
            </a:r>
            <a:r>
              <a:rPr lang="en-GB" sz="2800" dirty="0" smtClean="0">
                <a:solidFill>
                  <a:srgbClr val="FF0000"/>
                </a:solidFill>
                <a:latin typeface="Eras Medium ITC" pitchFamily="34" charset="0"/>
              </a:rPr>
              <a:t>Personal, Social and Health Education, </a:t>
            </a:r>
            <a:r>
              <a:rPr lang="en-GB" sz="2800" dirty="0" smtClean="0">
                <a:latin typeface="Eras Medium ITC" pitchFamily="34" charset="0"/>
              </a:rPr>
              <a:t>alongside the other elements of </a:t>
            </a:r>
            <a:r>
              <a:rPr lang="en-GB" sz="2800" dirty="0" smtClean="0">
                <a:solidFill>
                  <a:srgbClr val="FF0000"/>
                </a:solidFill>
                <a:latin typeface="Eras Medium ITC" pitchFamily="34" charset="0"/>
              </a:rPr>
              <a:t>P.S.H.E.</a:t>
            </a:r>
            <a:endParaRPr lang="en-GB" sz="2800" dirty="0">
              <a:solidFill>
                <a:srgbClr val="FF0000"/>
              </a:solidFill>
              <a:latin typeface="Eras Medium ITC" pitchFamily="34" charset="0"/>
            </a:endParaRPr>
          </a:p>
        </p:txBody>
      </p:sp>
    </p:spTree>
    <p:extLst>
      <p:ext uri="{BB962C8B-B14F-4D97-AF65-F5344CB8AC3E}">
        <p14:creationId xmlns:p14="http://schemas.microsoft.com/office/powerpoint/2010/main" val="41517245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5" y="188640"/>
            <a:ext cx="7924297" cy="530223"/>
          </a:xfrm>
        </p:spPr>
        <p:txBody>
          <a:bodyPr/>
          <a:lstStyle/>
          <a:p>
            <a:r>
              <a:rPr lang="en-US" dirty="0" smtClean="0"/>
              <a:t>New Guidance came into effect summer 2021 – we have been teaching all requirements since then</a:t>
            </a:r>
            <a:endParaRPr lang="en-GB" dirty="0"/>
          </a:p>
        </p:txBody>
      </p:sp>
      <p:sp>
        <p:nvSpPr>
          <p:cNvPr id="3" name="Content Placeholder 2"/>
          <p:cNvSpPr>
            <a:spLocks noGrp="1"/>
          </p:cNvSpPr>
          <p:nvPr>
            <p:ph idx="1"/>
          </p:nvPr>
        </p:nvSpPr>
        <p:spPr>
          <a:xfrm>
            <a:off x="251520" y="3429000"/>
            <a:ext cx="8712968" cy="2972666"/>
          </a:xfrm>
        </p:spPr>
        <p:txBody>
          <a:bodyPr>
            <a:normAutofit/>
          </a:bodyPr>
          <a:lstStyle/>
          <a:p>
            <a:r>
              <a:rPr lang="en-US" sz="1800" dirty="0"/>
              <a:t>20 years since the last review of the curriculum- the world (and how we interact with each other) has changed </a:t>
            </a:r>
          </a:p>
          <a:p>
            <a:r>
              <a:rPr lang="en-US" sz="1800" dirty="0"/>
              <a:t>New- Relationships Education in Primary Schools </a:t>
            </a:r>
          </a:p>
          <a:p>
            <a:r>
              <a:rPr lang="en-US" sz="1800" dirty="0"/>
              <a:t>Previous recommendations for teaching Personal, Social, Health Education, are now part of the National Curriculum</a:t>
            </a:r>
          </a:p>
          <a:p>
            <a:r>
              <a:rPr lang="en-US" sz="1800" dirty="0"/>
              <a:t>Sex Education in Primary Schools remains optional, though in Year 5 &amp; 6 the science curriculum form part of what might be considered as sex education- puberty and reproduction</a:t>
            </a:r>
            <a:endParaRPr lang="en-GB" sz="1800" dirty="0"/>
          </a:p>
        </p:txBody>
      </p:sp>
    </p:spTree>
    <p:extLst>
      <p:ext uri="{BB962C8B-B14F-4D97-AF65-F5344CB8AC3E}">
        <p14:creationId xmlns:p14="http://schemas.microsoft.com/office/powerpoint/2010/main" val="132060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92696"/>
            <a:ext cx="8167254" cy="530223"/>
          </a:xfrm>
        </p:spPr>
        <p:txBody>
          <a:bodyPr/>
          <a:lstStyle/>
          <a:p>
            <a:r>
              <a:rPr lang="en-US" sz="2400" dirty="0"/>
              <a:t>Where and how did you learn about sex and relationships? For young people, their learning comes from… </a:t>
            </a:r>
            <a:endParaRPr lang="en-GB" sz="2400" dirty="0"/>
          </a:p>
        </p:txBody>
      </p:sp>
      <p:sp>
        <p:nvSpPr>
          <p:cNvPr id="3" name="Content Placeholder 2"/>
          <p:cNvSpPr>
            <a:spLocks noGrp="1"/>
          </p:cNvSpPr>
          <p:nvPr>
            <p:ph idx="1"/>
          </p:nvPr>
        </p:nvSpPr>
        <p:spPr>
          <a:xfrm>
            <a:off x="312034" y="2768310"/>
            <a:ext cx="6619244" cy="3613017"/>
          </a:xfrm>
        </p:spPr>
        <p:txBody>
          <a:bodyPr>
            <a:noAutofit/>
          </a:bodyPr>
          <a:lstStyle/>
          <a:p>
            <a:pPr>
              <a:buFont typeface="Arial" panose="020B0604020202020204" pitchFamily="34" charset="0"/>
              <a:buChar char="•"/>
            </a:pPr>
            <a:r>
              <a:rPr lang="en-US" sz="3200" dirty="0"/>
              <a:t>The internet </a:t>
            </a:r>
          </a:p>
          <a:p>
            <a:pPr>
              <a:buFont typeface="Arial" panose="020B0604020202020204" pitchFamily="34" charset="0"/>
              <a:buChar char="•"/>
            </a:pPr>
            <a:r>
              <a:rPr lang="en-US" sz="3200" dirty="0"/>
              <a:t>Friends </a:t>
            </a:r>
          </a:p>
          <a:p>
            <a:pPr>
              <a:buFont typeface="Arial" panose="020B0604020202020204" pitchFamily="34" charset="0"/>
              <a:buChar char="•"/>
            </a:pPr>
            <a:r>
              <a:rPr lang="en-US" sz="3200" dirty="0"/>
              <a:t>TV</a:t>
            </a:r>
          </a:p>
          <a:p>
            <a:pPr>
              <a:buFont typeface="Arial" panose="020B0604020202020204" pitchFamily="34" charset="0"/>
              <a:buChar char="•"/>
            </a:pPr>
            <a:r>
              <a:rPr lang="en-US" sz="3200" dirty="0"/>
              <a:t>Families </a:t>
            </a:r>
          </a:p>
          <a:p>
            <a:pPr>
              <a:buFont typeface="Arial" panose="020B0604020202020204" pitchFamily="34" charset="0"/>
              <a:buChar char="•"/>
            </a:pPr>
            <a:r>
              <a:rPr lang="en-US" sz="3200" dirty="0"/>
              <a:t>School </a:t>
            </a:r>
          </a:p>
        </p:txBody>
      </p:sp>
    </p:spTree>
    <p:extLst>
      <p:ext uri="{BB962C8B-B14F-4D97-AF65-F5344CB8AC3E}">
        <p14:creationId xmlns:p14="http://schemas.microsoft.com/office/powerpoint/2010/main" val="2662249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287185" cy="530223"/>
          </a:xfrm>
        </p:spPr>
        <p:txBody>
          <a:bodyPr/>
          <a:lstStyle/>
          <a:p>
            <a:r>
              <a:rPr lang="en-US" sz="3000" dirty="0"/>
              <a:t>Why is the relationships and sex education necessary?</a:t>
            </a:r>
            <a:endParaRPr lang="en-GB" sz="3000" dirty="0"/>
          </a:p>
        </p:txBody>
      </p:sp>
      <p:sp>
        <p:nvSpPr>
          <p:cNvPr id="3" name="Content Placeholder 2"/>
          <p:cNvSpPr>
            <a:spLocks noGrp="1"/>
          </p:cNvSpPr>
          <p:nvPr>
            <p:ph idx="1"/>
          </p:nvPr>
        </p:nvSpPr>
        <p:spPr>
          <a:xfrm>
            <a:off x="395536" y="1844824"/>
            <a:ext cx="7035187" cy="3104284"/>
          </a:xfrm>
        </p:spPr>
        <p:txBody>
          <a:bodyPr>
            <a:noAutofit/>
          </a:bodyPr>
          <a:lstStyle/>
          <a:p>
            <a:pPr>
              <a:buFont typeface="Arial" panose="020B0604020202020204" pitchFamily="34" charset="0"/>
              <a:buChar char="•"/>
            </a:pPr>
            <a:r>
              <a:rPr lang="en-US" sz="2400" dirty="0"/>
              <a:t>Puberty is starting earlier- for some children by age 9 </a:t>
            </a:r>
          </a:p>
          <a:p>
            <a:pPr>
              <a:buFont typeface="Arial" panose="020B0604020202020204" pitchFamily="34" charset="0"/>
              <a:buChar char="•"/>
            </a:pPr>
            <a:r>
              <a:rPr lang="en-US" sz="2400" dirty="0"/>
              <a:t>Unwanted conceptions </a:t>
            </a:r>
          </a:p>
          <a:p>
            <a:pPr>
              <a:buFont typeface="Arial" panose="020B0604020202020204" pitchFamily="34" charset="0"/>
              <a:buChar char="•"/>
            </a:pPr>
            <a:r>
              <a:rPr lang="en-US" sz="2400" dirty="0"/>
              <a:t>Sexually transmitted infections </a:t>
            </a:r>
          </a:p>
          <a:p>
            <a:pPr>
              <a:buFont typeface="Arial" panose="020B0604020202020204" pitchFamily="34" charset="0"/>
              <a:buChar char="•"/>
            </a:pPr>
            <a:r>
              <a:rPr lang="en-US" sz="2400" dirty="0"/>
              <a:t>Safeguarding  </a:t>
            </a:r>
          </a:p>
          <a:p>
            <a:pPr>
              <a:buFont typeface="Arial" panose="020B0604020202020204" pitchFamily="34" charset="0"/>
              <a:buChar char="•"/>
            </a:pPr>
            <a:r>
              <a:rPr lang="en-US" sz="2400" dirty="0"/>
              <a:t>Grooming </a:t>
            </a:r>
          </a:p>
          <a:p>
            <a:pPr>
              <a:buFont typeface="Arial" panose="020B0604020202020204" pitchFamily="34" charset="0"/>
              <a:buChar char="•"/>
            </a:pPr>
            <a:r>
              <a:rPr lang="en-US" sz="2400" dirty="0"/>
              <a:t>Child Sexual Exploitation </a:t>
            </a:r>
          </a:p>
          <a:p>
            <a:pPr>
              <a:buFont typeface="Arial" panose="020B0604020202020204" pitchFamily="34" charset="0"/>
              <a:buChar char="•"/>
            </a:pPr>
            <a:r>
              <a:rPr lang="en-US" sz="2400" dirty="0"/>
              <a:t>Abuse </a:t>
            </a:r>
          </a:p>
          <a:p>
            <a:pPr>
              <a:buFont typeface="Arial" panose="020B0604020202020204" pitchFamily="34" charset="0"/>
              <a:buChar char="•"/>
            </a:pPr>
            <a:r>
              <a:rPr lang="en-US" sz="2400" dirty="0"/>
              <a:t>Sexting </a:t>
            </a:r>
          </a:p>
          <a:p>
            <a:pPr>
              <a:buFont typeface="Arial" panose="020B0604020202020204" pitchFamily="34" charset="0"/>
              <a:buChar char="•"/>
            </a:pPr>
            <a:r>
              <a:rPr lang="en-US" sz="2400" dirty="0"/>
              <a:t>Online pornography</a:t>
            </a:r>
            <a:endParaRPr lang="en-GB" sz="2400" dirty="0"/>
          </a:p>
        </p:txBody>
      </p:sp>
    </p:spTree>
    <p:extLst>
      <p:ext uri="{BB962C8B-B14F-4D97-AF65-F5344CB8AC3E}">
        <p14:creationId xmlns:p14="http://schemas.microsoft.com/office/powerpoint/2010/main" val="1828846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Eras Demi ITC" pitchFamily="34" charset="0"/>
              </a:rPr>
              <a:t>What will stay the same?</a:t>
            </a:r>
            <a:endParaRPr lang="en-GB" dirty="0">
              <a:latin typeface="Eras Demi ITC" pitchFamily="34" charset="0"/>
            </a:endParaRPr>
          </a:p>
        </p:txBody>
      </p:sp>
      <p:sp>
        <p:nvSpPr>
          <p:cNvPr id="3" name="Content Placeholder 2"/>
          <p:cNvSpPr>
            <a:spLocks noGrp="1"/>
          </p:cNvSpPr>
          <p:nvPr>
            <p:ph idx="1"/>
          </p:nvPr>
        </p:nvSpPr>
        <p:spPr>
          <a:xfrm>
            <a:off x="827700" y="2052925"/>
            <a:ext cx="7560724" cy="4195481"/>
          </a:xfrm>
        </p:spPr>
        <p:txBody>
          <a:bodyPr>
            <a:normAutofit/>
          </a:bodyPr>
          <a:lstStyle/>
          <a:p>
            <a:pPr marL="0" indent="0" algn="ctr">
              <a:buNone/>
            </a:pPr>
            <a:r>
              <a:rPr lang="en-GB" sz="2400" dirty="0" smtClean="0">
                <a:latin typeface="Eras Medium ITC" pitchFamily="34" charset="0"/>
              </a:rPr>
              <a:t>We have always taught children about dealing with the world around them as part of </a:t>
            </a:r>
            <a:r>
              <a:rPr lang="en-GB" sz="2400" dirty="0" smtClean="0">
                <a:solidFill>
                  <a:srgbClr val="FF0000"/>
                </a:solidFill>
                <a:latin typeface="Eras Medium ITC" pitchFamily="34" charset="0"/>
              </a:rPr>
              <a:t>P.S.H.E.</a:t>
            </a:r>
            <a:r>
              <a:rPr lang="en-GB" sz="2400" dirty="0" smtClean="0">
                <a:latin typeface="Eras Medium ITC" pitchFamily="34" charset="0"/>
              </a:rPr>
              <a:t> and we will continue to do </a:t>
            </a:r>
            <a:r>
              <a:rPr lang="en-GB" sz="2400" dirty="0" smtClean="0">
                <a:latin typeface="Eras Medium ITC" pitchFamily="34" charset="0"/>
              </a:rPr>
              <a:t>so. For the past two years, we have taught the requirements for the new curriculum. </a:t>
            </a:r>
            <a:endParaRPr lang="en-GB" sz="2400" dirty="0" smtClean="0">
              <a:latin typeface="Eras Medium ITC" pitchFamily="34" charset="0"/>
            </a:endParaRPr>
          </a:p>
          <a:p>
            <a:pPr marL="0" indent="0" algn="ctr">
              <a:buNone/>
            </a:pPr>
            <a:endParaRPr lang="en-GB" sz="2400" dirty="0" smtClean="0">
              <a:latin typeface="Eras Medium ITC" pitchFamily="34" charset="0"/>
            </a:endParaRPr>
          </a:p>
          <a:p>
            <a:pPr marL="0" indent="0" algn="ctr">
              <a:buNone/>
            </a:pPr>
            <a:r>
              <a:rPr lang="en-GB" sz="2400" dirty="0" smtClean="0">
                <a:latin typeface="Eras Medium ITC" pitchFamily="34" charset="0"/>
              </a:rPr>
              <a:t>The lessons will still be called </a:t>
            </a:r>
            <a:r>
              <a:rPr lang="en-GB" sz="2400" dirty="0" smtClean="0">
                <a:solidFill>
                  <a:srgbClr val="FF0000"/>
                </a:solidFill>
                <a:latin typeface="Eras Medium ITC" pitchFamily="34" charset="0"/>
              </a:rPr>
              <a:t>P.S.H.E.</a:t>
            </a:r>
            <a:r>
              <a:rPr lang="en-GB" sz="2400" dirty="0" smtClean="0">
                <a:latin typeface="Eras Medium ITC" pitchFamily="34" charset="0"/>
              </a:rPr>
              <a:t> on the timetable and will include many topics and skills that we have always taught. </a:t>
            </a:r>
            <a:endParaRPr lang="en-GB" sz="2400" dirty="0">
              <a:latin typeface="Eras Medium ITC" pitchFamily="34" charset="0"/>
            </a:endParaRPr>
          </a:p>
        </p:txBody>
      </p:sp>
    </p:spTree>
    <p:extLst>
      <p:ext uri="{BB962C8B-B14F-4D97-AF65-F5344CB8AC3E}">
        <p14:creationId xmlns:p14="http://schemas.microsoft.com/office/powerpoint/2010/main" val="2819362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effective relationships and sex education?</a:t>
            </a:r>
            <a:endParaRPr lang="en-GB" dirty="0"/>
          </a:p>
        </p:txBody>
      </p:sp>
      <p:sp>
        <p:nvSpPr>
          <p:cNvPr id="3" name="Content Placeholder 2"/>
          <p:cNvSpPr>
            <a:spLocks noGrp="1"/>
          </p:cNvSpPr>
          <p:nvPr>
            <p:ph idx="1"/>
          </p:nvPr>
        </p:nvSpPr>
        <p:spPr>
          <a:xfrm>
            <a:off x="658398" y="2650548"/>
            <a:ext cx="6619244" cy="3083502"/>
          </a:xfrm>
        </p:spPr>
        <p:txBody>
          <a:bodyPr>
            <a:noAutofit/>
          </a:bodyPr>
          <a:lstStyle/>
          <a:p>
            <a:r>
              <a:rPr lang="en-US" sz="1800" dirty="0"/>
              <a:t>Age appropriate </a:t>
            </a:r>
          </a:p>
          <a:p>
            <a:r>
              <a:rPr lang="en-US" sz="1800" dirty="0"/>
              <a:t>Based </a:t>
            </a:r>
            <a:r>
              <a:rPr lang="en-US" sz="1800" dirty="0"/>
              <a:t>on needs of pupil (see later slides) </a:t>
            </a:r>
          </a:p>
          <a:p>
            <a:r>
              <a:rPr lang="en-US" sz="1800" dirty="0"/>
              <a:t>Progressive </a:t>
            </a:r>
          </a:p>
          <a:p>
            <a:r>
              <a:rPr lang="en-US" sz="1800" dirty="0"/>
              <a:t>Inclusive </a:t>
            </a:r>
          </a:p>
          <a:p>
            <a:r>
              <a:rPr lang="en-US" sz="1800" dirty="0"/>
              <a:t>Delivered </a:t>
            </a:r>
            <a:r>
              <a:rPr lang="en-US" sz="1800" dirty="0"/>
              <a:t>by trained staff in a safe environment </a:t>
            </a:r>
          </a:p>
          <a:p>
            <a:r>
              <a:rPr lang="en-US" sz="1800" dirty="0"/>
              <a:t>Prepares </a:t>
            </a:r>
            <a:r>
              <a:rPr lang="en-US" sz="1800" dirty="0"/>
              <a:t>children adequately for puberty in a timely way </a:t>
            </a:r>
          </a:p>
          <a:p>
            <a:r>
              <a:rPr lang="en-US" sz="1800" dirty="0"/>
              <a:t>Prepares </a:t>
            </a:r>
            <a:r>
              <a:rPr lang="en-US" sz="1800" dirty="0"/>
              <a:t>children for adult life </a:t>
            </a:r>
          </a:p>
          <a:p>
            <a:r>
              <a:rPr lang="en-US" sz="1800" dirty="0"/>
              <a:t>Promotes </a:t>
            </a:r>
            <a:r>
              <a:rPr lang="en-US" sz="1800" dirty="0"/>
              <a:t>positive relationships</a:t>
            </a:r>
            <a:endParaRPr lang="en-GB" sz="1800" dirty="0"/>
          </a:p>
        </p:txBody>
      </p:sp>
    </p:spTree>
    <p:extLst>
      <p:ext uri="{BB962C8B-B14F-4D97-AF65-F5344CB8AC3E}">
        <p14:creationId xmlns:p14="http://schemas.microsoft.com/office/powerpoint/2010/main" val="292636696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1011</TotalTime>
  <Words>1425</Words>
  <Application>Microsoft Office PowerPoint</Application>
  <PresentationFormat>On-screen Show (4:3)</PresentationFormat>
  <Paragraphs>158</Paragraphs>
  <Slides>26</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Century Gothic</vt:lpstr>
      <vt:lpstr>Eras Demi ITC</vt:lpstr>
      <vt:lpstr>Eras Medium ITC</vt:lpstr>
      <vt:lpstr>Wingdings 3</vt:lpstr>
      <vt:lpstr>Ion</vt:lpstr>
      <vt:lpstr>Relationships Education Swain House Primary School Parent Consultation</vt:lpstr>
      <vt:lpstr>Working together</vt:lpstr>
      <vt:lpstr>Agenda  </vt:lpstr>
      <vt:lpstr>What is new?</vt:lpstr>
      <vt:lpstr>New Guidance came into effect summer 2021 – we have been teaching all requirements since then</vt:lpstr>
      <vt:lpstr>Where and how did you learn about sex and relationships? For young people, their learning comes from… </vt:lpstr>
      <vt:lpstr>Why is the relationships and sex education necessary?</vt:lpstr>
      <vt:lpstr>What will stay the same?</vt:lpstr>
      <vt:lpstr>What is effective relationships and sex education?</vt:lpstr>
      <vt:lpstr>How we teach now? </vt:lpstr>
      <vt:lpstr>We are suggesting making no changes to our policy and the way we teach</vt:lpstr>
      <vt:lpstr>PowerPoint Presentation</vt:lpstr>
      <vt:lpstr>Why has the government  made this change?</vt:lpstr>
      <vt:lpstr>Will relationships education be suitable for my child?</vt:lpstr>
      <vt:lpstr>Will relationships education be compatible with my religion?  </vt:lpstr>
      <vt:lpstr> Do the regulations apply  to faith schools? </vt:lpstr>
      <vt:lpstr>What about children with Special Educational Needs &amp; Disabilities?</vt:lpstr>
      <vt:lpstr>Can I withdraw my child from relationships education?</vt:lpstr>
      <vt:lpstr>As a parent, how much say do I have about these lessons?</vt:lpstr>
      <vt:lpstr>Will my child have to learn about gay relationships/LGBT people?</vt:lpstr>
      <vt:lpstr>What else will my child                         have to learn about?</vt:lpstr>
      <vt:lpstr>Is sex education part of  these lessons?</vt:lpstr>
      <vt:lpstr>Teaching about puberty</vt:lpstr>
      <vt:lpstr>Why do we teach about puberty in primary school?</vt:lpstr>
      <vt:lpstr>Any questions? </vt:lpstr>
      <vt:lpstr>Next steps</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Relationships Education parent consultation</dc:title>
  <dc:creator>Jenny Fox</dc:creator>
  <cp:lastModifiedBy>Claire Broomfield2</cp:lastModifiedBy>
  <cp:revision>49</cp:revision>
  <dcterms:created xsi:type="dcterms:W3CDTF">2019-08-05T08:04:56Z</dcterms:created>
  <dcterms:modified xsi:type="dcterms:W3CDTF">2023-07-17T14:58:25Z</dcterms:modified>
</cp:coreProperties>
</file>