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0" r:id="rId2"/>
    <p:sldId id="297" r:id="rId3"/>
    <p:sldId id="262" r:id="rId4"/>
    <p:sldId id="263" r:id="rId5"/>
    <p:sldId id="279" r:id="rId6"/>
    <p:sldId id="301" r:id="rId7"/>
    <p:sldId id="295" r:id="rId8"/>
    <p:sldId id="300" r:id="rId9"/>
    <p:sldId id="299" r:id="rId10"/>
    <p:sldId id="306" r:id="rId11"/>
    <p:sldId id="307" r:id="rId12"/>
    <p:sldId id="265" r:id="rId13"/>
    <p:sldId id="282" r:id="rId14"/>
    <p:sldId id="308" r:id="rId15"/>
    <p:sldId id="283" r:id="rId16"/>
    <p:sldId id="286" r:id="rId17"/>
    <p:sldId id="268" r:id="rId18"/>
    <p:sldId id="271" r:id="rId19"/>
    <p:sldId id="274" r:id="rId20"/>
    <p:sldId id="270" r:id="rId21"/>
    <p:sldId id="269" r:id="rId22"/>
    <p:sldId id="276" r:id="rId23"/>
    <p:sldId id="305" r:id="rId24"/>
    <p:sldId id="304" r:id="rId25"/>
    <p:sldId id="303" r:id="rId26"/>
    <p:sldId id="302" r:id="rId27"/>
    <p:sldId id="309" r:id="rId28"/>
    <p:sldId id="267" r:id="rId29"/>
    <p:sldId id="280" r:id="rId30"/>
    <p:sldId id="290" r:id="rId31"/>
    <p:sldId id="288" r:id="rId32"/>
    <p:sldId id="296" r:id="rId33"/>
    <p:sldId id="292" r:id="rId34"/>
    <p:sldId id="284" r:id="rId35"/>
    <p:sldId id="291" r:id="rId36"/>
    <p:sldId id="285" r:id="rId37"/>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Broadbent" initials="SB" lastIdx="1" clrIdx="0">
    <p:extLst>
      <p:ext uri="{19B8F6BF-5375-455C-9EA6-DF929625EA0E}">
        <p15:presenceInfo xmlns:p15="http://schemas.microsoft.com/office/powerpoint/2012/main" userId="S::Sarah.Broadbent@swainhouse.bradford.sch.uk::b4594a6e-20ac-4591-bce0-b924ade487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2" d="100"/>
          <a:sy n="72" d="100"/>
        </p:scale>
        <p:origin x="4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7-01T12:57:23.484" idx="1">
    <p:pos x="7680" y="-29"/>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821018E6-A53D-4156-9D90-9A0AAA1B967E}" type="datetimeFigureOut">
              <a:rPr lang="en-GB" smtClean="0"/>
              <a:t>26/06/2025</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195"/>
            <a:ext cx="533527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889938"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5"/>
            <a:ext cx="2889938" cy="498055"/>
          </a:xfrm>
          <a:prstGeom prst="rect">
            <a:avLst/>
          </a:prstGeom>
        </p:spPr>
        <p:txBody>
          <a:bodyPr vert="horz" lIns="91440" tIns="45720" rIns="91440" bIns="45720" rtlCol="0" anchor="b"/>
          <a:lstStyle>
            <a:lvl1pPr algn="r">
              <a:defRPr sz="1200"/>
            </a:lvl1pPr>
          </a:lstStyle>
          <a:p>
            <a:fld id="{B4D199DD-2DAC-4AF7-8464-0F868BC85630}" type="slidenum">
              <a:rPr lang="en-GB" smtClean="0"/>
              <a:t>‹#›</a:t>
            </a:fld>
            <a:endParaRPr lang="en-GB"/>
          </a:p>
        </p:txBody>
      </p:sp>
    </p:spTree>
    <p:extLst>
      <p:ext uri="{BB962C8B-B14F-4D97-AF65-F5344CB8AC3E}">
        <p14:creationId xmlns:p14="http://schemas.microsoft.com/office/powerpoint/2010/main" val="776672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199DD-2DAC-4AF7-8464-0F868BC85630}" type="slidenum">
              <a:rPr lang="en-GB" smtClean="0"/>
              <a:t>1</a:t>
            </a:fld>
            <a:endParaRPr lang="en-GB"/>
          </a:p>
        </p:txBody>
      </p:sp>
    </p:spTree>
    <p:extLst>
      <p:ext uri="{BB962C8B-B14F-4D97-AF65-F5344CB8AC3E}">
        <p14:creationId xmlns:p14="http://schemas.microsoft.com/office/powerpoint/2010/main" val="1787917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Really useful websites for S&amp;L, Toileting, Vocab, What to Expect</a:t>
            </a:r>
          </a:p>
        </p:txBody>
      </p:sp>
      <p:sp>
        <p:nvSpPr>
          <p:cNvPr id="4" name="Slide Number Placeholder 3"/>
          <p:cNvSpPr>
            <a:spLocks noGrp="1"/>
          </p:cNvSpPr>
          <p:nvPr>
            <p:ph type="sldNum" sz="quarter" idx="5"/>
          </p:nvPr>
        </p:nvSpPr>
        <p:spPr/>
        <p:txBody>
          <a:bodyPr/>
          <a:lstStyle/>
          <a:p>
            <a:fld id="{B4D199DD-2DAC-4AF7-8464-0F868BC85630}" type="slidenum">
              <a:rPr lang="en-GB" smtClean="0"/>
              <a:t>10</a:t>
            </a:fld>
            <a:endParaRPr lang="en-GB"/>
          </a:p>
        </p:txBody>
      </p:sp>
    </p:spTree>
    <p:extLst>
      <p:ext uri="{BB962C8B-B14F-4D97-AF65-F5344CB8AC3E}">
        <p14:creationId xmlns:p14="http://schemas.microsoft.com/office/powerpoint/2010/main" val="2277484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B4D199DD-2DAC-4AF7-8464-0F868BC85630}" type="slidenum">
              <a:rPr lang="en-GB" smtClean="0"/>
              <a:t>11</a:t>
            </a:fld>
            <a:endParaRPr lang="en-GB"/>
          </a:p>
        </p:txBody>
      </p:sp>
    </p:spTree>
    <p:extLst>
      <p:ext uri="{BB962C8B-B14F-4D97-AF65-F5344CB8AC3E}">
        <p14:creationId xmlns:p14="http://schemas.microsoft.com/office/powerpoint/2010/main" val="1725839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PP children get free breakfast club</a:t>
            </a:r>
          </a:p>
          <a:p>
            <a:endParaRPr lang="en-GB" dirty="0"/>
          </a:p>
          <a:p>
            <a:r>
              <a:rPr lang="en-GB" dirty="0"/>
              <a:t>Reduced rate whilst part of adopter scheme- going really well </a:t>
            </a:r>
            <a:r>
              <a:rPr lang="en-GB" dirty="0">
                <a:sym typeface="Wingdings" panose="05000000000000000000" pitchFamily="2" charset="2"/>
              </a:rPr>
              <a:t></a:t>
            </a:r>
            <a:endParaRPr lang="en-GB" dirty="0"/>
          </a:p>
        </p:txBody>
      </p:sp>
      <p:sp>
        <p:nvSpPr>
          <p:cNvPr id="4" name="Slide Number Placeholder 3"/>
          <p:cNvSpPr>
            <a:spLocks noGrp="1"/>
          </p:cNvSpPr>
          <p:nvPr>
            <p:ph type="sldNum" sz="quarter" idx="5"/>
          </p:nvPr>
        </p:nvSpPr>
        <p:spPr/>
        <p:txBody>
          <a:bodyPr/>
          <a:lstStyle/>
          <a:p>
            <a:fld id="{B4D199DD-2DAC-4AF7-8464-0F868BC85630}" type="slidenum">
              <a:rPr lang="en-GB" smtClean="0"/>
              <a:t>12</a:t>
            </a:fld>
            <a:endParaRPr lang="en-GB"/>
          </a:p>
        </p:txBody>
      </p:sp>
    </p:spTree>
    <p:extLst>
      <p:ext uri="{BB962C8B-B14F-4D97-AF65-F5344CB8AC3E}">
        <p14:creationId xmlns:p14="http://schemas.microsoft.com/office/powerpoint/2010/main" val="1536071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COEL- HOW children learn- can they persevere, do they have their own ideas, can they think of other ways to do things, are they proud?</a:t>
            </a:r>
          </a:p>
          <a:p>
            <a:r>
              <a:rPr lang="en-GB" dirty="0"/>
              <a:t>Prime- Fundamental to learning and form the base of what everything else is built upon. (Focus on these over Summer)</a:t>
            </a:r>
          </a:p>
          <a:p>
            <a:r>
              <a:rPr lang="en-GB" dirty="0"/>
              <a:t>Specific- When children are ready to learn….that’s when we focus on these!</a:t>
            </a:r>
          </a:p>
        </p:txBody>
      </p:sp>
      <p:sp>
        <p:nvSpPr>
          <p:cNvPr id="4" name="Slide Number Placeholder 3"/>
          <p:cNvSpPr>
            <a:spLocks noGrp="1"/>
          </p:cNvSpPr>
          <p:nvPr>
            <p:ph type="sldNum" sz="quarter" idx="5"/>
          </p:nvPr>
        </p:nvSpPr>
        <p:spPr/>
        <p:txBody>
          <a:bodyPr/>
          <a:lstStyle/>
          <a:p>
            <a:fld id="{B4D199DD-2DAC-4AF7-8464-0F868BC85630}" type="slidenum">
              <a:rPr lang="en-GB" smtClean="0"/>
              <a:t>13</a:t>
            </a:fld>
            <a:endParaRPr lang="en-GB"/>
          </a:p>
        </p:txBody>
      </p:sp>
    </p:spTree>
    <p:extLst>
      <p:ext uri="{BB962C8B-B14F-4D97-AF65-F5344CB8AC3E}">
        <p14:creationId xmlns:p14="http://schemas.microsoft.com/office/powerpoint/2010/main" val="3373133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Permission slip in your admissions pack- please complete and return</a:t>
            </a:r>
          </a:p>
        </p:txBody>
      </p:sp>
      <p:sp>
        <p:nvSpPr>
          <p:cNvPr id="4" name="Slide Number Placeholder 3"/>
          <p:cNvSpPr>
            <a:spLocks noGrp="1"/>
          </p:cNvSpPr>
          <p:nvPr>
            <p:ph type="sldNum" sz="quarter" idx="5"/>
          </p:nvPr>
        </p:nvSpPr>
        <p:spPr/>
        <p:txBody>
          <a:bodyPr/>
          <a:lstStyle/>
          <a:p>
            <a:fld id="{B4D199DD-2DAC-4AF7-8464-0F868BC85630}" type="slidenum">
              <a:rPr lang="en-GB" smtClean="0"/>
              <a:t>14</a:t>
            </a:fld>
            <a:endParaRPr lang="en-GB"/>
          </a:p>
        </p:txBody>
      </p:sp>
    </p:spTree>
    <p:extLst>
      <p:ext uri="{BB962C8B-B14F-4D97-AF65-F5344CB8AC3E}">
        <p14:creationId xmlns:p14="http://schemas.microsoft.com/office/powerpoint/2010/main" val="494135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much more to add but ran out of room!</a:t>
            </a:r>
          </a:p>
          <a:p>
            <a:endParaRPr lang="en-GB" dirty="0"/>
          </a:p>
          <a:p>
            <a:r>
              <a:rPr lang="en-GB" dirty="0"/>
              <a:t>This will start quite basic and limited and build up over time over the course of the year to get them Y1 ready</a:t>
            </a:r>
          </a:p>
        </p:txBody>
      </p:sp>
      <p:sp>
        <p:nvSpPr>
          <p:cNvPr id="4" name="Slide Number Placeholder 3"/>
          <p:cNvSpPr>
            <a:spLocks noGrp="1"/>
          </p:cNvSpPr>
          <p:nvPr>
            <p:ph type="sldNum" sz="quarter" idx="5"/>
          </p:nvPr>
        </p:nvSpPr>
        <p:spPr/>
        <p:txBody>
          <a:bodyPr/>
          <a:lstStyle/>
          <a:p>
            <a:fld id="{B4D199DD-2DAC-4AF7-8464-0F868BC85630}" type="slidenum">
              <a:rPr lang="en-GB" smtClean="0"/>
              <a:t>15</a:t>
            </a:fld>
            <a:endParaRPr lang="en-GB"/>
          </a:p>
        </p:txBody>
      </p:sp>
    </p:spTree>
    <p:extLst>
      <p:ext uri="{BB962C8B-B14F-4D97-AF65-F5344CB8AC3E}">
        <p14:creationId xmlns:p14="http://schemas.microsoft.com/office/powerpoint/2010/main" val="683045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Slip sent home if incorrect uniform and will be recorded on PM sheets</a:t>
            </a:r>
          </a:p>
          <a:p>
            <a:endParaRPr lang="en-GB" dirty="0"/>
          </a:p>
          <a:p>
            <a:r>
              <a:rPr lang="en-GB" dirty="0"/>
              <a:t>Available on website if you need to refer to it</a:t>
            </a:r>
          </a:p>
        </p:txBody>
      </p:sp>
      <p:sp>
        <p:nvSpPr>
          <p:cNvPr id="4" name="Slide Number Placeholder 3"/>
          <p:cNvSpPr>
            <a:spLocks noGrp="1"/>
          </p:cNvSpPr>
          <p:nvPr>
            <p:ph type="sldNum" sz="quarter" idx="5"/>
          </p:nvPr>
        </p:nvSpPr>
        <p:spPr/>
        <p:txBody>
          <a:bodyPr/>
          <a:lstStyle/>
          <a:p>
            <a:fld id="{B4D199DD-2DAC-4AF7-8464-0F868BC85630}" type="slidenum">
              <a:rPr lang="en-GB" smtClean="0"/>
              <a:t>16</a:t>
            </a:fld>
            <a:endParaRPr lang="en-GB"/>
          </a:p>
        </p:txBody>
      </p:sp>
    </p:spTree>
    <p:extLst>
      <p:ext uri="{BB962C8B-B14F-4D97-AF65-F5344CB8AC3E}">
        <p14:creationId xmlns:p14="http://schemas.microsoft.com/office/powerpoint/2010/main" val="1594761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Recommend you trial the 3 week lunch cycle to see what they like. Lots of support in dinner hall and children can see and choose their own food</a:t>
            </a:r>
          </a:p>
          <a:p>
            <a:r>
              <a:rPr lang="en-GB" dirty="0"/>
              <a:t>Halal or vegetarian options available daily</a:t>
            </a:r>
          </a:p>
          <a:p>
            <a:endParaRPr lang="en-GB" dirty="0"/>
          </a:p>
          <a:p>
            <a:r>
              <a:rPr lang="en-GB" dirty="0"/>
              <a:t>Packed lunch – must be healthy and cut up grapes (consider choking hazards)</a:t>
            </a:r>
          </a:p>
        </p:txBody>
      </p:sp>
      <p:sp>
        <p:nvSpPr>
          <p:cNvPr id="4" name="Slide Number Placeholder 3"/>
          <p:cNvSpPr>
            <a:spLocks noGrp="1"/>
          </p:cNvSpPr>
          <p:nvPr>
            <p:ph type="sldNum" sz="quarter" idx="5"/>
          </p:nvPr>
        </p:nvSpPr>
        <p:spPr/>
        <p:txBody>
          <a:bodyPr/>
          <a:lstStyle/>
          <a:p>
            <a:fld id="{B4D199DD-2DAC-4AF7-8464-0F868BC85630}" type="slidenum">
              <a:rPr lang="en-GB" smtClean="0"/>
              <a:t>17</a:t>
            </a:fld>
            <a:endParaRPr lang="en-GB"/>
          </a:p>
        </p:txBody>
      </p:sp>
    </p:spTree>
    <p:extLst>
      <p:ext uri="{BB962C8B-B14F-4D97-AF65-F5344CB8AC3E}">
        <p14:creationId xmlns:p14="http://schemas.microsoft.com/office/powerpoint/2010/main" val="2530821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Eid, Baking, Growing food/herbs</a:t>
            </a:r>
          </a:p>
          <a:p>
            <a:endParaRPr lang="en-GB" dirty="0"/>
          </a:p>
          <a:p>
            <a:r>
              <a:rPr lang="en-GB" dirty="0"/>
              <a:t>Can pay now over on the table and we can tick you off the list for the year so you don’t need to worry!</a:t>
            </a:r>
          </a:p>
        </p:txBody>
      </p:sp>
      <p:sp>
        <p:nvSpPr>
          <p:cNvPr id="4" name="Slide Number Placeholder 3"/>
          <p:cNvSpPr>
            <a:spLocks noGrp="1"/>
          </p:cNvSpPr>
          <p:nvPr>
            <p:ph type="sldNum" sz="quarter" idx="5"/>
          </p:nvPr>
        </p:nvSpPr>
        <p:spPr/>
        <p:txBody>
          <a:bodyPr/>
          <a:lstStyle/>
          <a:p>
            <a:fld id="{B4D199DD-2DAC-4AF7-8464-0F868BC85630}" type="slidenum">
              <a:rPr lang="en-GB" smtClean="0"/>
              <a:t>18</a:t>
            </a:fld>
            <a:endParaRPr lang="en-GB"/>
          </a:p>
        </p:txBody>
      </p:sp>
    </p:spTree>
    <p:extLst>
      <p:ext uri="{BB962C8B-B14F-4D97-AF65-F5344CB8AC3E}">
        <p14:creationId xmlns:p14="http://schemas.microsoft.com/office/powerpoint/2010/main" val="1618489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Must bring bookbags to record reading</a:t>
            </a:r>
          </a:p>
          <a:p>
            <a:endParaRPr lang="en-GB" dirty="0"/>
          </a:p>
          <a:p>
            <a:r>
              <a:rPr lang="en-GB" dirty="0"/>
              <a:t>More info to follow when reading records are sent out Autumn 2</a:t>
            </a:r>
          </a:p>
        </p:txBody>
      </p:sp>
      <p:sp>
        <p:nvSpPr>
          <p:cNvPr id="4" name="Slide Number Placeholder 3"/>
          <p:cNvSpPr>
            <a:spLocks noGrp="1"/>
          </p:cNvSpPr>
          <p:nvPr>
            <p:ph type="sldNum" sz="quarter" idx="5"/>
          </p:nvPr>
        </p:nvSpPr>
        <p:spPr/>
        <p:txBody>
          <a:bodyPr/>
          <a:lstStyle/>
          <a:p>
            <a:fld id="{B4D199DD-2DAC-4AF7-8464-0F868BC85630}" type="slidenum">
              <a:rPr lang="en-GB" smtClean="0"/>
              <a:t>19</a:t>
            </a:fld>
            <a:endParaRPr lang="en-GB"/>
          </a:p>
        </p:txBody>
      </p:sp>
    </p:spTree>
    <p:extLst>
      <p:ext uri="{BB962C8B-B14F-4D97-AF65-F5344CB8AC3E}">
        <p14:creationId xmlns:p14="http://schemas.microsoft.com/office/powerpoint/2010/main" val="1926221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process of recruiting another member of the Swain House Family to join our Reception team in September. I am sure you will join us in giving them a warm welcome to our school.</a:t>
            </a:r>
          </a:p>
        </p:txBody>
      </p:sp>
      <p:sp>
        <p:nvSpPr>
          <p:cNvPr id="4" name="Slide Number Placeholder 3"/>
          <p:cNvSpPr>
            <a:spLocks noGrp="1"/>
          </p:cNvSpPr>
          <p:nvPr>
            <p:ph type="sldNum" sz="quarter" idx="5"/>
          </p:nvPr>
        </p:nvSpPr>
        <p:spPr/>
        <p:txBody>
          <a:bodyPr/>
          <a:lstStyle/>
          <a:p>
            <a:fld id="{B4D199DD-2DAC-4AF7-8464-0F868BC85630}" type="slidenum">
              <a:rPr lang="en-GB" smtClean="0"/>
              <a:t>2</a:t>
            </a:fld>
            <a:endParaRPr lang="en-GB"/>
          </a:p>
        </p:txBody>
      </p:sp>
    </p:spTree>
    <p:extLst>
      <p:ext uri="{BB962C8B-B14F-4D97-AF65-F5344CB8AC3E}">
        <p14:creationId xmlns:p14="http://schemas.microsoft.com/office/powerpoint/2010/main" val="2897638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spend a long time in Autumn term discussing these and using them as a learning opportunity. </a:t>
            </a:r>
          </a:p>
          <a:p>
            <a:endParaRPr lang="en-GB" dirty="0"/>
          </a:p>
          <a:p>
            <a:r>
              <a:rPr lang="en-GB" dirty="0"/>
              <a:t>Calm area to support regulation ( zones and MHM) using relaxing space and resources to support</a:t>
            </a:r>
          </a:p>
        </p:txBody>
      </p:sp>
      <p:sp>
        <p:nvSpPr>
          <p:cNvPr id="4" name="Slide Number Placeholder 3"/>
          <p:cNvSpPr>
            <a:spLocks noGrp="1"/>
          </p:cNvSpPr>
          <p:nvPr>
            <p:ph type="sldNum" sz="quarter" idx="5"/>
          </p:nvPr>
        </p:nvSpPr>
        <p:spPr/>
        <p:txBody>
          <a:bodyPr/>
          <a:lstStyle/>
          <a:p>
            <a:fld id="{B4D199DD-2DAC-4AF7-8464-0F868BC85630}" type="slidenum">
              <a:rPr lang="en-GB" smtClean="0"/>
              <a:t>20</a:t>
            </a:fld>
            <a:endParaRPr lang="en-GB"/>
          </a:p>
        </p:txBody>
      </p:sp>
    </p:spTree>
    <p:extLst>
      <p:ext uri="{BB962C8B-B14F-4D97-AF65-F5344CB8AC3E}">
        <p14:creationId xmlns:p14="http://schemas.microsoft.com/office/powerpoint/2010/main" val="862039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Positive praise based approach- lots of rewards</a:t>
            </a:r>
          </a:p>
        </p:txBody>
      </p:sp>
      <p:sp>
        <p:nvSpPr>
          <p:cNvPr id="4" name="Slide Number Placeholder 3"/>
          <p:cNvSpPr>
            <a:spLocks noGrp="1"/>
          </p:cNvSpPr>
          <p:nvPr>
            <p:ph type="sldNum" sz="quarter" idx="5"/>
          </p:nvPr>
        </p:nvSpPr>
        <p:spPr/>
        <p:txBody>
          <a:bodyPr/>
          <a:lstStyle/>
          <a:p>
            <a:fld id="{B4D199DD-2DAC-4AF7-8464-0F868BC85630}" type="slidenum">
              <a:rPr lang="en-GB" smtClean="0"/>
              <a:t>21</a:t>
            </a:fld>
            <a:endParaRPr lang="en-GB"/>
          </a:p>
        </p:txBody>
      </p:sp>
    </p:spTree>
    <p:extLst>
      <p:ext uri="{BB962C8B-B14F-4D97-AF65-F5344CB8AC3E}">
        <p14:creationId xmlns:p14="http://schemas.microsoft.com/office/powerpoint/2010/main" val="2783922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Learning and </a:t>
            </a:r>
            <a:r>
              <a:rPr lang="en-GB" dirty="0" err="1"/>
              <a:t>Acheivements</a:t>
            </a:r>
            <a:r>
              <a:rPr lang="en-GB" dirty="0"/>
              <a:t> shared from school</a:t>
            </a:r>
          </a:p>
          <a:p>
            <a:endParaRPr lang="en-GB" dirty="0"/>
          </a:p>
          <a:p>
            <a:r>
              <a:rPr lang="en-GB" dirty="0"/>
              <a:t>Photos shared from home (show and tell)</a:t>
            </a:r>
          </a:p>
          <a:p>
            <a:endParaRPr lang="en-GB" dirty="0"/>
          </a:p>
          <a:p>
            <a:r>
              <a:rPr lang="en-GB" dirty="0"/>
              <a:t>Login sent via email when added to the system ready for first day</a:t>
            </a:r>
          </a:p>
          <a:p>
            <a:endParaRPr lang="en-GB" dirty="0"/>
          </a:p>
          <a:p>
            <a:r>
              <a:rPr lang="en-GB" dirty="0"/>
              <a:t>Download app in preparation </a:t>
            </a:r>
          </a:p>
          <a:p>
            <a:endParaRPr lang="en-GB" dirty="0"/>
          </a:p>
        </p:txBody>
      </p:sp>
      <p:sp>
        <p:nvSpPr>
          <p:cNvPr id="4" name="Slide Number Placeholder 3"/>
          <p:cNvSpPr>
            <a:spLocks noGrp="1"/>
          </p:cNvSpPr>
          <p:nvPr>
            <p:ph type="sldNum" sz="quarter" idx="5"/>
          </p:nvPr>
        </p:nvSpPr>
        <p:spPr/>
        <p:txBody>
          <a:bodyPr/>
          <a:lstStyle/>
          <a:p>
            <a:fld id="{B4D199DD-2DAC-4AF7-8464-0F868BC85630}" type="slidenum">
              <a:rPr lang="en-GB" smtClean="0"/>
              <a:t>22</a:t>
            </a:fld>
            <a:endParaRPr lang="en-GB"/>
          </a:p>
        </p:txBody>
      </p:sp>
    </p:spTree>
    <p:extLst>
      <p:ext uri="{BB962C8B-B14F-4D97-AF65-F5344CB8AC3E}">
        <p14:creationId xmlns:p14="http://schemas.microsoft.com/office/powerpoint/2010/main" val="2301729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Download app</a:t>
            </a:r>
          </a:p>
        </p:txBody>
      </p:sp>
      <p:sp>
        <p:nvSpPr>
          <p:cNvPr id="4" name="Slide Number Placeholder 3"/>
          <p:cNvSpPr>
            <a:spLocks noGrp="1"/>
          </p:cNvSpPr>
          <p:nvPr>
            <p:ph type="sldNum" sz="quarter" idx="5"/>
          </p:nvPr>
        </p:nvSpPr>
        <p:spPr/>
        <p:txBody>
          <a:bodyPr/>
          <a:lstStyle/>
          <a:p>
            <a:fld id="{B4D199DD-2DAC-4AF7-8464-0F868BC85630}" type="slidenum">
              <a:rPr lang="en-GB" smtClean="0"/>
              <a:t>23</a:t>
            </a:fld>
            <a:endParaRPr lang="en-GB"/>
          </a:p>
        </p:txBody>
      </p:sp>
    </p:spTree>
    <p:extLst>
      <p:ext uri="{BB962C8B-B14F-4D97-AF65-F5344CB8AC3E}">
        <p14:creationId xmlns:p14="http://schemas.microsoft.com/office/powerpoint/2010/main" val="32014353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Check website and familiarise yourself with the zones</a:t>
            </a:r>
          </a:p>
        </p:txBody>
      </p:sp>
      <p:sp>
        <p:nvSpPr>
          <p:cNvPr id="4" name="Slide Number Placeholder 3"/>
          <p:cNvSpPr>
            <a:spLocks noGrp="1"/>
          </p:cNvSpPr>
          <p:nvPr>
            <p:ph type="sldNum" sz="quarter" idx="5"/>
          </p:nvPr>
        </p:nvSpPr>
        <p:spPr/>
        <p:txBody>
          <a:bodyPr/>
          <a:lstStyle/>
          <a:p>
            <a:fld id="{B4D199DD-2DAC-4AF7-8464-0F868BC85630}" type="slidenum">
              <a:rPr lang="en-GB" smtClean="0"/>
              <a:t>24</a:t>
            </a:fld>
            <a:endParaRPr lang="en-GB"/>
          </a:p>
        </p:txBody>
      </p:sp>
    </p:spTree>
    <p:extLst>
      <p:ext uri="{BB962C8B-B14F-4D97-AF65-F5344CB8AC3E}">
        <p14:creationId xmlns:p14="http://schemas.microsoft.com/office/powerpoint/2010/main" val="1538900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Share pictures and events- please join</a:t>
            </a:r>
          </a:p>
          <a:p>
            <a:endParaRPr lang="en-GB" dirty="0"/>
          </a:p>
          <a:p>
            <a:r>
              <a:rPr lang="en-GB" dirty="0"/>
              <a:t>Parent’s Group- set up by parents to share messages/ remind each other- must be used appropriately and in line with the parent code of conduct</a:t>
            </a:r>
          </a:p>
          <a:p>
            <a:r>
              <a:rPr lang="en-GB" dirty="0"/>
              <a:t>If there is a problem, please do not share your frustrations on social media as that will not solve the problem, please speak to a member of staff- we are always happy to help</a:t>
            </a:r>
          </a:p>
        </p:txBody>
      </p:sp>
      <p:sp>
        <p:nvSpPr>
          <p:cNvPr id="4" name="Slide Number Placeholder 3"/>
          <p:cNvSpPr>
            <a:spLocks noGrp="1"/>
          </p:cNvSpPr>
          <p:nvPr>
            <p:ph type="sldNum" sz="quarter" idx="5"/>
          </p:nvPr>
        </p:nvSpPr>
        <p:spPr/>
        <p:txBody>
          <a:bodyPr/>
          <a:lstStyle/>
          <a:p>
            <a:fld id="{B4D199DD-2DAC-4AF7-8464-0F868BC85630}" type="slidenum">
              <a:rPr lang="en-GB" smtClean="0"/>
              <a:t>25</a:t>
            </a:fld>
            <a:endParaRPr lang="en-GB"/>
          </a:p>
        </p:txBody>
      </p:sp>
    </p:spTree>
    <p:extLst>
      <p:ext uri="{BB962C8B-B14F-4D97-AF65-F5344CB8AC3E}">
        <p14:creationId xmlns:p14="http://schemas.microsoft.com/office/powerpoint/2010/main" val="2559070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200" b="0" dirty="0">
                <a:solidFill>
                  <a:schemeClr val="bg1"/>
                </a:solidFill>
              </a:rPr>
              <a:t>Chat to a member of the team at drop off/pick up (brief conversation)</a:t>
            </a:r>
          </a:p>
          <a:p>
            <a:pPr marL="0" indent="0">
              <a:buFontTx/>
              <a:buNone/>
            </a:pPr>
            <a:r>
              <a:rPr lang="en-GB" sz="1200" b="0" dirty="0">
                <a:solidFill>
                  <a:schemeClr val="bg1"/>
                </a:solidFill>
              </a:rPr>
              <a:t>Arrange a phone call/meeting with the teacher (longer conversation)</a:t>
            </a:r>
          </a:p>
          <a:p>
            <a:pPr marL="0" indent="0">
              <a:buFontTx/>
              <a:buNone/>
            </a:pPr>
            <a:r>
              <a:rPr lang="en-GB" sz="1200" b="0" dirty="0">
                <a:solidFill>
                  <a:schemeClr val="bg1"/>
                </a:solidFill>
              </a:rPr>
              <a:t>Transition check in End September 2025</a:t>
            </a:r>
          </a:p>
          <a:p>
            <a:pPr marL="0" indent="0">
              <a:buFontTx/>
              <a:buNone/>
            </a:pPr>
            <a:r>
              <a:rPr lang="en-GB" sz="1200" b="0" dirty="0">
                <a:solidFill>
                  <a:schemeClr val="bg1"/>
                </a:solidFill>
              </a:rPr>
              <a:t>Parents evening 3x a Year (October 2025, January 2026, April 2026)</a:t>
            </a:r>
          </a:p>
          <a:p>
            <a:pPr marL="0" indent="0">
              <a:buFontTx/>
              <a:buNone/>
            </a:pPr>
            <a:r>
              <a:rPr lang="en-GB" sz="1200" b="0" dirty="0">
                <a:solidFill>
                  <a:schemeClr val="bg1"/>
                </a:solidFill>
              </a:rPr>
              <a:t>End of Year written report (July 2026)</a:t>
            </a:r>
          </a:p>
          <a:p>
            <a:pPr marL="0" indent="0">
              <a:buFontTx/>
              <a:buNone/>
            </a:pPr>
            <a:r>
              <a:rPr lang="en-GB" sz="1200" b="0" dirty="0">
                <a:solidFill>
                  <a:schemeClr val="bg1"/>
                </a:solidFill>
              </a:rPr>
              <a:t>Report drop in ( July 2026)</a:t>
            </a:r>
          </a:p>
          <a:p>
            <a:endParaRPr lang="en-GB" dirty="0"/>
          </a:p>
        </p:txBody>
      </p:sp>
      <p:sp>
        <p:nvSpPr>
          <p:cNvPr id="4" name="Slide Number Placeholder 3"/>
          <p:cNvSpPr>
            <a:spLocks noGrp="1"/>
          </p:cNvSpPr>
          <p:nvPr>
            <p:ph type="sldNum" sz="quarter" idx="5"/>
          </p:nvPr>
        </p:nvSpPr>
        <p:spPr/>
        <p:txBody>
          <a:bodyPr/>
          <a:lstStyle/>
          <a:p>
            <a:fld id="{B4D199DD-2DAC-4AF7-8464-0F868BC85630}" type="slidenum">
              <a:rPr lang="en-GB" smtClean="0"/>
              <a:t>26</a:t>
            </a:fld>
            <a:endParaRPr lang="en-GB"/>
          </a:p>
        </p:txBody>
      </p:sp>
    </p:spTree>
    <p:extLst>
      <p:ext uri="{BB962C8B-B14F-4D97-AF65-F5344CB8AC3E}">
        <p14:creationId xmlns:p14="http://schemas.microsoft.com/office/powerpoint/2010/main" val="1544958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KW- maternity leave will be back later in the year</a:t>
            </a:r>
          </a:p>
        </p:txBody>
      </p:sp>
      <p:sp>
        <p:nvSpPr>
          <p:cNvPr id="4" name="Slide Number Placeholder 3"/>
          <p:cNvSpPr>
            <a:spLocks noGrp="1"/>
          </p:cNvSpPr>
          <p:nvPr>
            <p:ph type="sldNum" sz="quarter" idx="5"/>
          </p:nvPr>
        </p:nvSpPr>
        <p:spPr/>
        <p:txBody>
          <a:bodyPr/>
          <a:lstStyle/>
          <a:p>
            <a:fld id="{B4D199DD-2DAC-4AF7-8464-0F868BC85630}" type="slidenum">
              <a:rPr lang="en-GB" smtClean="0"/>
              <a:t>27</a:t>
            </a:fld>
            <a:endParaRPr lang="en-GB"/>
          </a:p>
        </p:txBody>
      </p:sp>
    </p:spTree>
    <p:extLst>
      <p:ext uri="{BB962C8B-B14F-4D97-AF65-F5344CB8AC3E}">
        <p14:creationId xmlns:p14="http://schemas.microsoft.com/office/powerpoint/2010/main" val="386191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199DD-2DAC-4AF7-8464-0F868BC85630}" type="slidenum">
              <a:rPr lang="en-GB" smtClean="0"/>
              <a:t>28</a:t>
            </a:fld>
            <a:endParaRPr lang="en-GB"/>
          </a:p>
        </p:txBody>
      </p:sp>
    </p:spTree>
    <p:extLst>
      <p:ext uri="{BB962C8B-B14F-4D97-AF65-F5344CB8AC3E}">
        <p14:creationId xmlns:p14="http://schemas.microsoft.com/office/powerpoint/2010/main" val="24360435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199DD-2DAC-4AF7-8464-0F868BC85630}" type="slidenum">
              <a:rPr lang="en-GB" smtClean="0"/>
              <a:t>29</a:t>
            </a:fld>
            <a:endParaRPr lang="en-GB"/>
          </a:p>
        </p:txBody>
      </p:sp>
    </p:spTree>
    <p:extLst>
      <p:ext uri="{BB962C8B-B14F-4D97-AF65-F5344CB8AC3E}">
        <p14:creationId xmlns:p14="http://schemas.microsoft.com/office/powerpoint/2010/main" val="1620986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to support you and make sure your child has everything they need to learn and thrive</a:t>
            </a:r>
          </a:p>
        </p:txBody>
      </p:sp>
      <p:sp>
        <p:nvSpPr>
          <p:cNvPr id="4" name="Slide Number Placeholder 3"/>
          <p:cNvSpPr>
            <a:spLocks noGrp="1"/>
          </p:cNvSpPr>
          <p:nvPr>
            <p:ph type="sldNum" sz="quarter" idx="5"/>
          </p:nvPr>
        </p:nvSpPr>
        <p:spPr/>
        <p:txBody>
          <a:bodyPr/>
          <a:lstStyle/>
          <a:p>
            <a:fld id="{B4D199DD-2DAC-4AF7-8464-0F868BC85630}" type="slidenum">
              <a:rPr lang="en-GB" smtClean="0"/>
              <a:t>3</a:t>
            </a:fld>
            <a:endParaRPr lang="en-GB"/>
          </a:p>
        </p:txBody>
      </p:sp>
    </p:spTree>
    <p:extLst>
      <p:ext uri="{BB962C8B-B14F-4D97-AF65-F5344CB8AC3E}">
        <p14:creationId xmlns:p14="http://schemas.microsoft.com/office/powerpoint/2010/main" val="531105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199DD-2DAC-4AF7-8464-0F868BC85630}" type="slidenum">
              <a:rPr lang="en-GB" smtClean="0"/>
              <a:t>30</a:t>
            </a:fld>
            <a:endParaRPr lang="en-GB"/>
          </a:p>
        </p:txBody>
      </p:sp>
    </p:spTree>
    <p:extLst>
      <p:ext uri="{BB962C8B-B14F-4D97-AF65-F5344CB8AC3E}">
        <p14:creationId xmlns:p14="http://schemas.microsoft.com/office/powerpoint/2010/main" val="22080353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199DD-2DAC-4AF7-8464-0F868BC85630}" type="slidenum">
              <a:rPr lang="en-GB" smtClean="0"/>
              <a:t>31</a:t>
            </a:fld>
            <a:endParaRPr lang="en-GB"/>
          </a:p>
        </p:txBody>
      </p:sp>
    </p:spTree>
    <p:extLst>
      <p:ext uri="{BB962C8B-B14F-4D97-AF65-F5344CB8AC3E}">
        <p14:creationId xmlns:p14="http://schemas.microsoft.com/office/powerpoint/2010/main" val="3875657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199DD-2DAC-4AF7-8464-0F868BC85630}" type="slidenum">
              <a:rPr lang="en-GB" smtClean="0"/>
              <a:t>32</a:t>
            </a:fld>
            <a:endParaRPr lang="en-GB"/>
          </a:p>
        </p:txBody>
      </p:sp>
    </p:spTree>
    <p:extLst>
      <p:ext uri="{BB962C8B-B14F-4D97-AF65-F5344CB8AC3E}">
        <p14:creationId xmlns:p14="http://schemas.microsoft.com/office/powerpoint/2010/main" val="2151875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Available on the website</a:t>
            </a:r>
          </a:p>
        </p:txBody>
      </p:sp>
      <p:sp>
        <p:nvSpPr>
          <p:cNvPr id="4" name="Slide Number Placeholder 3"/>
          <p:cNvSpPr>
            <a:spLocks noGrp="1"/>
          </p:cNvSpPr>
          <p:nvPr>
            <p:ph type="sldNum" sz="quarter" idx="5"/>
          </p:nvPr>
        </p:nvSpPr>
        <p:spPr/>
        <p:txBody>
          <a:bodyPr/>
          <a:lstStyle/>
          <a:p>
            <a:fld id="{B4D199DD-2DAC-4AF7-8464-0F868BC85630}" type="slidenum">
              <a:rPr lang="en-GB" smtClean="0"/>
              <a:t>33</a:t>
            </a:fld>
            <a:endParaRPr lang="en-GB"/>
          </a:p>
        </p:txBody>
      </p:sp>
    </p:spTree>
    <p:extLst>
      <p:ext uri="{BB962C8B-B14F-4D97-AF65-F5344CB8AC3E}">
        <p14:creationId xmlns:p14="http://schemas.microsoft.com/office/powerpoint/2010/main" val="14217342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IMPORTANT- CAN NOT STRESS ENOUGH HOW MUCH THIS WILL SUPPORT YOUR CHILDREN TO SETTLE</a:t>
            </a:r>
          </a:p>
          <a:p>
            <a:endParaRPr lang="en-GB" dirty="0"/>
          </a:p>
          <a:p>
            <a:r>
              <a:rPr lang="en-GB" dirty="0"/>
              <a:t>PAPERWORK MUST BE DONE BY THIS DATE OR YOU CAN DO IT ON THE DAY WHILST HAVING A BREW</a:t>
            </a:r>
            <a:r>
              <a:rPr lang="en-GB" dirty="0">
                <a:sym typeface="Wingdings" panose="05000000000000000000" pitchFamily="2" charset="2"/>
              </a:rPr>
              <a:t></a:t>
            </a:r>
            <a:endParaRPr lang="en-GB" dirty="0"/>
          </a:p>
        </p:txBody>
      </p:sp>
      <p:sp>
        <p:nvSpPr>
          <p:cNvPr id="4" name="Slide Number Placeholder 3"/>
          <p:cNvSpPr>
            <a:spLocks noGrp="1"/>
          </p:cNvSpPr>
          <p:nvPr>
            <p:ph type="sldNum" sz="quarter" idx="5"/>
          </p:nvPr>
        </p:nvSpPr>
        <p:spPr/>
        <p:txBody>
          <a:bodyPr/>
          <a:lstStyle/>
          <a:p>
            <a:fld id="{B4D199DD-2DAC-4AF7-8464-0F868BC85630}" type="slidenum">
              <a:rPr lang="en-GB" smtClean="0"/>
              <a:t>34</a:t>
            </a:fld>
            <a:endParaRPr lang="en-GB"/>
          </a:p>
        </p:txBody>
      </p:sp>
    </p:spTree>
    <p:extLst>
      <p:ext uri="{BB962C8B-B14F-4D97-AF65-F5344CB8AC3E}">
        <p14:creationId xmlns:p14="http://schemas.microsoft.com/office/powerpoint/2010/main" val="24243970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199DD-2DAC-4AF7-8464-0F868BC85630}" type="slidenum">
              <a:rPr lang="en-GB" smtClean="0"/>
              <a:t>35</a:t>
            </a:fld>
            <a:endParaRPr lang="en-GB"/>
          </a:p>
        </p:txBody>
      </p:sp>
    </p:spTree>
    <p:extLst>
      <p:ext uri="{BB962C8B-B14F-4D97-AF65-F5344CB8AC3E}">
        <p14:creationId xmlns:p14="http://schemas.microsoft.com/office/powerpoint/2010/main" val="2384109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PPT will be available on the school website for you to refer back to should you wish to do so.</a:t>
            </a:r>
          </a:p>
        </p:txBody>
      </p:sp>
      <p:sp>
        <p:nvSpPr>
          <p:cNvPr id="4" name="Slide Number Placeholder 3"/>
          <p:cNvSpPr>
            <a:spLocks noGrp="1"/>
          </p:cNvSpPr>
          <p:nvPr>
            <p:ph type="sldNum" sz="quarter" idx="5"/>
          </p:nvPr>
        </p:nvSpPr>
        <p:spPr/>
        <p:txBody>
          <a:bodyPr/>
          <a:lstStyle/>
          <a:p>
            <a:fld id="{B4D199DD-2DAC-4AF7-8464-0F868BC85630}" type="slidenum">
              <a:rPr lang="en-GB" smtClean="0"/>
              <a:t>36</a:t>
            </a:fld>
            <a:endParaRPr lang="en-GB"/>
          </a:p>
        </p:txBody>
      </p:sp>
    </p:spTree>
    <p:extLst>
      <p:ext uri="{BB962C8B-B14F-4D97-AF65-F5344CB8AC3E}">
        <p14:creationId xmlns:p14="http://schemas.microsoft.com/office/powerpoint/2010/main" val="4231525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children Tuesday and Some children Wednesday</a:t>
            </a:r>
          </a:p>
        </p:txBody>
      </p:sp>
      <p:sp>
        <p:nvSpPr>
          <p:cNvPr id="4" name="Slide Number Placeholder 3"/>
          <p:cNvSpPr>
            <a:spLocks noGrp="1"/>
          </p:cNvSpPr>
          <p:nvPr>
            <p:ph type="sldNum" sz="quarter" idx="5"/>
          </p:nvPr>
        </p:nvSpPr>
        <p:spPr/>
        <p:txBody>
          <a:bodyPr/>
          <a:lstStyle/>
          <a:p>
            <a:fld id="{B4D199DD-2DAC-4AF7-8464-0F868BC85630}" type="slidenum">
              <a:rPr lang="en-GB" smtClean="0"/>
              <a:t>4</a:t>
            </a:fld>
            <a:endParaRPr lang="en-GB"/>
          </a:p>
        </p:txBody>
      </p:sp>
    </p:spTree>
    <p:extLst>
      <p:ext uri="{BB962C8B-B14F-4D97-AF65-F5344CB8AC3E}">
        <p14:creationId xmlns:p14="http://schemas.microsoft.com/office/powerpoint/2010/main" val="2884723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Complete EVERYTHING in your brown envelope and return it to the school office by 7</a:t>
            </a:r>
            <a:r>
              <a:rPr lang="en-GB" baseline="30000" dirty="0"/>
              <a:t>th</a:t>
            </a:r>
            <a:r>
              <a:rPr lang="en-GB" dirty="0"/>
              <a:t> July</a:t>
            </a:r>
          </a:p>
        </p:txBody>
      </p:sp>
      <p:sp>
        <p:nvSpPr>
          <p:cNvPr id="4" name="Slide Number Placeholder 3"/>
          <p:cNvSpPr>
            <a:spLocks noGrp="1"/>
          </p:cNvSpPr>
          <p:nvPr>
            <p:ph type="sldNum" sz="quarter" idx="5"/>
          </p:nvPr>
        </p:nvSpPr>
        <p:spPr/>
        <p:txBody>
          <a:bodyPr/>
          <a:lstStyle/>
          <a:p>
            <a:fld id="{B4D199DD-2DAC-4AF7-8464-0F868BC85630}" type="slidenum">
              <a:rPr lang="en-GB" smtClean="0"/>
              <a:t>5</a:t>
            </a:fld>
            <a:endParaRPr lang="en-GB"/>
          </a:p>
        </p:txBody>
      </p:sp>
    </p:spTree>
    <p:extLst>
      <p:ext uri="{BB962C8B-B14F-4D97-AF65-F5344CB8AC3E}">
        <p14:creationId xmlns:p14="http://schemas.microsoft.com/office/powerpoint/2010/main" val="2693136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Useful bits we have put together for you to support a smooth transition</a:t>
            </a:r>
          </a:p>
        </p:txBody>
      </p:sp>
      <p:sp>
        <p:nvSpPr>
          <p:cNvPr id="4" name="Slide Number Placeholder 3"/>
          <p:cNvSpPr>
            <a:spLocks noGrp="1"/>
          </p:cNvSpPr>
          <p:nvPr>
            <p:ph type="sldNum" sz="quarter" idx="5"/>
          </p:nvPr>
        </p:nvSpPr>
        <p:spPr/>
        <p:txBody>
          <a:bodyPr/>
          <a:lstStyle/>
          <a:p>
            <a:fld id="{B4D199DD-2DAC-4AF7-8464-0F868BC85630}" type="slidenum">
              <a:rPr lang="en-GB" smtClean="0"/>
              <a:t>6</a:t>
            </a:fld>
            <a:endParaRPr lang="en-GB"/>
          </a:p>
        </p:txBody>
      </p:sp>
    </p:spTree>
    <p:extLst>
      <p:ext uri="{BB962C8B-B14F-4D97-AF65-F5344CB8AC3E}">
        <p14:creationId xmlns:p14="http://schemas.microsoft.com/office/powerpoint/2010/main" val="2551213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Spare Uniform</a:t>
            </a:r>
          </a:p>
          <a:p>
            <a:r>
              <a:rPr lang="en-GB" dirty="0"/>
              <a:t>Underwear and Socks</a:t>
            </a:r>
          </a:p>
          <a:p>
            <a:r>
              <a:rPr lang="en-GB" dirty="0"/>
              <a:t>Wipes and Pull Ups if required- please inform a member of the Reception team if your child is in the process of toilet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Children MUST bring their bookbags to school everyday to support you getting important letters that are sent out as a paper copy. Most letters will be electronic.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 toys in school unless a ‘toy day’ has been confirmed</a:t>
            </a:r>
          </a:p>
        </p:txBody>
      </p:sp>
      <p:sp>
        <p:nvSpPr>
          <p:cNvPr id="4" name="Slide Number Placeholder 3"/>
          <p:cNvSpPr>
            <a:spLocks noGrp="1"/>
          </p:cNvSpPr>
          <p:nvPr>
            <p:ph type="sldNum" sz="quarter" idx="5"/>
          </p:nvPr>
        </p:nvSpPr>
        <p:spPr/>
        <p:txBody>
          <a:bodyPr/>
          <a:lstStyle/>
          <a:p>
            <a:fld id="{B4D199DD-2DAC-4AF7-8464-0F868BC85630}" type="slidenum">
              <a:rPr lang="en-GB" smtClean="0"/>
              <a:t>7</a:t>
            </a:fld>
            <a:endParaRPr lang="en-GB"/>
          </a:p>
        </p:txBody>
      </p:sp>
    </p:spTree>
    <p:extLst>
      <p:ext uri="{BB962C8B-B14F-4D97-AF65-F5344CB8AC3E}">
        <p14:creationId xmlns:p14="http://schemas.microsoft.com/office/powerpoint/2010/main" val="3727380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message from Bradford Education Team</a:t>
            </a:r>
          </a:p>
          <a:p>
            <a:endParaRPr lang="en-GB" dirty="0"/>
          </a:p>
          <a:p>
            <a:r>
              <a:rPr lang="en-GB" dirty="0"/>
              <a:t>Increase in recent years of children not being ‘school ready’ when they join reception. A city wide message</a:t>
            </a:r>
          </a:p>
        </p:txBody>
      </p:sp>
      <p:sp>
        <p:nvSpPr>
          <p:cNvPr id="4" name="Slide Number Placeholder 3"/>
          <p:cNvSpPr>
            <a:spLocks noGrp="1"/>
          </p:cNvSpPr>
          <p:nvPr>
            <p:ph type="sldNum" sz="quarter" idx="5"/>
          </p:nvPr>
        </p:nvSpPr>
        <p:spPr/>
        <p:txBody>
          <a:bodyPr/>
          <a:lstStyle/>
          <a:p>
            <a:fld id="{B4D199DD-2DAC-4AF7-8464-0F868BC85630}" type="slidenum">
              <a:rPr lang="en-GB" smtClean="0"/>
              <a:t>8</a:t>
            </a:fld>
            <a:endParaRPr lang="en-GB"/>
          </a:p>
        </p:txBody>
      </p:sp>
    </p:spTree>
    <p:extLst>
      <p:ext uri="{BB962C8B-B14F-4D97-AF65-F5344CB8AC3E}">
        <p14:creationId xmlns:p14="http://schemas.microsoft.com/office/powerpoint/2010/main" val="324512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It is important to note that children develop at different rates and this is an ‘average’ guide</a:t>
            </a:r>
          </a:p>
          <a:p>
            <a:pPr marL="0" indent="0">
              <a:buNone/>
            </a:pPr>
            <a:r>
              <a:rPr lang="en-GB" dirty="0"/>
              <a:t>1. Pull ups don’t soak up wee as well as nappies so children will often feel that they are ‘wet’ easier in a pull up</a:t>
            </a:r>
          </a:p>
          <a:p>
            <a:pPr marL="0" indent="0">
              <a:buNone/>
            </a:pPr>
            <a:r>
              <a:rPr lang="en-GB" dirty="0"/>
              <a:t>2. You could also use a sign/symbol ( show BSL sign)</a:t>
            </a:r>
          </a:p>
          <a:p>
            <a:pPr marL="0" indent="0">
              <a:buNone/>
            </a:pPr>
            <a:r>
              <a:rPr lang="en-GB" dirty="0"/>
              <a:t>3. Teach children how to clean after having a bowel movement. Support them to wipe until ‘visibly clean’. Teach them how to hold the toilet roll/wipe.</a:t>
            </a:r>
          </a:p>
          <a:p>
            <a:pPr marL="0" indent="0">
              <a:buNone/>
            </a:pPr>
            <a:r>
              <a:rPr lang="en-GB" dirty="0"/>
              <a:t>4. Set a ‘toilet alarm’ on your phone or Alexa- child’s favourite song or a poopoo song?</a:t>
            </a:r>
          </a:p>
          <a:p>
            <a:pPr marL="0" indent="0">
              <a:buNone/>
            </a:pPr>
            <a:r>
              <a:rPr lang="en-GB" dirty="0"/>
              <a:t>5. Staff will always encourage children to develop independence in the first instance in relation to their intimate care as we view this process as a learning opportunity. Staff will then physically support the children (sometimes using hand over hand strategy) so they become familiar with the movement required to clean themselves. </a:t>
            </a:r>
          </a:p>
          <a:p>
            <a:pPr marL="228600" indent="-228600">
              <a:buAutoNum type="arabicPeriod"/>
            </a:pPr>
            <a:endParaRPr lang="en-GB" dirty="0"/>
          </a:p>
          <a:p>
            <a:pPr marL="228600" indent="-228600">
              <a:buAutoNum type="arabicPeriod"/>
            </a:pPr>
            <a:endParaRPr lang="en-GB" dirty="0"/>
          </a:p>
          <a:p>
            <a:pPr marL="0" indent="0">
              <a:buNone/>
            </a:pPr>
            <a:r>
              <a:rPr lang="en-GB" dirty="0"/>
              <a:t>This is available in a paper copy should you wish to take one for reference. </a:t>
            </a:r>
          </a:p>
          <a:p>
            <a:pPr marL="0" indent="0">
              <a:buNone/>
            </a:pPr>
            <a:endParaRPr lang="en-GB" dirty="0"/>
          </a:p>
        </p:txBody>
      </p:sp>
      <p:sp>
        <p:nvSpPr>
          <p:cNvPr id="4" name="Slide Number Placeholder 3"/>
          <p:cNvSpPr>
            <a:spLocks noGrp="1"/>
          </p:cNvSpPr>
          <p:nvPr>
            <p:ph type="sldNum" sz="quarter" idx="5"/>
          </p:nvPr>
        </p:nvSpPr>
        <p:spPr/>
        <p:txBody>
          <a:bodyPr/>
          <a:lstStyle/>
          <a:p>
            <a:fld id="{B4D199DD-2DAC-4AF7-8464-0F868BC85630}" type="slidenum">
              <a:rPr lang="en-GB" smtClean="0"/>
              <a:t>9</a:t>
            </a:fld>
            <a:endParaRPr lang="en-GB"/>
          </a:p>
        </p:txBody>
      </p:sp>
    </p:spTree>
    <p:extLst>
      <p:ext uri="{BB962C8B-B14F-4D97-AF65-F5344CB8AC3E}">
        <p14:creationId xmlns:p14="http://schemas.microsoft.com/office/powerpoint/2010/main" val="1394923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C2BAF-A7DA-42C0-A51E-F37D16BBA5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9B68824-A5D5-4A49-AC70-E2B0BBC617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EE30D4A-36A7-4A69-8BBD-447156D89221}"/>
              </a:ext>
            </a:extLst>
          </p:cNvPr>
          <p:cNvSpPr>
            <a:spLocks noGrp="1"/>
          </p:cNvSpPr>
          <p:nvPr>
            <p:ph type="dt" sz="half" idx="10"/>
          </p:nvPr>
        </p:nvSpPr>
        <p:spPr/>
        <p:txBody>
          <a:bodyPr/>
          <a:lstStyle/>
          <a:p>
            <a:fld id="{AB7F8714-B3E6-42D7-B274-2AF32F6B5DBA}" type="datetimeFigureOut">
              <a:rPr lang="en-GB" smtClean="0"/>
              <a:t>26/06/2025</a:t>
            </a:fld>
            <a:endParaRPr lang="en-GB"/>
          </a:p>
        </p:txBody>
      </p:sp>
      <p:sp>
        <p:nvSpPr>
          <p:cNvPr id="5" name="Footer Placeholder 4">
            <a:extLst>
              <a:ext uri="{FF2B5EF4-FFF2-40B4-BE49-F238E27FC236}">
                <a16:creationId xmlns:a16="http://schemas.microsoft.com/office/drawing/2014/main" id="{50803878-54E4-4DF5-A75B-CF6E4F115D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5FA869-8133-4A81-A14F-70C8293ADB59}"/>
              </a:ext>
            </a:extLst>
          </p:cNvPr>
          <p:cNvSpPr>
            <a:spLocks noGrp="1"/>
          </p:cNvSpPr>
          <p:nvPr>
            <p:ph type="sldNum" sz="quarter" idx="12"/>
          </p:nvPr>
        </p:nvSpPr>
        <p:spPr/>
        <p:txBody>
          <a:bodyPr/>
          <a:lstStyle/>
          <a:p>
            <a:fld id="{54D22B38-36E9-4EBC-9739-7BFD19E5CFCE}" type="slidenum">
              <a:rPr lang="en-GB" smtClean="0"/>
              <a:t>‹#›</a:t>
            </a:fld>
            <a:endParaRPr lang="en-GB"/>
          </a:p>
        </p:txBody>
      </p:sp>
    </p:spTree>
    <p:extLst>
      <p:ext uri="{BB962C8B-B14F-4D97-AF65-F5344CB8AC3E}">
        <p14:creationId xmlns:p14="http://schemas.microsoft.com/office/powerpoint/2010/main" val="2816029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57992-C7FD-45E3-AD8C-6A6DC5BD17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74BC60-E25C-4271-9601-8E8345FF7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F0934C-A5D6-42D6-A9B8-BB9BBC666289}"/>
              </a:ext>
            </a:extLst>
          </p:cNvPr>
          <p:cNvSpPr>
            <a:spLocks noGrp="1"/>
          </p:cNvSpPr>
          <p:nvPr>
            <p:ph type="dt" sz="half" idx="10"/>
          </p:nvPr>
        </p:nvSpPr>
        <p:spPr/>
        <p:txBody>
          <a:bodyPr/>
          <a:lstStyle/>
          <a:p>
            <a:fld id="{AB7F8714-B3E6-42D7-B274-2AF32F6B5DBA}" type="datetimeFigureOut">
              <a:rPr lang="en-GB" smtClean="0"/>
              <a:t>26/06/2025</a:t>
            </a:fld>
            <a:endParaRPr lang="en-GB"/>
          </a:p>
        </p:txBody>
      </p:sp>
      <p:sp>
        <p:nvSpPr>
          <p:cNvPr id="5" name="Footer Placeholder 4">
            <a:extLst>
              <a:ext uri="{FF2B5EF4-FFF2-40B4-BE49-F238E27FC236}">
                <a16:creationId xmlns:a16="http://schemas.microsoft.com/office/drawing/2014/main" id="{8987D377-AE3B-4F47-9DE2-C24336F995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B2ECA6-6ACF-4478-94F1-DBD4273DBF50}"/>
              </a:ext>
            </a:extLst>
          </p:cNvPr>
          <p:cNvSpPr>
            <a:spLocks noGrp="1"/>
          </p:cNvSpPr>
          <p:nvPr>
            <p:ph type="sldNum" sz="quarter" idx="12"/>
          </p:nvPr>
        </p:nvSpPr>
        <p:spPr/>
        <p:txBody>
          <a:bodyPr/>
          <a:lstStyle/>
          <a:p>
            <a:fld id="{54D22B38-36E9-4EBC-9739-7BFD19E5CFCE}" type="slidenum">
              <a:rPr lang="en-GB" smtClean="0"/>
              <a:t>‹#›</a:t>
            </a:fld>
            <a:endParaRPr lang="en-GB"/>
          </a:p>
        </p:txBody>
      </p:sp>
    </p:spTree>
    <p:extLst>
      <p:ext uri="{BB962C8B-B14F-4D97-AF65-F5344CB8AC3E}">
        <p14:creationId xmlns:p14="http://schemas.microsoft.com/office/powerpoint/2010/main" val="2409364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6295D6-0479-4B0E-A3AD-B52499D656A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9370B9-72C3-428F-B077-436A1ACEEA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C62416-375D-4E5D-9CDD-F3F3D94E89D2}"/>
              </a:ext>
            </a:extLst>
          </p:cNvPr>
          <p:cNvSpPr>
            <a:spLocks noGrp="1"/>
          </p:cNvSpPr>
          <p:nvPr>
            <p:ph type="dt" sz="half" idx="10"/>
          </p:nvPr>
        </p:nvSpPr>
        <p:spPr/>
        <p:txBody>
          <a:bodyPr/>
          <a:lstStyle/>
          <a:p>
            <a:fld id="{AB7F8714-B3E6-42D7-B274-2AF32F6B5DBA}" type="datetimeFigureOut">
              <a:rPr lang="en-GB" smtClean="0"/>
              <a:t>26/06/2025</a:t>
            </a:fld>
            <a:endParaRPr lang="en-GB"/>
          </a:p>
        </p:txBody>
      </p:sp>
      <p:sp>
        <p:nvSpPr>
          <p:cNvPr id="5" name="Footer Placeholder 4">
            <a:extLst>
              <a:ext uri="{FF2B5EF4-FFF2-40B4-BE49-F238E27FC236}">
                <a16:creationId xmlns:a16="http://schemas.microsoft.com/office/drawing/2014/main" id="{EB1B7444-2CF2-4857-9A64-D4F2FCB68C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4B01F2-38EF-4775-81B0-2A8F76A85B47}"/>
              </a:ext>
            </a:extLst>
          </p:cNvPr>
          <p:cNvSpPr>
            <a:spLocks noGrp="1"/>
          </p:cNvSpPr>
          <p:nvPr>
            <p:ph type="sldNum" sz="quarter" idx="12"/>
          </p:nvPr>
        </p:nvSpPr>
        <p:spPr/>
        <p:txBody>
          <a:bodyPr/>
          <a:lstStyle/>
          <a:p>
            <a:fld id="{54D22B38-36E9-4EBC-9739-7BFD19E5CFCE}" type="slidenum">
              <a:rPr lang="en-GB" smtClean="0"/>
              <a:t>‹#›</a:t>
            </a:fld>
            <a:endParaRPr lang="en-GB"/>
          </a:p>
        </p:txBody>
      </p:sp>
    </p:spTree>
    <p:extLst>
      <p:ext uri="{BB962C8B-B14F-4D97-AF65-F5344CB8AC3E}">
        <p14:creationId xmlns:p14="http://schemas.microsoft.com/office/powerpoint/2010/main" val="233718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0397-9280-433B-897E-034D3EFF14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F4B35AD-ECD6-43E2-B6D8-87A6CE06F1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8B84B4-5E73-4DDE-BE37-116EB9AD9D2D}"/>
              </a:ext>
            </a:extLst>
          </p:cNvPr>
          <p:cNvSpPr>
            <a:spLocks noGrp="1"/>
          </p:cNvSpPr>
          <p:nvPr>
            <p:ph type="dt" sz="half" idx="10"/>
          </p:nvPr>
        </p:nvSpPr>
        <p:spPr/>
        <p:txBody>
          <a:bodyPr/>
          <a:lstStyle/>
          <a:p>
            <a:fld id="{AB7F8714-B3E6-42D7-B274-2AF32F6B5DBA}" type="datetimeFigureOut">
              <a:rPr lang="en-GB" smtClean="0"/>
              <a:t>26/06/2025</a:t>
            </a:fld>
            <a:endParaRPr lang="en-GB"/>
          </a:p>
        </p:txBody>
      </p:sp>
      <p:sp>
        <p:nvSpPr>
          <p:cNvPr id="5" name="Footer Placeholder 4">
            <a:extLst>
              <a:ext uri="{FF2B5EF4-FFF2-40B4-BE49-F238E27FC236}">
                <a16:creationId xmlns:a16="http://schemas.microsoft.com/office/drawing/2014/main" id="{803DA781-43CD-481A-935B-F85EBDA66F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9EDB43-351B-4460-9D84-6831751F3130}"/>
              </a:ext>
            </a:extLst>
          </p:cNvPr>
          <p:cNvSpPr>
            <a:spLocks noGrp="1"/>
          </p:cNvSpPr>
          <p:nvPr>
            <p:ph type="sldNum" sz="quarter" idx="12"/>
          </p:nvPr>
        </p:nvSpPr>
        <p:spPr/>
        <p:txBody>
          <a:bodyPr/>
          <a:lstStyle/>
          <a:p>
            <a:fld id="{54D22B38-36E9-4EBC-9739-7BFD19E5CFCE}" type="slidenum">
              <a:rPr lang="en-GB" smtClean="0"/>
              <a:t>‹#›</a:t>
            </a:fld>
            <a:endParaRPr lang="en-GB"/>
          </a:p>
        </p:txBody>
      </p:sp>
    </p:spTree>
    <p:extLst>
      <p:ext uri="{BB962C8B-B14F-4D97-AF65-F5344CB8AC3E}">
        <p14:creationId xmlns:p14="http://schemas.microsoft.com/office/powerpoint/2010/main" val="1136938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12212-89CB-4508-96C7-495126A5F7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CC8ABE0-435C-4C78-A93E-B805219612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011C33-714A-4AD8-9EF3-DB008804BA17}"/>
              </a:ext>
            </a:extLst>
          </p:cNvPr>
          <p:cNvSpPr>
            <a:spLocks noGrp="1"/>
          </p:cNvSpPr>
          <p:nvPr>
            <p:ph type="dt" sz="half" idx="10"/>
          </p:nvPr>
        </p:nvSpPr>
        <p:spPr/>
        <p:txBody>
          <a:bodyPr/>
          <a:lstStyle/>
          <a:p>
            <a:fld id="{AB7F8714-B3E6-42D7-B274-2AF32F6B5DBA}" type="datetimeFigureOut">
              <a:rPr lang="en-GB" smtClean="0"/>
              <a:t>26/06/2025</a:t>
            </a:fld>
            <a:endParaRPr lang="en-GB"/>
          </a:p>
        </p:txBody>
      </p:sp>
      <p:sp>
        <p:nvSpPr>
          <p:cNvPr id="5" name="Footer Placeholder 4">
            <a:extLst>
              <a:ext uri="{FF2B5EF4-FFF2-40B4-BE49-F238E27FC236}">
                <a16:creationId xmlns:a16="http://schemas.microsoft.com/office/drawing/2014/main" id="{A8AF6527-FF37-4F24-9DF1-E6D2E5D028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7C4B38-7D4A-4E3F-B92A-4FEBC6937712}"/>
              </a:ext>
            </a:extLst>
          </p:cNvPr>
          <p:cNvSpPr>
            <a:spLocks noGrp="1"/>
          </p:cNvSpPr>
          <p:nvPr>
            <p:ph type="sldNum" sz="quarter" idx="12"/>
          </p:nvPr>
        </p:nvSpPr>
        <p:spPr/>
        <p:txBody>
          <a:bodyPr/>
          <a:lstStyle/>
          <a:p>
            <a:fld id="{54D22B38-36E9-4EBC-9739-7BFD19E5CFCE}" type="slidenum">
              <a:rPr lang="en-GB" smtClean="0"/>
              <a:t>‹#›</a:t>
            </a:fld>
            <a:endParaRPr lang="en-GB"/>
          </a:p>
        </p:txBody>
      </p:sp>
    </p:spTree>
    <p:extLst>
      <p:ext uri="{BB962C8B-B14F-4D97-AF65-F5344CB8AC3E}">
        <p14:creationId xmlns:p14="http://schemas.microsoft.com/office/powerpoint/2010/main" val="400494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2F24B-BB23-4465-9EC0-29D759B4B5B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C5D72F9-2590-4804-8681-59DF4EBE94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45F3BB0-E65B-439B-B1C0-C3CFFFE384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B7D2EC7-24B6-429A-A280-9C06D422C7DD}"/>
              </a:ext>
            </a:extLst>
          </p:cNvPr>
          <p:cNvSpPr>
            <a:spLocks noGrp="1"/>
          </p:cNvSpPr>
          <p:nvPr>
            <p:ph type="dt" sz="half" idx="10"/>
          </p:nvPr>
        </p:nvSpPr>
        <p:spPr/>
        <p:txBody>
          <a:bodyPr/>
          <a:lstStyle/>
          <a:p>
            <a:fld id="{AB7F8714-B3E6-42D7-B274-2AF32F6B5DBA}" type="datetimeFigureOut">
              <a:rPr lang="en-GB" smtClean="0"/>
              <a:t>26/06/2025</a:t>
            </a:fld>
            <a:endParaRPr lang="en-GB"/>
          </a:p>
        </p:txBody>
      </p:sp>
      <p:sp>
        <p:nvSpPr>
          <p:cNvPr id="6" name="Footer Placeholder 5">
            <a:extLst>
              <a:ext uri="{FF2B5EF4-FFF2-40B4-BE49-F238E27FC236}">
                <a16:creationId xmlns:a16="http://schemas.microsoft.com/office/drawing/2014/main" id="{9DEB43C6-26BF-4549-9A33-D94737D7CF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0D173E-2C4E-4E73-9A6A-1966AA375177}"/>
              </a:ext>
            </a:extLst>
          </p:cNvPr>
          <p:cNvSpPr>
            <a:spLocks noGrp="1"/>
          </p:cNvSpPr>
          <p:nvPr>
            <p:ph type="sldNum" sz="quarter" idx="12"/>
          </p:nvPr>
        </p:nvSpPr>
        <p:spPr/>
        <p:txBody>
          <a:bodyPr/>
          <a:lstStyle/>
          <a:p>
            <a:fld id="{54D22B38-36E9-4EBC-9739-7BFD19E5CFCE}" type="slidenum">
              <a:rPr lang="en-GB" smtClean="0"/>
              <a:t>‹#›</a:t>
            </a:fld>
            <a:endParaRPr lang="en-GB"/>
          </a:p>
        </p:txBody>
      </p:sp>
    </p:spTree>
    <p:extLst>
      <p:ext uri="{BB962C8B-B14F-4D97-AF65-F5344CB8AC3E}">
        <p14:creationId xmlns:p14="http://schemas.microsoft.com/office/powerpoint/2010/main" val="3365893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796ED-4AA6-45EB-B855-958A55F2EAE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960612-A232-4B3E-A3F3-8E630BD3F4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CB7E7C-403E-4E24-B929-70675F29B2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C456E72-2673-40F6-B111-5CDCC27955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D38BCB-990D-4DEF-BC33-FA42AE5311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3E167D-E295-4EE7-8748-0270E05CE85D}"/>
              </a:ext>
            </a:extLst>
          </p:cNvPr>
          <p:cNvSpPr>
            <a:spLocks noGrp="1"/>
          </p:cNvSpPr>
          <p:nvPr>
            <p:ph type="dt" sz="half" idx="10"/>
          </p:nvPr>
        </p:nvSpPr>
        <p:spPr/>
        <p:txBody>
          <a:bodyPr/>
          <a:lstStyle/>
          <a:p>
            <a:fld id="{AB7F8714-B3E6-42D7-B274-2AF32F6B5DBA}" type="datetimeFigureOut">
              <a:rPr lang="en-GB" smtClean="0"/>
              <a:t>26/06/2025</a:t>
            </a:fld>
            <a:endParaRPr lang="en-GB"/>
          </a:p>
        </p:txBody>
      </p:sp>
      <p:sp>
        <p:nvSpPr>
          <p:cNvPr id="8" name="Footer Placeholder 7">
            <a:extLst>
              <a:ext uri="{FF2B5EF4-FFF2-40B4-BE49-F238E27FC236}">
                <a16:creationId xmlns:a16="http://schemas.microsoft.com/office/drawing/2014/main" id="{4C294B6C-CC3B-43FA-8014-BBE314FE60C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46030AF-E5D7-4A0D-8244-454347958852}"/>
              </a:ext>
            </a:extLst>
          </p:cNvPr>
          <p:cNvSpPr>
            <a:spLocks noGrp="1"/>
          </p:cNvSpPr>
          <p:nvPr>
            <p:ph type="sldNum" sz="quarter" idx="12"/>
          </p:nvPr>
        </p:nvSpPr>
        <p:spPr/>
        <p:txBody>
          <a:bodyPr/>
          <a:lstStyle/>
          <a:p>
            <a:fld id="{54D22B38-36E9-4EBC-9739-7BFD19E5CFCE}" type="slidenum">
              <a:rPr lang="en-GB" smtClean="0"/>
              <a:t>‹#›</a:t>
            </a:fld>
            <a:endParaRPr lang="en-GB"/>
          </a:p>
        </p:txBody>
      </p:sp>
    </p:spTree>
    <p:extLst>
      <p:ext uri="{BB962C8B-B14F-4D97-AF65-F5344CB8AC3E}">
        <p14:creationId xmlns:p14="http://schemas.microsoft.com/office/powerpoint/2010/main" val="3216438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5F12D-10B2-4329-A06D-19915346A8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37158B4-0621-4563-84C1-02D9A280C472}"/>
              </a:ext>
            </a:extLst>
          </p:cNvPr>
          <p:cNvSpPr>
            <a:spLocks noGrp="1"/>
          </p:cNvSpPr>
          <p:nvPr>
            <p:ph type="dt" sz="half" idx="10"/>
          </p:nvPr>
        </p:nvSpPr>
        <p:spPr/>
        <p:txBody>
          <a:bodyPr/>
          <a:lstStyle/>
          <a:p>
            <a:fld id="{AB7F8714-B3E6-42D7-B274-2AF32F6B5DBA}" type="datetimeFigureOut">
              <a:rPr lang="en-GB" smtClean="0"/>
              <a:t>26/06/2025</a:t>
            </a:fld>
            <a:endParaRPr lang="en-GB"/>
          </a:p>
        </p:txBody>
      </p:sp>
      <p:sp>
        <p:nvSpPr>
          <p:cNvPr id="4" name="Footer Placeholder 3">
            <a:extLst>
              <a:ext uri="{FF2B5EF4-FFF2-40B4-BE49-F238E27FC236}">
                <a16:creationId xmlns:a16="http://schemas.microsoft.com/office/drawing/2014/main" id="{ECF40B47-147A-4441-8580-A71261BBF47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2B411AD-8542-4B2B-BE1A-E3F7FF18A701}"/>
              </a:ext>
            </a:extLst>
          </p:cNvPr>
          <p:cNvSpPr>
            <a:spLocks noGrp="1"/>
          </p:cNvSpPr>
          <p:nvPr>
            <p:ph type="sldNum" sz="quarter" idx="12"/>
          </p:nvPr>
        </p:nvSpPr>
        <p:spPr/>
        <p:txBody>
          <a:bodyPr/>
          <a:lstStyle/>
          <a:p>
            <a:fld id="{54D22B38-36E9-4EBC-9739-7BFD19E5CFCE}" type="slidenum">
              <a:rPr lang="en-GB" smtClean="0"/>
              <a:t>‹#›</a:t>
            </a:fld>
            <a:endParaRPr lang="en-GB"/>
          </a:p>
        </p:txBody>
      </p:sp>
    </p:spTree>
    <p:extLst>
      <p:ext uri="{BB962C8B-B14F-4D97-AF65-F5344CB8AC3E}">
        <p14:creationId xmlns:p14="http://schemas.microsoft.com/office/powerpoint/2010/main" val="2227495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6A373E-031B-41C8-ADC3-D9838301D2E7}"/>
              </a:ext>
            </a:extLst>
          </p:cNvPr>
          <p:cNvSpPr>
            <a:spLocks noGrp="1"/>
          </p:cNvSpPr>
          <p:nvPr>
            <p:ph type="dt" sz="half" idx="10"/>
          </p:nvPr>
        </p:nvSpPr>
        <p:spPr/>
        <p:txBody>
          <a:bodyPr/>
          <a:lstStyle/>
          <a:p>
            <a:fld id="{AB7F8714-B3E6-42D7-B274-2AF32F6B5DBA}" type="datetimeFigureOut">
              <a:rPr lang="en-GB" smtClean="0"/>
              <a:t>26/06/2025</a:t>
            </a:fld>
            <a:endParaRPr lang="en-GB"/>
          </a:p>
        </p:txBody>
      </p:sp>
      <p:sp>
        <p:nvSpPr>
          <p:cNvPr id="3" name="Footer Placeholder 2">
            <a:extLst>
              <a:ext uri="{FF2B5EF4-FFF2-40B4-BE49-F238E27FC236}">
                <a16:creationId xmlns:a16="http://schemas.microsoft.com/office/drawing/2014/main" id="{80067F48-1FCF-456A-879D-9015366742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3FFEFFD-29AB-474F-9035-D24DBA5C52DB}"/>
              </a:ext>
            </a:extLst>
          </p:cNvPr>
          <p:cNvSpPr>
            <a:spLocks noGrp="1"/>
          </p:cNvSpPr>
          <p:nvPr>
            <p:ph type="sldNum" sz="quarter" idx="12"/>
          </p:nvPr>
        </p:nvSpPr>
        <p:spPr/>
        <p:txBody>
          <a:bodyPr/>
          <a:lstStyle/>
          <a:p>
            <a:fld id="{54D22B38-36E9-4EBC-9739-7BFD19E5CFCE}" type="slidenum">
              <a:rPr lang="en-GB" smtClean="0"/>
              <a:t>‹#›</a:t>
            </a:fld>
            <a:endParaRPr lang="en-GB"/>
          </a:p>
        </p:txBody>
      </p:sp>
    </p:spTree>
    <p:extLst>
      <p:ext uri="{BB962C8B-B14F-4D97-AF65-F5344CB8AC3E}">
        <p14:creationId xmlns:p14="http://schemas.microsoft.com/office/powerpoint/2010/main" val="1098499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E8962-F8A9-4ADE-B07E-EDC7857652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2E51732-91C7-43FD-8BA3-3120E7E3F5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9B00D8C-5B7C-4D9A-B5FE-E0D5BD6415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5931D6-59C8-49C7-B0BD-3BC6BA655AA5}"/>
              </a:ext>
            </a:extLst>
          </p:cNvPr>
          <p:cNvSpPr>
            <a:spLocks noGrp="1"/>
          </p:cNvSpPr>
          <p:nvPr>
            <p:ph type="dt" sz="half" idx="10"/>
          </p:nvPr>
        </p:nvSpPr>
        <p:spPr/>
        <p:txBody>
          <a:bodyPr/>
          <a:lstStyle/>
          <a:p>
            <a:fld id="{AB7F8714-B3E6-42D7-B274-2AF32F6B5DBA}" type="datetimeFigureOut">
              <a:rPr lang="en-GB" smtClean="0"/>
              <a:t>26/06/2025</a:t>
            </a:fld>
            <a:endParaRPr lang="en-GB"/>
          </a:p>
        </p:txBody>
      </p:sp>
      <p:sp>
        <p:nvSpPr>
          <p:cNvPr id="6" name="Footer Placeholder 5">
            <a:extLst>
              <a:ext uri="{FF2B5EF4-FFF2-40B4-BE49-F238E27FC236}">
                <a16:creationId xmlns:a16="http://schemas.microsoft.com/office/drawing/2014/main" id="{D02BCE60-1BA0-491D-9863-7E2B6664A1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2DC9D3-1604-4D24-9DC8-B5906682EAEB}"/>
              </a:ext>
            </a:extLst>
          </p:cNvPr>
          <p:cNvSpPr>
            <a:spLocks noGrp="1"/>
          </p:cNvSpPr>
          <p:nvPr>
            <p:ph type="sldNum" sz="quarter" idx="12"/>
          </p:nvPr>
        </p:nvSpPr>
        <p:spPr/>
        <p:txBody>
          <a:bodyPr/>
          <a:lstStyle/>
          <a:p>
            <a:fld id="{54D22B38-36E9-4EBC-9739-7BFD19E5CFCE}" type="slidenum">
              <a:rPr lang="en-GB" smtClean="0"/>
              <a:t>‹#›</a:t>
            </a:fld>
            <a:endParaRPr lang="en-GB"/>
          </a:p>
        </p:txBody>
      </p:sp>
    </p:spTree>
    <p:extLst>
      <p:ext uri="{BB962C8B-B14F-4D97-AF65-F5344CB8AC3E}">
        <p14:creationId xmlns:p14="http://schemas.microsoft.com/office/powerpoint/2010/main" val="1680817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62554-653E-458B-919F-86EC23DF22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6CBC6BC-49ED-4E8C-91D9-A837F3FD20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4801602-072B-40E0-A695-691F307EC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7F2B87-D6B7-4050-9FE1-BA912D2DFA11}"/>
              </a:ext>
            </a:extLst>
          </p:cNvPr>
          <p:cNvSpPr>
            <a:spLocks noGrp="1"/>
          </p:cNvSpPr>
          <p:nvPr>
            <p:ph type="dt" sz="half" idx="10"/>
          </p:nvPr>
        </p:nvSpPr>
        <p:spPr/>
        <p:txBody>
          <a:bodyPr/>
          <a:lstStyle/>
          <a:p>
            <a:fld id="{AB7F8714-B3E6-42D7-B274-2AF32F6B5DBA}" type="datetimeFigureOut">
              <a:rPr lang="en-GB" smtClean="0"/>
              <a:t>26/06/2025</a:t>
            </a:fld>
            <a:endParaRPr lang="en-GB"/>
          </a:p>
        </p:txBody>
      </p:sp>
      <p:sp>
        <p:nvSpPr>
          <p:cNvPr id="6" name="Footer Placeholder 5">
            <a:extLst>
              <a:ext uri="{FF2B5EF4-FFF2-40B4-BE49-F238E27FC236}">
                <a16:creationId xmlns:a16="http://schemas.microsoft.com/office/drawing/2014/main" id="{F1867BCB-C6F0-42B9-8051-D571BD0519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9A6D20-10E3-432B-91D2-7CFA1B35592A}"/>
              </a:ext>
            </a:extLst>
          </p:cNvPr>
          <p:cNvSpPr>
            <a:spLocks noGrp="1"/>
          </p:cNvSpPr>
          <p:nvPr>
            <p:ph type="sldNum" sz="quarter" idx="12"/>
          </p:nvPr>
        </p:nvSpPr>
        <p:spPr/>
        <p:txBody>
          <a:bodyPr/>
          <a:lstStyle/>
          <a:p>
            <a:fld id="{54D22B38-36E9-4EBC-9739-7BFD19E5CFCE}" type="slidenum">
              <a:rPr lang="en-GB" smtClean="0"/>
              <a:t>‹#›</a:t>
            </a:fld>
            <a:endParaRPr lang="en-GB"/>
          </a:p>
        </p:txBody>
      </p:sp>
    </p:spTree>
    <p:extLst>
      <p:ext uri="{BB962C8B-B14F-4D97-AF65-F5344CB8AC3E}">
        <p14:creationId xmlns:p14="http://schemas.microsoft.com/office/powerpoint/2010/main" val="3911274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7792F6-F327-453C-8FFD-3C0C672764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E14CEF0-24E5-492F-9A6D-BE007FADA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81A765-F3EF-46F8-BFAF-A8A18344A7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7F8714-B3E6-42D7-B274-2AF32F6B5DBA}" type="datetimeFigureOut">
              <a:rPr lang="en-GB" smtClean="0"/>
              <a:t>26/06/2025</a:t>
            </a:fld>
            <a:endParaRPr lang="en-GB"/>
          </a:p>
        </p:txBody>
      </p:sp>
      <p:sp>
        <p:nvSpPr>
          <p:cNvPr id="5" name="Footer Placeholder 4">
            <a:extLst>
              <a:ext uri="{FF2B5EF4-FFF2-40B4-BE49-F238E27FC236}">
                <a16:creationId xmlns:a16="http://schemas.microsoft.com/office/drawing/2014/main" id="{92411B7E-399D-4294-8A10-9D89B4989E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CE1352-1721-4AE0-8CE5-A308097148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D22B38-36E9-4EBC-9739-7BFD19E5CFCE}" type="slidenum">
              <a:rPr lang="en-GB" smtClean="0"/>
              <a:t>‹#›</a:t>
            </a:fld>
            <a:endParaRPr lang="en-GB"/>
          </a:p>
        </p:txBody>
      </p:sp>
    </p:spTree>
    <p:extLst>
      <p:ext uri="{BB962C8B-B14F-4D97-AF65-F5344CB8AC3E}">
        <p14:creationId xmlns:p14="http://schemas.microsoft.com/office/powerpoint/2010/main" val="2987817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1.jp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4.jpeg"/><Relationship Id="rId9" Type="http://schemas.openxmlformats.org/officeDocument/2006/relationships/image" Target="../media/image36.pn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1.jp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15.xml"/><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jpg"/><Relationship Id="rId7"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jpeg"/><Relationship Id="rId9" Type="http://schemas.openxmlformats.org/officeDocument/2006/relationships/comments" Target="../comments/commen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jp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80.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jp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84.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hyperlink" Target="mailto:send@swainhouse.bradford.sch.uk"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g"/><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4.jpe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18.jpe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4.jpe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jp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4.jpe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5"/>
          <a:stretch>
            <a:fillRect/>
          </a:stretch>
        </p:blipFill>
        <p:spPr>
          <a:xfrm>
            <a:off x="0" y="-85772"/>
            <a:ext cx="12192000" cy="6943771"/>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0" y="0"/>
            <a:ext cx="12192000" cy="6771084"/>
          </a:xfrm>
          <a:prstGeom prst="rect">
            <a:avLst/>
          </a:prstGeom>
          <a:noFill/>
        </p:spPr>
        <p:txBody>
          <a:bodyPr wrap="square" rtlCol="0">
            <a:spAutoFit/>
          </a:bodyPr>
          <a:lstStyle/>
          <a:p>
            <a:pPr algn="ctr"/>
            <a:r>
              <a:rPr lang="en-GB" sz="8000" dirty="0"/>
              <a:t>Reception Parents Meeting</a:t>
            </a:r>
          </a:p>
          <a:p>
            <a:pPr algn="ctr"/>
            <a:r>
              <a:rPr lang="en-GB" sz="8000" dirty="0"/>
              <a:t>2025-2026</a:t>
            </a:r>
          </a:p>
          <a:p>
            <a:pPr algn="ctr"/>
            <a:endParaRPr lang="en-GB" sz="8000" dirty="0">
              <a:solidFill>
                <a:schemeClr val="bg1"/>
              </a:solidFill>
            </a:endParaRPr>
          </a:p>
          <a:p>
            <a:pPr algn="ctr"/>
            <a:endParaRPr lang="en-GB" sz="8000" dirty="0">
              <a:solidFill>
                <a:schemeClr val="bg1"/>
              </a:solidFill>
            </a:endParaRPr>
          </a:p>
          <a:p>
            <a:pPr algn="ctr"/>
            <a:endParaRPr lang="en-GB" sz="6000" dirty="0">
              <a:solidFill>
                <a:schemeClr val="bg1"/>
              </a:solidFill>
            </a:endParaRPr>
          </a:p>
          <a:p>
            <a:pPr algn="ctr"/>
            <a:r>
              <a:rPr lang="en-GB" sz="5400" dirty="0"/>
              <a:t>Thursday 26</a:t>
            </a:r>
            <a:r>
              <a:rPr lang="en-GB" sz="5400" baseline="30000" dirty="0"/>
              <a:t>th</a:t>
            </a:r>
            <a:r>
              <a:rPr lang="en-GB" sz="5400" dirty="0"/>
              <a:t> June 2025</a:t>
            </a: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3912" y="2428851"/>
            <a:ext cx="3544176" cy="3319150"/>
          </a:xfrm>
          <a:prstGeom prst="rect">
            <a:avLst/>
          </a:prstGeom>
        </p:spPr>
      </p:pic>
      <p:pic>
        <p:nvPicPr>
          <p:cNvPr id="5" name="Jack Johnson - Better Together">
            <a:hlinkClick r:id="" action="ppaction://media"/>
            <a:extLst>
              <a:ext uri="{FF2B5EF4-FFF2-40B4-BE49-F238E27FC236}">
                <a16:creationId xmlns:a16="http://schemas.microsoft.com/office/drawing/2014/main" id="{6B3065C8-73FF-4BD9-98AA-712121D6E7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10" y="6204942"/>
            <a:ext cx="406400" cy="406400"/>
          </a:xfrm>
          <a:prstGeom prst="rect">
            <a:avLst/>
          </a:prstGeom>
        </p:spPr>
      </p:pic>
    </p:spTree>
    <p:extLst>
      <p:ext uri="{BB962C8B-B14F-4D97-AF65-F5344CB8AC3E}">
        <p14:creationId xmlns:p14="http://schemas.microsoft.com/office/powerpoint/2010/main" val="174527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4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1" y="51410"/>
            <a:ext cx="12192000" cy="6858000"/>
          </a:xfrm>
          <a:prstGeom prst="rect">
            <a:avLst/>
          </a:prstGeom>
        </p:spPr>
      </p:pic>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34554" y="225490"/>
            <a:ext cx="794296" cy="743864"/>
          </a:xfrm>
          <a:prstGeom prst="rect">
            <a:avLst/>
          </a:prstGeom>
        </p:spPr>
      </p:pic>
      <p:pic>
        <p:nvPicPr>
          <p:cNvPr id="5" name="Picture 4">
            <a:extLst>
              <a:ext uri="{FF2B5EF4-FFF2-40B4-BE49-F238E27FC236}">
                <a16:creationId xmlns:a16="http://schemas.microsoft.com/office/drawing/2014/main" id="{6169B4AE-B56D-4D01-8FEE-BD1BDAB52211}"/>
              </a:ext>
            </a:extLst>
          </p:cNvPr>
          <p:cNvPicPr>
            <a:picLocks noChangeAspect="1"/>
          </p:cNvPicPr>
          <p:nvPr/>
        </p:nvPicPr>
        <p:blipFill>
          <a:blip r:embed="rId5"/>
          <a:stretch>
            <a:fillRect/>
          </a:stretch>
        </p:blipFill>
        <p:spPr>
          <a:xfrm>
            <a:off x="1526960" y="296079"/>
            <a:ext cx="8549196" cy="6368662"/>
          </a:xfrm>
          <a:prstGeom prst="rect">
            <a:avLst/>
          </a:prstGeom>
        </p:spPr>
      </p:pic>
    </p:spTree>
    <p:extLst>
      <p:ext uri="{BB962C8B-B14F-4D97-AF65-F5344CB8AC3E}">
        <p14:creationId xmlns:p14="http://schemas.microsoft.com/office/powerpoint/2010/main" val="3393451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1" y="51410"/>
            <a:ext cx="12192000" cy="6858000"/>
          </a:xfrm>
          <a:prstGeom prst="rect">
            <a:avLst/>
          </a:prstGeom>
        </p:spPr>
      </p:pic>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34554" y="225490"/>
            <a:ext cx="794296" cy="743864"/>
          </a:xfrm>
          <a:prstGeom prst="rect">
            <a:avLst/>
          </a:prstGeom>
        </p:spPr>
      </p:pic>
      <p:pic>
        <p:nvPicPr>
          <p:cNvPr id="3" name="Picture 2">
            <a:extLst>
              <a:ext uri="{FF2B5EF4-FFF2-40B4-BE49-F238E27FC236}">
                <a16:creationId xmlns:a16="http://schemas.microsoft.com/office/drawing/2014/main" id="{AB42E002-2EBB-4642-A181-D3DF6F891EC1}"/>
              </a:ext>
            </a:extLst>
          </p:cNvPr>
          <p:cNvPicPr>
            <a:picLocks noChangeAspect="1"/>
          </p:cNvPicPr>
          <p:nvPr/>
        </p:nvPicPr>
        <p:blipFill>
          <a:blip r:embed="rId5"/>
          <a:stretch>
            <a:fillRect/>
          </a:stretch>
        </p:blipFill>
        <p:spPr>
          <a:xfrm>
            <a:off x="1562471" y="244897"/>
            <a:ext cx="8609151" cy="6368206"/>
          </a:xfrm>
          <a:prstGeom prst="rect">
            <a:avLst/>
          </a:prstGeom>
        </p:spPr>
      </p:pic>
    </p:spTree>
    <p:extLst>
      <p:ext uri="{BB962C8B-B14F-4D97-AF65-F5344CB8AC3E}">
        <p14:creationId xmlns:p14="http://schemas.microsoft.com/office/powerpoint/2010/main" val="241840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6"/>
            <a:ext cx="12192000" cy="6903345"/>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999688" y="256904"/>
            <a:ext cx="10192624" cy="2492990"/>
          </a:xfrm>
          <a:prstGeom prst="rect">
            <a:avLst/>
          </a:prstGeom>
          <a:noFill/>
        </p:spPr>
        <p:txBody>
          <a:bodyPr wrap="square" rtlCol="0">
            <a:spAutoFit/>
          </a:bodyPr>
          <a:lstStyle/>
          <a:p>
            <a:pPr algn="ctr"/>
            <a:r>
              <a:rPr lang="en-GB" sz="4800" dirty="0"/>
              <a:t>Timings of the Day</a:t>
            </a:r>
          </a:p>
          <a:p>
            <a:pPr algn="ctr"/>
            <a:endParaRPr lang="en-GB" sz="3600" dirty="0"/>
          </a:p>
          <a:p>
            <a:pPr algn="ctr"/>
            <a:r>
              <a:rPr lang="en-GB" sz="3600" dirty="0"/>
              <a:t>8:30am- School Starts </a:t>
            </a:r>
            <a:r>
              <a:rPr lang="en-GB" sz="2400" dirty="0"/>
              <a:t>(Registers taken at 8:40am)</a:t>
            </a:r>
          </a:p>
          <a:p>
            <a:pPr algn="ctr"/>
            <a:r>
              <a:rPr lang="en-GB" sz="3600" dirty="0"/>
              <a:t>3:00pm School Closes </a:t>
            </a:r>
            <a:r>
              <a:rPr lang="en-GB" sz="2400" dirty="0"/>
              <a:t>(Doors close at 3:10pm)</a:t>
            </a: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34554" y="225490"/>
            <a:ext cx="794296" cy="743864"/>
          </a:xfrm>
          <a:prstGeom prst="rect">
            <a:avLst/>
          </a:prstGeom>
        </p:spPr>
      </p:pic>
      <p:grpSp>
        <p:nvGrpSpPr>
          <p:cNvPr id="17" name="Group 16">
            <a:extLst>
              <a:ext uri="{FF2B5EF4-FFF2-40B4-BE49-F238E27FC236}">
                <a16:creationId xmlns:a16="http://schemas.microsoft.com/office/drawing/2014/main" id="{8E97CF0D-04D2-4B9F-9D2E-EF17C2B716C9}"/>
              </a:ext>
            </a:extLst>
          </p:cNvPr>
          <p:cNvGrpSpPr/>
          <p:nvPr/>
        </p:nvGrpSpPr>
        <p:grpSpPr>
          <a:xfrm>
            <a:off x="527831" y="5333122"/>
            <a:ext cx="1337197" cy="1129859"/>
            <a:chOff x="0" y="0"/>
            <a:chExt cx="1364488" cy="1334745"/>
          </a:xfrm>
        </p:grpSpPr>
        <p:sp>
          <p:nvSpPr>
            <p:cNvPr id="22" name="Shape 500">
              <a:extLst>
                <a:ext uri="{FF2B5EF4-FFF2-40B4-BE49-F238E27FC236}">
                  <a16:creationId xmlns:a16="http://schemas.microsoft.com/office/drawing/2014/main" id="{3EB0D2AE-5A41-4C12-A602-8BD0DEA18581}"/>
                </a:ext>
              </a:extLst>
            </p:cNvPr>
            <p:cNvSpPr/>
            <p:nvPr/>
          </p:nvSpPr>
          <p:spPr>
            <a:xfrm>
              <a:off x="890524" y="1148715"/>
              <a:ext cx="130302" cy="186030"/>
            </a:xfrm>
            <a:custGeom>
              <a:avLst/>
              <a:gdLst/>
              <a:ahLst/>
              <a:cxnLst/>
              <a:rect l="0" t="0" r="0" b="0"/>
              <a:pathLst>
                <a:path w="130302" h="186030">
                  <a:moveTo>
                    <a:pt x="98298" y="0"/>
                  </a:moveTo>
                  <a:lnTo>
                    <a:pt x="97155" y="44793"/>
                  </a:lnTo>
                  <a:lnTo>
                    <a:pt x="112014" y="64452"/>
                  </a:lnTo>
                  <a:lnTo>
                    <a:pt x="126238" y="137351"/>
                  </a:lnTo>
                  <a:cubicBezTo>
                    <a:pt x="130302" y="158775"/>
                    <a:pt x="116460" y="178536"/>
                    <a:pt x="93091" y="184734"/>
                  </a:cubicBezTo>
                  <a:cubicBezTo>
                    <a:pt x="88011" y="185865"/>
                    <a:pt x="82931" y="186030"/>
                    <a:pt x="78105" y="185572"/>
                  </a:cubicBezTo>
                  <a:cubicBezTo>
                    <a:pt x="60706" y="183934"/>
                    <a:pt x="45339" y="173152"/>
                    <a:pt x="39751" y="157251"/>
                  </a:cubicBezTo>
                  <a:lnTo>
                    <a:pt x="22733" y="112154"/>
                  </a:lnTo>
                  <a:lnTo>
                    <a:pt x="26543" y="87262"/>
                  </a:lnTo>
                  <a:lnTo>
                    <a:pt x="0" y="48349"/>
                  </a:lnTo>
                  <a:lnTo>
                    <a:pt x="98298" y="0"/>
                  </a:lnTo>
                  <a:close/>
                </a:path>
              </a:pathLst>
            </a:custGeom>
            <a:ln w="0" cap="flat">
              <a:round/>
            </a:ln>
          </p:spPr>
          <p:style>
            <a:lnRef idx="0">
              <a:srgbClr val="000000">
                <a:alpha val="0"/>
              </a:srgbClr>
            </a:lnRef>
            <a:fillRef idx="1">
              <a:srgbClr val="D67634"/>
            </a:fillRef>
            <a:effectRef idx="0">
              <a:scrgbClr r="0" g="0" b="0"/>
            </a:effectRef>
            <a:fontRef idx="none"/>
          </p:style>
          <p:txBody>
            <a:bodyPr/>
            <a:lstStyle/>
            <a:p>
              <a:endParaRPr lang="en-GB"/>
            </a:p>
          </p:txBody>
        </p:sp>
        <p:sp>
          <p:nvSpPr>
            <p:cNvPr id="23" name="Shape 502">
              <a:extLst>
                <a:ext uri="{FF2B5EF4-FFF2-40B4-BE49-F238E27FC236}">
                  <a16:creationId xmlns:a16="http://schemas.microsoft.com/office/drawing/2014/main" id="{D51FC3A5-DFD8-4100-BCB3-62B399D7D0FF}"/>
                </a:ext>
              </a:extLst>
            </p:cNvPr>
            <p:cNvSpPr/>
            <p:nvPr/>
          </p:nvSpPr>
          <p:spPr>
            <a:xfrm>
              <a:off x="154432" y="1078560"/>
              <a:ext cx="148589" cy="185268"/>
            </a:xfrm>
            <a:custGeom>
              <a:avLst/>
              <a:gdLst/>
              <a:ahLst/>
              <a:cxnLst/>
              <a:rect l="0" t="0" r="0" b="0"/>
              <a:pathLst>
                <a:path w="148589" h="185268">
                  <a:moveTo>
                    <a:pt x="57785" y="0"/>
                  </a:moveTo>
                  <a:lnTo>
                    <a:pt x="148589" y="63322"/>
                  </a:lnTo>
                  <a:lnTo>
                    <a:pt x="119888" y="95657"/>
                  </a:lnTo>
                  <a:lnTo>
                    <a:pt x="114426" y="121781"/>
                  </a:lnTo>
                  <a:lnTo>
                    <a:pt x="90805" y="163081"/>
                  </a:lnTo>
                  <a:cubicBezTo>
                    <a:pt x="81280" y="177546"/>
                    <a:pt x="63881" y="185268"/>
                    <a:pt x="46355" y="183629"/>
                  </a:cubicBezTo>
                  <a:cubicBezTo>
                    <a:pt x="41528" y="183160"/>
                    <a:pt x="36576" y="182055"/>
                    <a:pt x="31876" y="179997"/>
                  </a:cubicBezTo>
                  <a:cubicBezTo>
                    <a:pt x="10160" y="169583"/>
                    <a:pt x="0" y="147574"/>
                    <a:pt x="8127" y="127267"/>
                  </a:cubicBezTo>
                  <a:lnTo>
                    <a:pt x="35814" y="56934"/>
                  </a:lnTo>
                  <a:lnTo>
                    <a:pt x="53594" y="44526"/>
                  </a:lnTo>
                  <a:lnTo>
                    <a:pt x="57785" y="0"/>
                  </a:lnTo>
                  <a:close/>
                </a:path>
              </a:pathLst>
            </a:custGeom>
            <a:ln w="0" cap="flat">
              <a:round/>
            </a:ln>
          </p:spPr>
          <p:style>
            <a:lnRef idx="0">
              <a:srgbClr val="000000">
                <a:alpha val="0"/>
              </a:srgbClr>
            </a:lnRef>
            <a:fillRef idx="1">
              <a:srgbClr val="D67634"/>
            </a:fillRef>
            <a:effectRef idx="0">
              <a:scrgbClr r="0" g="0" b="0"/>
            </a:effectRef>
            <a:fontRef idx="none"/>
          </p:style>
          <p:txBody>
            <a:bodyPr/>
            <a:lstStyle/>
            <a:p>
              <a:endParaRPr lang="en-GB"/>
            </a:p>
          </p:txBody>
        </p:sp>
        <p:sp>
          <p:nvSpPr>
            <p:cNvPr id="24" name="Shape 506">
              <a:extLst>
                <a:ext uri="{FF2B5EF4-FFF2-40B4-BE49-F238E27FC236}">
                  <a16:creationId xmlns:a16="http://schemas.microsoft.com/office/drawing/2014/main" id="{F7EF99A0-5806-40C3-AA99-0B2FAE1F96E8}"/>
                </a:ext>
              </a:extLst>
            </p:cNvPr>
            <p:cNvSpPr/>
            <p:nvPr/>
          </p:nvSpPr>
          <p:spPr>
            <a:xfrm>
              <a:off x="645160" y="104013"/>
              <a:ext cx="93218" cy="104140"/>
            </a:xfrm>
            <a:custGeom>
              <a:avLst/>
              <a:gdLst/>
              <a:ahLst/>
              <a:cxnLst/>
              <a:rect l="0" t="0" r="0" b="0"/>
              <a:pathLst>
                <a:path w="93218" h="104140">
                  <a:moveTo>
                    <a:pt x="9399" y="0"/>
                  </a:moveTo>
                  <a:lnTo>
                    <a:pt x="93218" y="7874"/>
                  </a:lnTo>
                  <a:lnTo>
                    <a:pt x="90170" y="41275"/>
                  </a:lnTo>
                  <a:lnTo>
                    <a:pt x="61723" y="38608"/>
                  </a:lnTo>
                  <a:cubicBezTo>
                    <a:pt x="54229" y="37846"/>
                    <a:pt x="47752" y="42926"/>
                    <a:pt x="46990" y="51181"/>
                  </a:cubicBezTo>
                  <a:lnTo>
                    <a:pt x="41911" y="104140"/>
                  </a:lnTo>
                  <a:lnTo>
                    <a:pt x="0" y="100203"/>
                  </a:lnTo>
                  <a:lnTo>
                    <a:pt x="9399" y="0"/>
                  </a:lnTo>
                  <a:close/>
                </a:path>
              </a:pathLst>
            </a:custGeom>
            <a:ln w="0" cap="flat">
              <a:round/>
            </a:ln>
          </p:spPr>
          <p:style>
            <a:lnRef idx="0">
              <a:srgbClr val="000000">
                <a:alpha val="0"/>
              </a:srgbClr>
            </a:lnRef>
            <a:fillRef idx="1">
              <a:srgbClr val="FCB5A8"/>
            </a:fillRef>
            <a:effectRef idx="0">
              <a:scrgbClr r="0" g="0" b="0"/>
            </a:effectRef>
            <a:fontRef idx="none"/>
          </p:style>
          <p:txBody>
            <a:bodyPr/>
            <a:lstStyle/>
            <a:p>
              <a:endParaRPr lang="en-GB"/>
            </a:p>
          </p:txBody>
        </p:sp>
        <p:sp>
          <p:nvSpPr>
            <p:cNvPr id="25" name="Shape 508">
              <a:extLst>
                <a:ext uri="{FF2B5EF4-FFF2-40B4-BE49-F238E27FC236}">
                  <a16:creationId xmlns:a16="http://schemas.microsoft.com/office/drawing/2014/main" id="{ECD48614-CE7B-4B81-80F5-B82361767B77}"/>
                </a:ext>
              </a:extLst>
            </p:cNvPr>
            <p:cNvSpPr/>
            <p:nvPr/>
          </p:nvSpPr>
          <p:spPr>
            <a:xfrm>
              <a:off x="604901" y="10287"/>
              <a:ext cx="194310" cy="101727"/>
            </a:xfrm>
            <a:custGeom>
              <a:avLst/>
              <a:gdLst/>
              <a:ahLst/>
              <a:cxnLst/>
              <a:rect l="0" t="0" r="0" b="0"/>
              <a:pathLst>
                <a:path w="194310" h="101727">
                  <a:moveTo>
                    <a:pt x="46101" y="2159"/>
                  </a:moveTo>
                  <a:lnTo>
                    <a:pt x="154051" y="12319"/>
                  </a:lnTo>
                  <a:cubicBezTo>
                    <a:pt x="176530" y="14351"/>
                    <a:pt x="194310" y="34290"/>
                    <a:pt x="192405" y="55245"/>
                  </a:cubicBezTo>
                  <a:lnTo>
                    <a:pt x="191135" y="69088"/>
                  </a:lnTo>
                  <a:cubicBezTo>
                    <a:pt x="191135" y="69088"/>
                    <a:pt x="191008" y="70485"/>
                    <a:pt x="191008" y="70485"/>
                  </a:cubicBezTo>
                  <a:cubicBezTo>
                    <a:pt x="187452" y="91186"/>
                    <a:pt x="165354" y="101727"/>
                    <a:pt x="144272" y="99822"/>
                  </a:cubicBezTo>
                  <a:lnTo>
                    <a:pt x="40894" y="90043"/>
                  </a:lnTo>
                  <a:cubicBezTo>
                    <a:pt x="17018" y="87884"/>
                    <a:pt x="0" y="75057"/>
                    <a:pt x="2032" y="52832"/>
                  </a:cubicBezTo>
                  <a:lnTo>
                    <a:pt x="3302" y="40259"/>
                  </a:lnTo>
                  <a:cubicBezTo>
                    <a:pt x="5207" y="19304"/>
                    <a:pt x="23622" y="0"/>
                    <a:pt x="46101" y="2159"/>
                  </a:cubicBezTo>
                  <a:close/>
                </a:path>
              </a:pathLst>
            </a:custGeom>
            <a:ln w="0" cap="flat">
              <a:round/>
            </a:ln>
          </p:spPr>
          <p:style>
            <a:lnRef idx="0">
              <a:srgbClr val="000000">
                <a:alpha val="0"/>
              </a:srgbClr>
            </a:lnRef>
            <a:fillRef idx="1">
              <a:srgbClr val="D67634"/>
            </a:fillRef>
            <a:effectRef idx="0">
              <a:scrgbClr r="0" g="0" b="0"/>
            </a:effectRef>
            <a:fontRef idx="none"/>
          </p:style>
          <p:txBody>
            <a:bodyPr/>
            <a:lstStyle/>
            <a:p>
              <a:endParaRPr lang="en-GB"/>
            </a:p>
          </p:txBody>
        </p:sp>
        <p:sp>
          <p:nvSpPr>
            <p:cNvPr id="26" name="Shape 510">
              <a:extLst>
                <a:ext uri="{FF2B5EF4-FFF2-40B4-BE49-F238E27FC236}">
                  <a16:creationId xmlns:a16="http://schemas.microsoft.com/office/drawing/2014/main" id="{288E3D5D-14C9-4EB1-9920-9BEC40D9249E}"/>
                </a:ext>
              </a:extLst>
            </p:cNvPr>
            <p:cNvSpPr/>
            <p:nvPr/>
          </p:nvSpPr>
          <p:spPr>
            <a:xfrm>
              <a:off x="602234" y="12954"/>
              <a:ext cx="193675" cy="102108"/>
            </a:xfrm>
            <a:custGeom>
              <a:avLst/>
              <a:gdLst/>
              <a:ahLst/>
              <a:cxnLst/>
              <a:rect l="0" t="0" r="0" b="0"/>
              <a:pathLst>
                <a:path w="193675" h="102108">
                  <a:moveTo>
                    <a:pt x="45593" y="635"/>
                  </a:moveTo>
                  <a:lnTo>
                    <a:pt x="43053" y="28321"/>
                  </a:lnTo>
                  <a:cubicBezTo>
                    <a:pt x="41656" y="42291"/>
                    <a:pt x="52705" y="54610"/>
                    <a:pt x="69215" y="56134"/>
                  </a:cubicBezTo>
                  <a:lnTo>
                    <a:pt x="193675" y="67818"/>
                  </a:lnTo>
                  <a:cubicBezTo>
                    <a:pt x="190119" y="88519"/>
                    <a:pt x="170688" y="102108"/>
                    <a:pt x="148210" y="100076"/>
                  </a:cubicBezTo>
                  <a:lnTo>
                    <a:pt x="40260" y="89916"/>
                  </a:lnTo>
                  <a:cubicBezTo>
                    <a:pt x="17780" y="87757"/>
                    <a:pt x="0" y="69215"/>
                    <a:pt x="1905" y="48387"/>
                  </a:cubicBezTo>
                  <a:lnTo>
                    <a:pt x="3175" y="34544"/>
                  </a:lnTo>
                  <a:cubicBezTo>
                    <a:pt x="5080" y="14986"/>
                    <a:pt x="24512" y="0"/>
                    <a:pt x="45593" y="635"/>
                  </a:cubicBezTo>
                  <a:close/>
                </a:path>
              </a:pathLst>
            </a:custGeom>
            <a:ln w="0" cap="flat">
              <a:round/>
            </a:ln>
          </p:spPr>
          <p:style>
            <a:lnRef idx="0">
              <a:srgbClr val="000000">
                <a:alpha val="0"/>
              </a:srgbClr>
            </a:lnRef>
            <a:fillRef idx="1">
              <a:srgbClr val="FAAB18"/>
            </a:fillRef>
            <a:effectRef idx="0">
              <a:scrgbClr r="0" g="0" b="0"/>
            </a:effectRef>
            <a:fontRef idx="none"/>
          </p:style>
          <p:txBody>
            <a:bodyPr/>
            <a:lstStyle/>
            <a:p>
              <a:endParaRPr lang="en-GB"/>
            </a:p>
          </p:txBody>
        </p:sp>
        <p:sp>
          <p:nvSpPr>
            <p:cNvPr id="27" name="Shape 514">
              <a:extLst>
                <a:ext uri="{FF2B5EF4-FFF2-40B4-BE49-F238E27FC236}">
                  <a16:creationId xmlns:a16="http://schemas.microsoft.com/office/drawing/2014/main" id="{32099F6F-D8A6-4066-AB1D-743AC8DA6CEC}"/>
                </a:ext>
              </a:extLst>
            </p:cNvPr>
            <p:cNvSpPr/>
            <p:nvPr/>
          </p:nvSpPr>
          <p:spPr>
            <a:xfrm>
              <a:off x="29464" y="0"/>
              <a:ext cx="166370" cy="105791"/>
            </a:xfrm>
            <a:custGeom>
              <a:avLst/>
              <a:gdLst/>
              <a:ahLst/>
              <a:cxnLst/>
              <a:rect l="0" t="0" r="0" b="0"/>
              <a:pathLst>
                <a:path w="166370" h="105791">
                  <a:moveTo>
                    <a:pt x="144907" y="0"/>
                  </a:moveTo>
                  <a:lnTo>
                    <a:pt x="166370" y="28702"/>
                  </a:lnTo>
                  <a:lnTo>
                    <a:pt x="110109" y="80899"/>
                  </a:lnTo>
                  <a:lnTo>
                    <a:pt x="45847" y="105791"/>
                  </a:lnTo>
                  <a:lnTo>
                    <a:pt x="13589" y="61976"/>
                  </a:lnTo>
                  <a:cubicBezTo>
                    <a:pt x="0" y="45212"/>
                    <a:pt x="5461" y="20574"/>
                    <a:pt x="23114" y="8128"/>
                  </a:cubicBezTo>
                  <a:lnTo>
                    <a:pt x="51435" y="45847"/>
                  </a:lnTo>
                  <a:cubicBezTo>
                    <a:pt x="53721" y="48641"/>
                    <a:pt x="57277" y="50419"/>
                    <a:pt x="60706" y="50800"/>
                  </a:cubicBezTo>
                  <a:cubicBezTo>
                    <a:pt x="63246" y="51054"/>
                    <a:pt x="65786" y="50419"/>
                    <a:pt x="67691" y="48895"/>
                  </a:cubicBezTo>
                  <a:lnTo>
                    <a:pt x="144907" y="0"/>
                  </a:lnTo>
                  <a:close/>
                </a:path>
              </a:pathLst>
            </a:custGeom>
            <a:ln w="0" cap="flat">
              <a:round/>
            </a:ln>
          </p:spPr>
          <p:style>
            <a:lnRef idx="0">
              <a:srgbClr val="000000">
                <a:alpha val="0"/>
              </a:srgbClr>
            </a:lnRef>
            <a:fillRef idx="1">
              <a:srgbClr val="FCB5A8"/>
            </a:fillRef>
            <a:effectRef idx="0">
              <a:scrgbClr r="0" g="0" b="0"/>
            </a:effectRef>
            <a:fontRef idx="none"/>
          </p:style>
          <p:txBody>
            <a:bodyPr/>
            <a:lstStyle/>
            <a:p>
              <a:endParaRPr lang="en-GB"/>
            </a:p>
          </p:txBody>
        </p:sp>
        <p:sp>
          <p:nvSpPr>
            <p:cNvPr id="28" name="Shape 518">
              <a:extLst>
                <a:ext uri="{FF2B5EF4-FFF2-40B4-BE49-F238E27FC236}">
                  <a16:creationId xmlns:a16="http://schemas.microsoft.com/office/drawing/2014/main" id="{BE5D737D-8CF9-4420-972F-8F80995E7D82}"/>
                </a:ext>
              </a:extLst>
            </p:cNvPr>
            <p:cNvSpPr/>
            <p:nvPr/>
          </p:nvSpPr>
          <p:spPr>
            <a:xfrm>
              <a:off x="205867" y="184658"/>
              <a:ext cx="111379" cy="149860"/>
            </a:xfrm>
            <a:custGeom>
              <a:avLst/>
              <a:gdLst/>
              <a:ahLst/>
              <a:cxnLst/>
              <a:rect l="0" t="0" r="0" b="0"/>
              <a:pathLst>
                <a:path w="111379" h="149860">
                  <a:moveTo>
                    <a:pt x="67564" y="0"/>
                  </a:moveTo>
                  <a:lnTo>
                    <a:pt x="99949" y="42291"/>
                  </a:lnTo>
                  <a:lnTo>
                    <a:pt x="74295" y="58166"/>
                  </a:lnTo>
                  <a:cubicBezTo>
                    <a:pt x="67945" y="61849"/>
                    <a:pt x="67183" y="70231"/>
                    <a:pt x="71120" y="76200"/>
                  </a:cubicBezTo>
                  <a:lnTo>
                    <a:pt x="111379" y="130429"/>
                  </a:lnTo>
                  <a:lnTo>
                    <a:pt x="79248" y="149860"/>
                  </a:lnTo>
                  <a:lnTo>
                    <a:pt x="0" y="44196"/>
                  </a:lnTo>
                  <a:lnTo>
                    <a:pt x="32131" y="23368"/>
                  </a:lnTo>
                  <a:lnTo>
                    <a:pt x="67564" y="0"/>
                  </a:lnTo>
                  <a:close/>
                </a:path>
              </a:pathLst>
            </a:custGeom>
            <a:ln w="0" cap="flat">
              <a:round/>
            </a:ln>
          </p:spPr>
          <p:style>
            <a:lnRef idx="0">
              <a:srgbClr val="000000">
                <a:alpha val="0"/>
              </a:srgbClr>
            </a:lnRef>
            <a:fillRef idx="1">
              <a:srgbClr val="FCB5A8"/>
            </a:fillRef>
            <a:effectRef idx="0">
              <a:scrgbClr r="0" g="0" b="0"/>
            </a:effectRef>
            <a:fontRef idx="none"/>
          </p:style>
          <p:txBody>
            <a:bodyPr/>
            <a:lstStyle/>
            <a:p>
              <a:endParaRPr lang="en-GB"/>
            </a:p>
          </p:txBody>
        </p:sp>
        <p:sp>
          <p:nvSpPr>
            <p:cNvPr id="29" name="Shape 520">
              <a:extLst>
                <a:ext uri="{FF2B5EF4-FFF2-40B4-BE49-F238E27FC236}">
                  <a16:creationId xmlns:a16="http://schemas.microsoft.com/office/drawing/2014/main" id="{4E7A91F9-917D-447E-AFB1-DC1A927B72CD}"/>
                </a:ext>
              </a:extLst>
            </p:cNvPr>
            <p:cNvSpPr/>
            <p:nvPr/>
          </p:nvSpPr>
          <p:spPr>
            <a:xfrm>
              <a:off x="3048" y="1651"/>
              <a:ext cx="413004" cy="315595"/>
            </a:xfrm>
            <a:custGeom>
              <a:avLst/>
              <a:gdLst/>
              <a:ahLst/>
              <a:cxnLst/>
              <a:rect l="0" t="0" r="0" b="0"/>
              <a:pathLst>
                <a:path w="413004" h="315595">
                  <a:moveTo>
                    <a:pt x="292609" y="3175"/>
                  </a:moveTo>
                  <a:cubicBezTo>
                    <a:pt x="329311" y="6604"/>
                    <a:pt x="364617" y="22606"/>
                    <a:pt x="390272" y="49784"/>
                  </a:cubicBezTo>
                  <a:cubicBezTo>
                    <a:pt x="394462" y="54356"/>
                    <a:pt x="392811" y="55626"/>
                    <a:pt x="396875" y="60198"/>
                  </a:cubicBezTo>
                  <a:lnTo>
                    <a:pt x="403479" y="69215"/>
                  </a:lnTo>
                  <a:cubicBezTo>
                    <a:pt x="413004" y="81280"/>
                    <a:pt x="409829" y="99314"/>
                    <a:pt x="395224" y="109220"/>
                  </a:cubicBezTo>
                  <a:lnTo>
                    <a:pt x="86487" y="306197"/>
                  </a:lnTo>
                  <a:cubicBezTo>
                    <a:pt x="78613" y="311404"/>
                    <a:pt x="70231" y="315595"/>
                    <a:pt x="62611" y="314833"/>
                  </a:cubicBezTo>
                  <a:cubicBezTo>
                    <a:pt x="58039" y="314452"/>
                    <a:pt x="53722" y="312039"/>
                    <a:pt x="50165" y="306959"/>
                  </a:cubicBezTo>
                  <a:lnTo>
                    <a:pt x="43307" y="299339"/>
                  </a:lnTo>
                  <a:cubicBezTo>
                    <a:pt x="4318" y="246380"/>
                    <a:pt x="0" y="180086"/>
                    <a:pt x="37719" y="133096"/>
                  </a:cubicBezTo>
                  <a:cubicBezTo>
                    <a:pt x="47879" y="121539"/>
                    <a:pt x="59310" y="112649"/>
                    <a:pt x="72263" y="104140"/>
                  </a:cubicBezTo>
                  <a:lnTo>
                    <a:pt x="192786" y="27051"/>
                  </a:lnTo>
                  <a:cubicBezTo>
                    <a:pt x="223139" y="7493"/>
                    <a:pt x="258445" y="0"/>
                    <a:pt x="292609" y="3175"/>
                  </a:cubicBezTo>
                  <a:close/>
                </a:path>
              </a:pathLst>
            </a:custGeom>
            <a:ln w="0" cap="flat">
              <a:round/>
            </a:ln>
          </p:spPr>
          <p:style>
            <a:lnRef idx="0">
              <a:srgbClr val="000000">
                <a:alpha val="0"/>
              </a:srgbClr>
            </a:lnRef>
            <a:fillRef idx="1">
              <a:srgbClr val="D67634"/>
            </a:fillRef>
            <a:effectRef idx="0">
              <a:scrgbClr r="0" g="0" b="0"/>
            </a:effectRef>
            <a:fontRef idx="none"/>
          </p:style>
          <p:txBody>
            <a:bodyPr/>
            <a:lstStyle/>
            <a:p>
              <a:endParaRPr lang="en-GB"/>
            </a:p>
          </p:txBody>
        </p:sp>
        <p:sp>
          <p:nvSpPr>
            <p:cNvPr id="30" name="Shape 522">
              <a:extLst>
                <a:ext uri="{FF2B5EF4-FFF2-40B4-BE49-F238E27FC236}">
                  <a16:creationId xmlns:a16="http://schemas.microsoft.com/office/drawing/2014/main" id="{DAF99382-719A-4B99-8A40-1BA0C5FA7D93}"/>
                </a:ext>
              </a:extLst>
            </p:cNvPr>
            <p:cNvSpPr/>
            <p:nvPr/>
          </p:nvSpPr>
          <p:spPr>
            <a:xfrm>
              <a:off x="0" y="51435"/>
              <a:ext cx="421767" cy="269748"/>
            </a:xfrm>
            <a:custGeom>
              <a:avLst/>
              <a:gdLst/>
              <a:ahLst/>
              <a:cxnLst/>
              <a:rect l="0" t="0" r="0" b="0"/>
              <a:pathLst>
                <a:path w="421767" h="269748">
                  <a:moveTo>
                    <a:pt x="393319" y="0"/>
                  </a:moveTo>
                  <a:cubicBezTo>
                    <a:pt x="397510" y="4572"/>
                    <a:pt x="401574" y="9144"/>
                    <a:pt x="405638" y="13716"/>
                  </a:cubicBezTo>
                  <a:lnTo>
                    <a:pt x="410972" y="22733"/>
                  </a:lnTo>
                  <a:cubicBezTo>
                    <a:pt x="421767" y="34925"/>
                    <a:pt x="417068" y="52705"/>
                    <a:pt x="404114" y="61341"/>
                  </a:cubicBezTo>
                  <a:lnTo>
                    <a:pt x="87249" y="264541"/>
                  </a:lnTo>
                  <a:cubicBezTo>
                    <a:pt x="81026" y="268224"/>
                    <a:pt x="73660" y="269748"/>
                    <a:pt x="66802" y="268986"/>
                  </a:cubicBezTo>
                  <a:cubicBezTo>
                    <a:pt x="57912" y="268224"/>
                    <a:pt x="49530" y="263906"/>
                    <a:pt x="44197" y="256286"/>
                  </a:cubicBezTo>
                  <a:lnTo>
                    <a:pt x="37338" y="248666"/>
                  </a:lnTo>
                  <a:cubicBezTo>
                    <a:pt x="0" y="195961"/>
                    <a:pt x="3048" y="130302"/>
                    <a:pt x="40767" y="83312"/>
                  </a:cubicBezTo>
                  <a:cubicBezTo>
                    <a:pt x="42672" y="110109"/>
                    <a:pt x="50927" y="136271"/>
                    <a:pt x="68326" y="160401"/>
                  </a:cubicBezTo>
                  <a:lnTo>
                    <a:pt x="78994" y="175260"/>
                  </a:lnTo>
                  <a:cubicBezTo>
                    <a:pt x="83693" y="180594"/>
                    <a:pt x="90043" y="183642"/>
                    <a:pt x="96266" y="184277"/>
                  </a:cubicBezTo>
                  <a:cubicBezTo>
                    <a:pt x="101219" y="184658"/>
                    <a:pt x="106045" y="183769"/>
                    <a:pt x="110236" y="181102"/>
                  </a:cubicBezTo>
                  <a:lnTo>
                    <a:pt x="393319" y="0"/>
                  </a:lnTo>
                  <a:close/>
                </a:path>
              </a:pathLst>
            </a:custGeom>
            <a:ln w="0" cap="flat">
              <a:round/>
            </a:ln>
          </p:spPr>
          <p:style>
            <a:lnRef idx="0">
              <a:srgbClr val="000000">
                <a:alpha val="0"/>
              </a:srgbClr>
            </a:lnRef>
            <a:fillRef idx="1">
              <a:srgbClr val="FAAB18"/>
            </a:fillRef>
            <a:effectRef idx="0">
              <a:scrgbClr r="0" g="0" b="0"/>
            </a:effectRef>
            <a:fontRef idx="none"/>
          </p:style>
          <p:txBody>
            <a:bodyPr/>
            <a:lstStyle/>
            <a:p>
              <a:endParaRPr lang="en-GB"/>
            </a:p>
          </p:txBody>
        </p:sp>
        <p:sp>
          <p:nvSpPr>
            <p:cNvPr id="31" name="Shape 526">
              <a:extLst>
                <a:ext uri="{FF2B5EF4-FFF2-40B4-BE49-F238E27FC236}">
                  <a16:creationId xmlns:a16="http://schemas.microsoft.com/office/drawing/2014/main" id="{6FA44119-56CC-4060-9004-11CA624D2173}"/>
                </a:ext>
              </a:extLst>
            </p:cNvPr>
            <p:cNvSpPr/>
            <p:nvPr/>
          </p:nvSpPr>
          <p:spPr>
            <a:xfrm>
              <a:off x="1202944" y="76200"/>
              <a:ext cx="130683" cy="146685"/>
            </a:xfrm>
            <a:custGeom>
              <a:avLst/>
              <a:gdLst/>
              <a:ahLst/>
              <a:cxnLst/>
              <a:rect l="0" t="0" r="0" b="0"/>
              <a:pathLst>
                <a:path w="130683" h="146685">
                  <a:moveTo>
                    <a:pt x="72009" y="1143"/>
                  </a:moveTo>
                  <a:cubicBezTo>
                    <a:pt x="81407" y="2032"/>
                    <a:pt x="90551" y="5842"/>
                    <a:pt x="97155" y="12700"/>
                  </a:cubicBezTo>
                  <a:lnTo>
                    <a:pt x="64008" y="44577"/>
                  </a:lnTo>
                  <a:cubicBezTo>
                    <a:pt x="59055" y="48387"/>
                    <a:pt x="59944" y="55499"/>
                    <a:pt x="64135" y="58674"/>
                  </a:cubicBezTo>
                  <a:lnTo>
                    <a:pt x="130683" y="122428"/>
                  </a:lnTo>
                  <a:lnTo>
                    <a:pt x="104267" y="146685"/>
                  </a:lnTo>
                  <a:lnTo>
                    <a:pt x="37338" y="102489"/>
                  </a:lnTo>
                  <a:lnTo>
                    <a:pt x="0" y="48387"/>
                  </a:lnTo>
                  <a:lnTo>
                    <a:pt x="38227" y="11303"/>
                  </a:lnTo>
                  <a:cubicBezTo>
                    <a:pt x="47498" y="3556"/>
                    <a:pt x="60071" y="0"/>
                    <a:pt x="72009" y="1143"/>
                  </a:cubicBezTo>
                  <a:close/>
                </a:path>
              </a:pathLst>
            </a:custGeom>
            <a:ln w="0" cap="flat">
              <a:round/>
            </a:ln>
          </p:spPr>
          <p:style>
            <a:lnRef idx="0">
              <a:srgbClr val="000000">
                <a:alpha val="0"/>
              </a:srgbClr>
            </a:lnRef>
            <a:fillRef idx="1">
              <a:srgbClr val="FCB5A8"/>
            </a:fillRef>
            <a:effectRef idx="0">
              <a:scrgbClr r="0" g="0" b="0"/>
            </a:effectRef>
            <a:fontRef idx="none"/>
          </p:style>
          <p:txBody>
            <a:bodyPr/>
            <a:lstStyle/>
            <a:p>
              <a:endParaRPr lang="en-GB"/>
            </a:p>
          </p:txBody>
        </p:sp>
        <p:sp>
          <p:nvSpPr>
            <p:cNvPr id="32" name="Shape 530">
              <a:extLst>
                <a:ext uri="{FF2B5EF4-FFF2-40B4-BE49-F238E27FC236}">
                  <a16:creationId xmlns:a16="http://schemas.microsoft.com/office/drawing/2014/main" id="{2D748412-66AD-47EA-85F6-78E02C28E757}"/>
                </a:ext>
              </a:extLst>
            </p:cNvPr>
            <p:cNvSpPr/>
            <p:nvPr/>
          </p:nvSpPr>
          <p:spPr>
            <a:xfrm>
              <a:off x="998474" y="263271"/>
              <a:ext cx="157480" cy="115634"/>
            </a:xfrm>
            <a:custGeom>
              <a:avLst/>
              <a:gdLst/>
              <a:ahLst/>
              <a:cxnLst/>
              <a:rect l="0" t="0" r="0" b="0"/>
              <a:pathLst>
                <a:path w="157480" h="115634">
                  <a:moveTo>
                    <a:pt x="97790" y="0"/>
                  </a:moveTo>
                  <a:lnTo>
                    <a:pt x="125476" y="26543"/>
                  </a:lnTo>
                  <a:lnTo>
                    <a:pt x="157480" y="56261"/>
                  </a:lnTo>
                  <a:lnTo>
                    <a:pt x="117856" y="91846"/>
                  </a:lnTo>
                  <a:lnTo>
                    <a:pt x="97028" y="71628"/>
                  </a:lnTo>
                  <a:cubicBezTo>
                    <a:pt x="94615" y="68961"/>
                    <a:pt x="91694" y="67437"/>
                    <a:pt x="88392" y="67183"/>
                  </a:cubicBezTo>
                  <a:cubicBezTo>
                    <a:pt x="84455" y="66802"/>
                    <a:pt x="80391" y="68199"/>
                    <a:pt x="77470" y="71247"/>
                  </a:cubicBezTo>
                  <a:lnTo>
                    <a:pt x="27940" y="115634"/>
                  </a:lnTo>
                  <a:lnTo>
                    <a:pt x="0" y="90551"/>
                  </a:lnTo>
                  <a:lnTo>
                    <a:pt x="97790" y="0"/>
                  </a:lnTo>
                  <a:close/>
                </a:path>
              </a:pathLst>
            </a:custGeom>
            <a:ln w="0" cap="flat">
              <a:round/>
            </a:ln>
          </p:spPr>
          <p:style>
            <a:lnRef idx="0">
              <a:srgbClr val="000000">
                <a:alpha val="0"/>
              </a:srgbClr>
            </a:lnRef>
            <a:fillRef idx="1">
              <a:srgbClr val="FCB5A8"/>
            </a:fillRef>
            <a:effectRef idx="0">
              <a:scrgbClr r="0" g="0" b="0"/>
            </a:effectRef>
            <a:fontRef idx="none"/>
          </p:style>
          <p:txBody>
            <a:bodyPr/>
            <a:lstStyle/>
            <a:p>
              <a:endParaRPr lang="en-GB"/>
            </a:p>
          </p:txBody>
        </p:sp>
        <p:sp>
          <p:nvSpPr>
            <p:cNvPr id="33" name="Shape 532">
              <a:extLst>
                <a:ext uri="{FF2B5EF4-FFF2-40B4-BE49-F238E27FC236}">
                  <a16:creationId xmlns:a16="http://schemas.microsoft.com/office/drawing/2014/main" id="{D5DB76D4-044E-4C1D-80E1-D469E71F79DB}"/>
                </a:ext>
              </a:extLst>
            </p:cNvPr>
            <p:cNvSpPr/>
            <p:nvPr/>
          </p:nvSpPr>
          <p:spPr>
            <a:xfrm>
              <a:off x="970915" y="80772"/>
              <a:ext cx="393573" cy="349923"/>
            </a:xfrm>
            <a:custGeom>
              <a:avLst/>
              <a:gdLst/>
              <a:ahLst/>
              <a:cxnLst/>
              <a:rect l="0" t="0" r="0" b="0"/>
              <a:pathLst>
                <a:path w="393573" h="349923">
                  <a:moveTo>
                    <a:pt x="145161" y="4191"/>
                  </a:moveTo>
                  <a:cubicBezTo>
                    <a:pt x="161925" y="5842"/>
                    <a:pt x="178435" y="10287"/>
                    <a:pt x="193675" y="17780"/>
                  </a:cubicBezTo>
                  <a:cubicBezTo>
                    <a:pt x="208153" y="24765"/>
                    <a:pt x="219456" y="32766"/>
                    <a:pt x="232029" y="43815"/>
                  </a:cubicBezTo>
                  <a:lnTo>
                    <a:pt x="336296" y="142113"/>
                  </a:lnTo>
                  <a:cubicBezTo>
                    <a:pt x="390525" y="192024"/>
                    <a:pt x="393573" y="272301"/>
                    <a:pt x="347599" y="326961"/>
                  </a:cubicBezTo>
                  <a:cubicBezTo>
                    <a:pt x="344297" y="330835"/>
                    <a:pt x="342900" y="329311"/>
                    <a:pt x="337947" y="334429"/>
                  </a:cubicBezTo>
                  <a:lnTo>
                    <a:pt x="329692" y="340754"/>
                  </a:lnTo>
                  <a:cubicBezTo>
                    <a:pt x="323088" y="347230"/>
                    <a:pt x="314071" y="349923"/>
                    <a:pt x="305435" y="349110"/>
                  </a:cubicBezTo>
                  <a:cubicBezTo>
                    <a:pt x="298577" y="348475"/>
                    <a:pt x="292100" y="345719"/>
                    <a:pt x="287401" y="340970"/>
                  </a:cubicBezTo>
                  <a:lnTo>
                    <a:pt x="20574" y="89916"/>
                  </a:lnTo>
                  <a:cubicBezTo>
                    <a:pt x="8001" y="78867"/>
                    <a:pt x="0" y="66929"/>
                    <a:pt x="11811" y="55372"/>
                  </a:cubicBezTo>
                  <a:lnTo>
                    <a:pt x="19939" y="47752"/>
                  </a:lnTo>
                  <a:cubicBezTo>
                    <a:pt x="53721" y="16256"/>
                    <a:pt x="100584" y="0"/>
                    <a:pt x="145161" y="4191"/>
                  </a:cubicBezTo>
                  <a:close/>
                </a:path>
              </a:pathLst>
            </a:custGeom>
            <a:ln w="0" cap="flat">
              <a:round/>
            </a:ln>
          </p:spPr>
          <p:style>
            <a:lnRef idx="0">
              <a:srgbClr val="000000">
                <a:alpha val="0"/>
              </a:srgbClr>
            </a:lnRef>
            <a:fillRef idx="1">
              <a:srgbClr val="D67634"/>
            </a:fillRef>
            <a:effectRef idx="0">
              <a:scrgbClr r="0" g="0" b="0"/>
            </a:effectRef>
            <a:fontRef idx="none"/>
          </p:style>
          <p:txBody>
            <a:bodyPr/>
            <a:lstStyle/>
            <a:p>
              <a:endParaRPr lang="en-GB"/>
            </a:p>
          </p:txBody>
        </p:sp>
        <p:sp>
          <p:nvSpPr>
            <p:cNvPr id="34" name="Shape 534">
              <a:extLst>
                <a:ext uri="{FF2B5EF4-FFF2-40B4-BE49-F238E27FC236}">
                  <a16:creationId xmlns:a16="http://schemas.microsoft.com/office/drawing/2014/main" id="{B665B4A4-D401-4DAF-BCAA-FC9539433265}"/>
                </a:ext>
              </a:extLst>
            </p:cNvPr>
            <p:cNvSpPr/>
            <p:nvPr/>
          </p:nvSpPr>
          <p:spPr>
            <a:xfrm>
              <a:off x="970026" y="78867"/>
              <a:ext cx="348488" cy="357225"/>
            </a:xfrm>
            <a:custGeom>
              <a:avLst/>
              <a:gdLst/>
              <a:ahLst/>
              <a:cxnLst/>
              <a:rect l="0" t="0" r="0" b="0"/>
              <a:pathLst>
                <a:path w="348488" h="357225">
                  <a:moveTo>
                    <a:pt x="138684" y="4064"/>
                  </a:moveTo>
                  <a:cubicBezTo>
                    <a:pt x="157988" y="5842"/>
                    <a:pt x="177038" y="11049"/>
                    <a:pt x="194564" y="19685"/>
                  </a:cubicBezTo>
                  <a:cubicBezTo>
                    <a:pt x="166878" y="24130"/>
                    <a:pt x="140081" y="37084"/>
                    <a:pt x="118618" y="56134"/>
                  </a:cubicBezTo>
                  <a:lnTo>
                    <a:pt x="105283" y="68834"/>
                  </a:lnTo>
                  <a:cubicBezTo>
                    <a:pt x="96901" y="76454"/>
                    <a:pt x="95631" y="90297"/>
                    <a:pt x="105537" y="98425"/>
                  </a:cubicBezTo>
                  <a:lnTo>
                    <a:pt x="348488" y="328866"/>
                  </a:lnTo>
                  <a:cubicBezTo>
                    <a:pt x="345186" y="332740"/>
                    <a:pt x="341757" y="336613"/>
                    <a:pt x="336804" y="341846"/>
                  </a:cubicBezTo>
                  <a:lnTo>
                    <a:pt x="328549" y="348056"/>
                  </a:lnTo>
                  <a:cubicBezTo>
                    <a:pt x="322072" y="354533"/>
                    <a:pt x="312928" y="357225"/>
                    <a:pt x="304292" y="356413"/>
                  </a:cubicBezTo>
                  <a:cubicBezTo>
                    <a:pt x="297434" y="355778"/>
                    <a:pt x="291084" y="353022"/>
                    <a:pt x="286131" y="348259"/>
                  </a:cubicBezTo>
                  <a:lnTo>
                    <a:pt x="11176" y="89535"/>
                  </a:lnTo>
                  <a:cubicBezTo>
                    <a:pt x="0" y="78613"/>
                    <a:pt x="254" y="60325"/>
                    <a:pt x="11811" y="50292"/>
                  </a:cubicBezTo>
                  <a:lnTo>
                    <a:pt x="20066" y="42672"/>
                  </a:lnTo>
                  <a:cubicBezTo>
                    <a:pt x="52070" y="12827"/>
                    <a:pt x="96012" y="0"/>
                    <a:pt x="138684" y="4064"/>
                  </a:cubicBezTo>
                  <a:close/>
                </a:path>
              </a:pathLst>
            </a:custGeom>
            <a:ln w="0" cap="flat">
              <a:round/>
            </a:ln>
          </p:spPr>
          <p:style>
            <a:lnRef idx="0">
              <a:srgbClr val="000000">
                <a:alpha val="0"/>
              </a:srgbClr>
            </a:lnRef>
            <a:fillRef idx="1">
              <a:srgbClr val="FAAB18"/>
            </a:fillRef>
            <a:effectRef idx="0">
              <a:scrgbClr r="0" g="0" b="0"/>
            </a:effectRef>
            <a:fontRef idx="none"/>
          </p:style>
          <p:txBody>
            <a:bodyPr/>
            <a:lstStyle/>
            <a:p>
              <a:endParaRPr lang="en-GB"/>
            </a:p>
          </p:txBody>
        </p:sp>
        <p:sp>
          <p:nvSpPr>
            <p:cNvPr id="35" name="Shape 536">
              <a:extLst>
                <a:ext uri="{FF2B5EF4-FFF2-40B4-BE49-F238E27FC236}">
                  <a16:creationId xmlns:a16="http://schemas.microsoft.com/office/drawing/2014/main" id="{26D685DB-5A51-4B37-81EF-DBC26CEFDE70}"/>
                </a:ext>
              </a:extLst>
            </p:cNvPr>
            <p:cNvSpPr/>
            <p:nvPr/>
          </p:nvSpPr>
          <p:spPr>
            <a:xfrm>
              <a:off x="190247" y="1078560"/>
              <a:ext cx="112775" cy="123165"/>
            </a:xfrm>
            <a:custGeom>
              <a:avLst/>
              <a:gdLst/>
              <a:ahLst/>
              <a:cxnLst/>
              <a:rect l="0" t="0" r="0" b="0"/>
              <a:pathLst>
                <a:path w="112775" h="123165">
                  <a:moveTo>
                    <a:pt x="21971" y="0"/>
                  </a:moveTo>
                  <a:lnTo>
                    <a:pt x="112775" y="63322"/>
                  </a:lnTo>
                  <a:lnTo>
                    <a:pt x="78486" y="123165"/>
                  </a:lnTo>
                  <a:cubicBezTo>
                    <a:pt x="50037" y="103746"/>
                    <a:pt x="23368" y="81585"/>
                    <a:pt x="0" y="56934"/>
                  </a:cubicBezTo>
                  <a:lnTo>
                    <a:pt x="21971" y="0"/>
                  </a:lnTo>
                  <a:close/>
                </a:path>
              </a:pathLst>
            </a:custGeom>
            <a:ln w="0" cap="flat">
              <a:round/>
            </a:ln>
          </p:spPr>
          <p:style>
            <a:lnRef idx="0">
              <a:srgbClr val="000000">
                <a:alpha val="0"/>
              </a:srgbClr>
            </a:lnRef>
            <a:fillRef idx="1">
              <a:srgbClr val="FAAB18"/>
            </a:fillRef>
            <a:effectRef idx="0">
              <a:scrgbClr r="0" g="0" b="0"/>
            </a:effectRef>
            <a:fontRef idx="none"/>
          </p:style>
          <p:txBody>
            <a:bodyPr/>
            <a:lstStyle/>
            <a:p>
              <a:endParaRPr lang="en-GB"/>
            </a:p>
          </p:txBody>
        </p:sp>
        <p:sp>
          <p:nvSpPr>
            <p:cNvPr id="36" name="Shape 538">
              <a:extLst>
                <a:ext uri="{FF2B5EF4-FFF2-40B4-BE49-F238E27FC236}">
                  <a16:creationId xmlns:a16="http://schemas.microsoft.com/office/drawing/2014/main" id="{947BDBB1-329F-4549-80BE-05C3781F3C41}"/>
                </a:ext>
              </a:extLst>
            </p:cNvPr>
            <p:cNvSpPr/>
            <p:nvPr/>
          </p:nvSpPr>
          <p:spPr>
            <a:xfrm>
              <a:off x="890524" y="1148715"/>
              <a:ext cx="112014" cy="113538"/>
            </a:xfrm>
            <a:custGeom>
              <a:avLst/>
              <a:gdLst/>
              <a:ahLst/>
              <a:cxnLst/>
              <a:rect l="0" t="0" r="0" b="0"/>
              <a:pathLst>
                <a:path w="112014" h="113538">
                  <a:moveTo>
                    <a:pt x="98298" y="0"/>
                  </a:moveTo>
                  <a:lnTo>
                    <a:pt x="112014" y="64452"/>
                  </a:lnTo>
                  <a:cubicBezTo>
                    <a:pt x="83059" y="82791"/>
                    <a:pt x="54229" y="99746"/>
                    <a:pt x="22606" y="113538"/>
                  </a:cubicBezTo>
                  <a:lnTo>
                    <a:pt x="0" y="48349"/>
                  </a:lnTo>
                  <a:lnTo>
                    <a:pt x="98298" y="0"/>
                  </a:lnTo>
                  <a:close/>
                </a:path>
              </a:pathLst>
            </a:custGeom>
            <a:ln w="0" cap="flat">
              <a:round/>
            </a:ln>
          </p:spPr>
          <p:style>
            <a:lnRef idx="0">
              <a:srgbClr val="000000">
                <a:alpha val="0"/>
              </a:srgbClr>
            </a:lnRef>
            <a:fillRef idx="1">
              <a:srgbClr val="FAAB18"/>
            </a:fillRef>
            <a:effectRef idx="0">
              <a:scrgbClr r="0" g="0" b="0"/>
            </a:effectRef>
            <a:fontRef idx="none"/>
          </p:style>
          <p:txBody>
            <a:bodyPr/>
            <a:lstStyle/>
            <a:p>
              <a:endParaRPr lang="en-GB"/>
            </a:p>
          </p:txBody>
        </p:sp>
        <p:sp>
          <p:nvSpPr>
            <p:cNvPr id="37" name="Shape 540">
              <a:extLst>
                <a:ext uri="{FF2B5EF4-FFF2-40B4-BE49-F238E27FC236}">
                  <a16:creationId xmlns:a16="http://schemas.microsoft.com/office/drawing/2014/main" id="{9D397B3C-9AA4-46FC-8BAF-F78D871DAA66}"/>
                </a:ext>
              </a:extLst>
            </p:cNvPr>
            <p:cNvSpPr/>
            <p:nvPr/>
          </p:nvSpPr>
          <p:spPr>
            <a:xfrm>
              <a:off x="54610" y="202478"/>
              <a:ext cx="1184529" cy="1069681"/>
            </a:xfrm>
            <a:custGeom>
              <a:avLst/>
              <a:gdLst/>
              <a:ahLst/>
              <a:cxnLst/>
              <a:rect l="0" t="0" r="0" b="0"/>
              <a:pathLst>
                <a:path w="1184529" h="1069681">
                  <a:moveTo>
                    <a:pt x="569759" y="142"/>
                  </a:moveTo>
                  <a:cubicBezTo>
                    <a:pt x="590546" y="0"/>
                    <a:pt x="611553" y="897"/>
                    <a:pt x="632714" y="2881"/>
                  </a:cubicBezTo>
                  <a:cubicBezTo>
                    <a:pt x="950468" y="32726"/>
                    <a:pt x="1184529" y="294600"/>
                    <a:pt x="1156716" y="589596"/>
                  </a:cubicBezTo>
                  <a:cubicBezTo>
                    <a:pt x="1142619" y="739862"/>
                    <a:pt x="1064006" y="868602"/>
                    <a:pt x="947039" y="955813"/>
                  </a:cubicBezTo>
                  <a:cubicBezTo>
                    <a:pt x="834772" y="1039379"/>
                    <a:pt x="679197" y="1069681"/>
                    <a:pt x="523367" y="1055038"/>
                  </a:cubicBezTo>
                  <a:cubicBezTo>
                    <a:pt x="207137" y="1025346"/>
                    <a:pt x="0" y="782750"/>
                    <a:pt x="27560" y="489139"/>
                  </a:cubicBezTo>
                  <a:cubicBezTo>
                    <a:pt x="40513" y="351432"/>
                    <a:pt x="88647" y="225423"/>
                    <a:pt x="187579" y="139279"/>
                  </a:cubicBezTo>
                  <a:cubicBezTo>
                    <a:pt x="289481" y="53046"/>
                    <a:pt x="424248" y="1137"/>
                    <a:pt x="569759" y="142"/>
                  </a:cubicBezTo>
                  <a:close/>
                </a:path>
              </a:pathLst>
            </a:custGeom>
            <a:ln w="0" cap="flat">
              <a:round/>
            </a:ln>
          </p:spPr>
          <p:style>
            <a:lnRef idx="0">
              <a:srgbClr val="000000">
                <a:alpha val="0"/>
              </a:srgbClr>
            </a:lnRef>
            <a:fillRef idx="1">
              <a:srgbClr val="FD9889"/>
            </a:fillRef>
            <a:effectRef idx="0">
              <a:scrgbClr r="0" g="0" b="0"/>
            </a:effectRef>
            <a:fontRef idx="none"/>
          </p:style>
          <p:txBody>
            <a:bodyPr/>
            <a:lstStyle/>
            <a:p>
              <a:endParaRPr lang="en-GB"/>
            </a:p>
          </p:txBody>
        </p:sp>
        <p:sp>
          <p:nvSpPr>
            <p:cNvPr id="38" name="Shape 542">
              <a:extLst>
                <a:ext uri="{FF2B5EF4-FFF2-40B4-BE49-F238E27FC236}">
                  <a16:creationId xmlns:a16="http://schemas.microsoft.com/office/drawing/2014/main" id="{414A8C6F-10EA-4FBE-88FD-4BCCF3D3D8A1}"/>
                </a:ext>
              </a:extLst>
            </p:cNvPr>
            <p:cNvSpPr/>
            <p:nvPr/>
          </p:nvSpPr>
          <p:spPr>
            <a:xfrm>
              <a:off x="149987" y="295466"/>
              <a:ext cx="966089" cy="886358"/>
            </a:xfrm>
            <a:custGeom>
              <a:avLst/>
              <a:gdLst/>
              <a:ahLst/>
              <a:cxnLst/>
              <a:rect l="0" t="0" r="0" b="0"/>
              <a:pathLst>
                <a:path w="966089" h="886358">
                  <a:moveTo>
                    <a:pt x="453555" y="946"/>
                  </a:moveTo>
                  <a:cubicBezTo>
                    <a:pt x="470948" y="16"/>
                    <a:pt x="488538" y="0"/>
                    <a:pt x="506222" y="952"/>
                  </a:cubicBezTo>
                  <a:lnTo>
                    <a:pt x="526669" y="8445"/>
                  </a:lnTo>
                  <a:lnTo>
                    <a:pt x="548132" y="4890"/>
                  </a:lnTo>
                  <a:cubicBezTo>
                    <a:pt x="619887" y="14415"/>
                    <a:pt x="685673" y="37528"/>
                    <a:pt x="742823" y="72301"/>
                  </a:cubicBezTo>
                  <a:lnTo>
                    <a:pt x="758063" y="87795"/>
                  </a:lnTo>
                  <a:lnTo>
                    <a:pt x="777113" y="95174"/>
                  </a:lnTo>
                  <a:cubicBezTo>
                    <a:pt x="832231" y="135484"/>
                    <a:pt x="877316" y="186017"/>
                    <a:pt x="909828" y="243751"/>
                  </a:cubicBezTo>
                  <a:lnTo>
                    <a:pt x="912114" y="266433"/>
                  </a:lnTo>
                  <a:lnTo>
                    <a:pt x="927609" y="279171"/>
                  </a:lnTo>
                  <a:cubicBezTo>
                    <a:pt x="952373" y="337566"/>
                    <a:pt x="966089" y="400634"/>
                    <a:pt x="962787" y="467690"/>
                  </a:cubicBezTo>
                  <a:lnTo>
                    <a:pt x="951992" y="486334"/>
                  </a:lnTo>
                  <a:lnTo>
                    <a:pt x="959104" y="506666"/>
                  </a:lnTo>
                  <a:cubicBezTo>
                    <a:pt x="950087" y="571779"/>
                    <a:pt x="924687" y="632574"/>
                    <a:pt x="889635" y="683958"/>
                  </a:cubicBezTo>
                  <a:lnTo>
                    <a:pt x="871728" y="696366"/>
                  </a:lnTo>
                  <a:lnTo>
                    <a:pt x="865505" y="715429"/>
                  </a:lnTo>
                  <a:cubicBezTo>
                    <a:pt x="844931" y="740156"/>
                    <a:pt x="821817" y="761822"/>
                    <a:pt x="797179" y="781964"/>
                  </a:cubicBezTo>
                  <a:cubicBezTo>
                    <a:pt x="775970" y="798246"/>
                    <a:pt x="747649" y="810933"/>
                    <a:pt x="722122" y="824027"/>
                  </a:cubicBezTo>
                  <a:cubicBezTo>
                    <a:pt x="640969" y="868286"/>
                    <a:pt x="548513" y="886358"/>
                    <a:pt x="446660" y="876783"/>
                  </a:cubicBezTo>
                  <a:cubicBezTo>
                    <a:pt x="184277" y="852157"/>
                    <a:pt x="0" y="641134"/>
                    <a:pt x="22733" y="399059"/>
                  </a:cubicBezTo>
                  <a:cubicBezTo>
                    <a:pt x="33655" y="282232"/>
                    <a:pt x="85344" y="183197"/>
                    <a:pt x="172212" y="111315"/>
                  </a:cubicBezTo>
                  <a:cubicBezTo>
                    <a:pt x="190247" y="96253"/>
                    <a:pt x="206884" y="80937"/>
                    <a:pt x="227585" y="68809"/>
                  </a:cubicBezTo>
                  <a:cubicBezTo>
                    <a:pt x="240411" y="61633"/>
                    <a:pt x="253111" y="54343"/>
                    <a:pt x="267335" y="48704"/>
                  </a:cubicBezTo>
                  <a:cubicBezTo>
                    <a:pt x="272161" y="44895"/>
                    <a:pt x="287147" y="46418"/>
                    <a:pt x="287147" y="46418"/>
                  </a:cubicBezTo>
                  <a:cubicBezTo>
                    <a:pt x="287147" y="46418"/>
                    <a:pt x="297307" y="34607"/>
                    <a:pt x="305054" y="32576"/>
                  </a:cubicBezTo>
                  <a:cubicBezTo>
                    <a:pt x="350965" y="14764"/>
                    <a:pt x="401376" y="3739"/>
                    <a:pt x="453555" y="946"/>
                  </a:cubicBezTo>
                  <a:close/>
                </a:path>
              </a:pathLst>
            </a:custGeom>
            <a:ln w="0" cap="flat">
              <a:round/>
            </a:ln>
          </p:spPr>
          <p:style>
            <a:lnRef idx="0">
              <a:srgbClr val="000000">
                <a:alpha val="0"/>
              </a:srgbClr>
            </a:lnRef>
            <a:fillRef idx="1">
              <a:srgbClr val="FFFFFF"/>
            </a:fillRef>
            <a:effectRef idx="0">
              <a:scrgbClr r="0" g="0" b="0"/>
            </a:effectRef>
            <a:fontRef idx="none"/>
          </p:style>
          <p:txBody>
            <a:bodyPr/>
            <a:lstStyle/>
            <a:p>
              <a:endParaRPr lang="en-GB"/>
            </a:p>
          </p:txBody>
        </p:sp>
        <p:sp>
          <p:nvSpPr>
            <p:cNvPr id="39" name="Shape 544">
              <a:extLst>
                <a:ext uri="{FF2B5EF4-FFF2-40B4-BE49-F238E27FC236}">
                  <a16:creationId xmlns:a16="http://schemas.microsoft.com/office/drawing/2014/main" id="{4B9F27C2-74B7-42CD-A918-CB4ED817C575}"/>
                </a:ext>
              </a:extLst>
            </p:cNvPr>
            <p:cNvSpPr/>
            <p:nvPr/>
          </p:nvSpPr>
          <p:spPr>
            <a:xfrm>
              <a:off x="247142" y="465443"/>
              <a:ext cx="12065" cy="15723"/>
            </a:xfrm>
            <a:custGeom>
              <a:avLst/>
              <a:gdLst/>
              <a:ahLst/>
              <a:cxnLst/>
              <a:rect l="0" t="0" r="0" b="0"/>
              <a:pathLst>
                <a:path w="12065" h="15723">
                  <a:moveTo>
                    <a:pt x="0" y="15723"/>
                  </a:moveTo>
                  <a:cubicBezTo>
                    <a:pt x="3429" y="10465"/>
                    <a:pt x="7112" y="5118"/>
                    <a:pt x="12065" y="0"/>
                  </a:cubicBezTo>
                  <a:close/>
                </a:path>
              </a:pathLst>
            </a:custGeom>
            <a:ln w="0" cap="flat">
              <a:round/>
            </a:ln>
          </p:spPr>
          <p:style>
            <a:lnRef idx="0">
              <a:srgbClr val="000000">
                <a:alpha val="0"/>
              </a:srgbClr>
            </a:lnRef>
            <a:fillRef idx="1">
              <a:srgbClr val="FCB5A8"/>
            </a:fillRef>
            <a:effectRef idx="0">
              <a:scrgbClr r="0" g="0" b="0"/>
            </a:effectRef>
            <a:fontRef idx="none"/>
          </p:style>
          <p:txBody>
            <a:bodyPr/>
            <a:lstStyle/>
            <a:p>
              <a:endParaRPr lang="en-GB"/>
            </a:p>
          </p:txBody>
        </p:sp>
        <p:sp>
          <p:nvSpPr>
            <p:cNvPr id="40" name="Shape 546">
              <a:extLst>
                <a:ext uri="{FF2B5EF4-FFF2-40B4-BE49-F238E27FC236}">
                  <a16:creationId xmlns:a16="http://schemas.microsoft.com/office/drawing/2014/main" id="{2B96524B-A5FC-4BCC-9EB9-2C2FA86909E0}"/>
                </a:ext>
              </a:extLst>
            </p:cNvPr>
            <p:cNvSpPr/>
            <p:nvPr/>
          </p:nvSpPr>
          <p:spPr>
            <a:xfrm>
              <a:off x="625475" y="403428"/>
              <a:ext cx="157099" cy="341681"/>
            </a:xfrm>
            <a:custGeom>
              <a:avLst/>
              <a:gdLst/>
              <a:ahLst/>
              <a:cxnLst/>
              <a:rect l="0" t="0" r="0" b="0"/>
              <a:pathLst>
                <a:path w="157099" h="341681">
                  <a:moveTo>
                    <a:pt x="139573" y="572"/>
                  </a:moveTo>
                  <a:cubicBezTo>
                    <a:pt x="141224" y="724"/>
                    <a:pt x="142875" y="1194"/>
                    <a:pt x="144399" y="1880"/>
                  </a:cubicBezTo>
                  <a:cubicBezTo>
                    <a:pt x="151765" y="3963"/>
                    <a:pt x="157099" y="11570"/>
                    <a:pt x="154813" y="19723"/>
                  </a:cubicBezTo>
                  <a:lnTo>
                    <a:pt x="122682" y="169697"/>
                  </a:lnTo>
                  <a:cubicBezTo>
                    <a:pt x="122047" y="176619"/>
                    <a:pt x="119888" y="183502"/>
                    <a:pt x="116332" y="188760"/>
                  </a:cubicBezTo>
                  <a:lnTo>
                    <a:pt x="84074" y="241808"/>
                  </a:lnTo>
                  <a:lnTo>
                    <a:pt x="69215" y="255893"/>
                  </a:lnTo>
                  <a:lnTo>
                    <a:pt x="26289" y="341681"/>
                  </a:lnTo>
                  <a:lnTo>
                    <a:pt x="0" y="332220"/>
                  </a:lnTo>
                  <a:lnTo>
                    <a:pt x="26670" y="240729"/>
                  </a:lnTo>
                  <a:lnTo>
                    <a:pt x="24257" y="219431"/>
                  </a:lnTo>
                  <a:lnTo>
                    <a:pt x="37211" y="161671"/>
                  </a:lnTo>
                  <a:cubicBezTo>
                    <a:pt x="37847" y="154749"/>
                    <a:pt x="41402" y="147993"/>
                    <a:pt x="44958" y="142735"/>
                  </a:cubicBezTo>
                  <a:lnTo>
                    <a:pt x="124079" y="8458"/>
                  </a:lnTo>
                  <a:cubicBezTo>
                    <a:pt x="127000" y="3150"/>
                    <a:pt x="133477" y="0"/>
                    <a:pt x="139573" y="572"/>
                  </a:cubicBezTo>
                  <a:close/>
                </a:path>
              </a:pathLst>
            </a:custGeom>
            <a:ln w="0" cap="flat">
              <a:round/>
            </a:ln>
          </p:spPr>
          <p:style>
            <a:lnRef idx="0">
              <a:srgbClr val="000000">
                <a:alpha val="0"/>
              </a:srgbClr>
            </a:lnRef>
            <a:fillRef idx="1">
              <a:srgbClr val="A0E5EF"/>
            </a:fillRef>
            <a:effectRef idx="0">
              <a:scrgbClr r="0" g="0" b="0"/>
            </a:effectRef>
            <a:fontRef idx="none"/>
          </p:style>
          <p:txBody>
            <a:bodyPr/>
            <a:lstStyle/>
            <a:p>
              <a:endParaRPr lang="en-GB"/>
            </a:p>
          </p:txBody>
        </p:sp>
        <p:sp>
          <p:nvSpPr>
            <p:cNvPr id="41" name="Shape 548">
              <a:extLst>
                <a:ext uri="{FF2B5EF4-FFF2-40B4-BE49-F238E27FC236}">
                  <a16:creationId xmlns:a16="http://schemas.microsoft.com/office/drawing/2014/main" id="{F3951B01-4A0F-4957-B48B-27E8A2BC3799}"/>
                </a:ext>
              </a:extLst>
            </p:cNvPr>
            <p:cNvSpPr/>
            <p:nvPr/>
          </p:nvSpPr>
          <p:spPr>
            <a:xfrm>
              <a:off x="625984" y="727964"/>
              <a:ext cx="211836" cy="227736"/>
            </a:xfrm>
            <a:custGeom>
              <a:avLst/>
              <a:gdLst/>
              <a:ahLst/>
              <a:cxnLst/>
              <a:rect l="0" t="0" r="0" b="0"/>
              <a:pathLst>
                <a:path w="211836" h="227736">
                  <a:moveTo>
                    <a:pt x="22860" y="0"/>
                  </a:moveTo>
                  <a:lnTo>
                    <a:pt x="89535" y="62459"/>
                  </a:lnTo>
                  <a:lnTo>
                    <a:pt x="115570" y="74676"/>
                  </a:lnTo>
                  <a:lnTo>
                    <a:pt x="140843" y="95314"/>
                  </a:lnTo>
                  <a:cubicBezTo>
                    <a:pt x="149606" y="100317"/>
                    <a:pt x="154813" y="107912"/>
                    <a:pt x="158623" y="115253"/>
                  </a:cubicBezTo>
                  <a:lnTo>
                    <a:pt x="208025" y="202717"/>
                  </a:lnTo>
                  <a:cubicBezTo>
                    <a:pt x="211836" y="210058"/>
                    <a:pt x="209550" y="218224"/>
                    <a:pt x="203073" y="223304"/>
                  </a:cubicBezTo>
                  <a:cubicBezTo>
                    <a:pt x="199136" y="226263"/>
                    <a:pt x="194183" y="227736"/>
                    <a:pt x="189738" y="227317"/>
                  </a:cubicBezTo>
                  <a:cubicBezTo>
                    <a:pt x="186689" y="227038"/>
                    <a:pt x="183896" y="225920"/>
                    <a:pt x="181737" y="224104"/>
                  </a:cubicBezTo>
                  <a:lnTo>
                    <a:pt x="96774" y="162725"/>
                  </a:lnTo>
                  <a:cubicBezTo>
                    <a:pt x="89788" y="157874"/>
                    <a:pt x="82803" y="150241"/>
                    <a:pt x="78994" y="142901"/>
                  </a:cubicBezTo>
                  <a:lnTo>
                    <a:pt x="61849" y="115938"/>
                  </a:lnTo>
                  <a:lnTo>
                    <a:pt x="59563" y="91872"/>
                  </a:lnTo>
                  <a:lnTo>
                    <a:pt x="0" y="17513"/>
                  </a:lnTo>
                  <a:lnTo>
                    <a:pt x="22860" y="0"/>
                  </a:lnTo>
                  <a:close/>
                </a:path>
              </a:pathLst>
            </a:custGeom>
            <a:ln w="0" cap="flat">
              <a:round/>
            </a:ln>
          </p:spPr>
          <p:style>
            <a:lnRef idx="0">
              <a:srgbClr val="000000">
                <a:alpha val="0"/>
              </a:srgbClr>
            </a:lnRef>
            <a:fillRef idx="1">
              <a:srgbClr val="A0E5EF"/>
            </a:fillRef>
            <a:effectRef idx="0">
              <a:scrgbClr r="0" g="0" b="0"/>
            </a:effectRef>
            <a:fontRef idx="none"/>
          </p:style>
          <p:txBody>
            <a:bodyPr/>
            <a:lstStyle/>
            <a:p>
              <a:endParaRPr lang="en-GB"/>
            </a:p>
          </p:txBody>
        </p:sp>
        <p:sp>
          <p:nvSpPr>
            <p:cNvPr id="42" name="Shape 550">
              <a:extLst>
                <a:ext uri="{FF2B5EF4-FFF2-40B4-BE49-F238E27FC236}">
                  <a16:creationId xmlns:a16="http://schemas.microsoft.com/office/drawing/2014/main" id="{065BD4B8-618D-4DC6-899E-61362B3B401A}"/>
                </a:ext>
              </a:extLst>
            </p:cNvPr>
            <p:cNvSpPr/>
            <p:nvPr/>
          </p:nvSpPr>
          <p:spPr>
            <a:xfrm>
              <a:off x="625984" y="735851"/>
              <a:ext cx="115570" cy="108052"/>
            </a:xfrm>
            <a:custGeom>
              <a:avLst/>
              <a:gdLst/>
              <a:ahLst/>
              <a:cxnLst/>
              <a:rect l="0" t="0" r="0" b="0"/>
              <a:pathLst>
                <a:path w="115570" h="108052">
                  <a:moveTo>
                    <a:pt x="31242" y="0"/>
                  </a:moveTo>
                  <a:lnTo>
                    <a:pt x="115570" y="66789"/>
                  </a:lnTo>
                  <a:cubicBezTo>
                    <a:pt x="101853" y="85166"/>
                    <a:pt x="83947" y="98946"/>
                    <a:pt x="61849" y="108052"/>
                  </a:cubicBezTo>
                  <a:lnTo>
                    <a:pt x="0" y="9627"/>
                  </a:lnTo>
                  <a:lnTo>
                    <a:pt x="9906" y="2172"/>
                  </a:lnTo>
                  <a:lnTo>
                    <a:pt x="25781" y="9258"/>
                  </a:lnTo>
                  <a:lnTo>
                    <a:pt x="31242" y="0"/>
                  </a:lnTo>
                  <a:close/>
                </a:path>
              </a:pathLst>
            </a:custGeom>
            <a:ln w="0" cap="flat">
              <a:round/>
            </a:ln>
          </p:spPr>
          <p:style>
            <a:lnRef idx="0">
              <a:srgbClr val="000000">
                <a:alpha val="0"/>
              </a:srgbClr>
            </a:lnRef>
            <a:fillRef idx="1">
              <a:srgbClr val="4FBED2"/>
            </a:fillRef>
            <a:effectRef idx="0">
              <a:scrgbClr r="0" g="0" b="0"/>
            </a:effectRef>
            <a:fontRef idx="none"/>
          </p:style>
          <p:txBody>
            <a:bodyPr/>
            <a:lstStyle/>
            <a:p>
              <a:endParaRPr lang="en-GB"/>
            </a:p>
          </p:txBody>
        </p:sp>
        <p:sp>
          <p:nvSpPr>
            <p:cNvPr id="43" name="Shape 552">
              <a:extLst>
                <a:ext uri="{FF2B5EF4-FFF2-40B4-BE49-F238E27FC236}">
                  <a16:creationId xmlns:a16="http://schemas.microsoft.com/office/drawing/2014/main" id="{0B7C2670-7579-410A-B3D0-34A2405F6758}"/>
                </a:ext>
              </a:extLst>
            </p:cNvPr>
            <p:cNvSpPr/>
            <p:nvPr/>
          </p:nvSpPr>
          <p:spPr>
            <a:xfrm>
              <a:off x="625475" y="622859"/>
              <a:ext cx="84074" cy="122250"/>
            </a:xfrm>
            <a:custGeom>
              <a:avLst/>
              <a:gdLst/>
              <a:ahLst/>
              <a:cxnLst/>
              <a:rect l="0" t="0" r="0" b="0"/>
              <a:pathLst>
                <a:path w="84074" h="122250">
                  <a:moveTo>
                    <a:pt x="24257" y="0"/>
                  </a:moveTo>
                  <a:cubicBezTo>
                    <a:pt x="46609" y="3505"/>
                    <a:pt x="67056" y="11011"/>
                    <a:pt x="84074" y="22377"/>
                  </a:cubicBezTo>
                  <a:lnTo>
                    <a:pt x="31750" y="112992"/>
                  </a:lnTo>
                  <a:lnTo>
                    <a:pt x="26289" y="122250"/>
                  </a:lnTo>
                  <a:lnTo>
                    <a:pt x="10414" y="115164"/>
                  </a:lnTo>
                  <a:lnTo>
                    <a:pt x="0" y="112789"/>
                  </a:lnTo>
                  <a:lnTo>
                    <a:pt x="24257" y="0"/>
                  </a:lnTo>
                  <a:close/>
                </a:path>
              </a:pathLst>
            </a:custGeom>
            <a:ln w="0" cap="flat">
              <a:round/>
            </a:ln>
          </p:spPr>
          <p:style>
            <a:lnRef idx="0">
              <a:srgbClr val="000000">
                <a:alpha val="0"/>
              </a:srgbClr>
            </a:lnRef>
            <a:fillRef idx="1">
              <a:srgbClr val="4FBED2"/>
            </a:fillRef>
            <a:effectRef idx="0">
              <a:scrgbClr r="0" g="0" b="0"/>
            </a:effectRef>
            <a:fontRef idx="none"/>
          </p:style>
          <p:txBody>
            <a:bodyPr/>
            <a:lstStyle/>
            <a:p>
              <a:endParaRPr lang="en-GB"/>
            </a:p>
          </p:txBody>
        </p:sp>
        <p:sp>
          <p:nvSpPr>
            <p:cNvPr id="44" name="Shape 554">
              <a:extLst>
                <a:ext uri="{FF2B5EF4-FFF2-40B4-BE49-F238E27FC236}">
                  <a16:creationId xmlns:a16="http://schemas.microsoft.com/office/drawing/2014/main" id="{6381FB2B-DE6F-40AB-A431-95BA4128CD00}"/>
                </a:ext>
              </a:extLst>
            </p:cNvPr>
            <p:cNvSpPr/>
            <p:nvPr/>
          </p:nvSpPr>
          <p:spPr>
            <a:xfrm>
              <a:off x="563245" y="666382"/>
              <a:ext cx="154177" cy="141656"/>
            </a:xfrm>
            <a:custGeom>
              <a:avLst/>
              <a:gdLst/>
              <a:ahLst/>
              <a:cxnLst/>
              <a:rect l="0" t="0" r="0" b="0"/>
              <a:pathLst>
                <a:path w="154177" h="141656">
                  <a:moveTo>
                    <a:pt x="80772" y="851"/>
                  </a:moveTo>
                  <a:cubicBezTo>
                    <a:pt x="122682" y="4788"/>
                    <a:pt x="154177" y="39980"/>
                    <a:pt x="150495" y="78956"/>
                  </a:cubicBezTo>
                  <a:cubicBezTo>
                    <a:pt x="149733" y="87262"/>
                    <a:pt x="147447" y="95542"/>
                    <a:pt x="143637" y="103568"/>
                  </a:cubicBezTo>
                  <a:cubicBezTo>
                    <a:pt x="129159" y="128841"/>
                    <a:pt x="100711" y="141656"/>
                    <a:pt x="67818" y="138557"/>
                  </a:cubicBezTo>
                  <a:cubicBezTo>
                    <a:pt x="25781" y="134620"/>
                    <a:pt x="0" y="104140"/>
                    <a:pt x="3683" y="65163"/>
                  </a:cubicBezTo>
                  <a:cubicBezTo>
                    <a:pt x="6476" y="34608"/>
                    <a:pt x="23876" y="9487"/>
                    <a:pt x="53467" y="2477"/>
                  </a:cubicBezTo>
                  <a:cubicBezTo>
                    <a:pt x="62611" y="546"/>
                    <a:pt x="71755" y="0"/>
                    <a:pt x="80772" y="851"/>
                  </a:cubicBezTo>
                  <a:close/>
                </a:path>
              </a:pathLst>
            </a:custGeom>
            <a:ln w="0" cap="flat">
              <a:round/>
            </a:ln>
          </p:spPr>
          <p:style>
            <a:lnRef idx="0">
              <a:srgbClr val="000000">
                <a:alpha val="0"/>
              </a:srgbClr>
            </a:lnRef>
            <a:fillRef idx="1">
              <a:srgbClr val="D67634"/>
            </a:fillRef>
            <a:effectRef idx="0">
              <a:scrgbClr r="0" g="0" b="0"/>
            </a:effectRef>
            <a:fontRef idx="none"/>
          </p:style>
          <p:txBody>
            <a:bodyPr/>
            <a:lstStyle/>
            <a:p>
              <a:endParaRPr lang="en-GB"/>
            </a:p>
          </p:txBody>
        </p:sp>
        <p:sp>
          <p:nvSpPr>
            <p:cNvPr id="45" name="Shape 556">
              <a:extLst>
                <a:ext uri="{FF2B5EF4-FFF2-40B4-BE49-F238E27FC236}">
                  <a16:creationId xmlns:a16="http://schemas.microsoft.com/office/drawing/2014/main" id="{BD31F441-A707-4F40-857A-BF3DF85FF848}"/>
                </a:ext>
              </a:extLst>
            </p:cNvPr>
            <p:cNvSpPr/>
            <p:nvPr/>
          </p:nvSpPr>
          <p:spPr>
            <a:xfrm>
              <a:off x="557149" y="668858"/>
              <a:ext cx="149734" cy="143332"/>
            </a:xfrm>
            <a:custGeom>
              <a:avLst/>
              <a:gdLst/>
              <a:ahLst/>
              <a:cxnLst/>
              <a:rect l="0" t="0" r="0" b="0"/>
              <a:pathLst>
                <a:path w="149734" h="143332">
                  <a:moveTo>
                    <a:pt x="59563" y="0"/>
                  </a:moveTo>
                  <a:cubicBezTo>
                    <a:pt x="55626" y="8013"/>
                    <a:pt x="53340" y="16294"/>
                    <a:pt x="52578" y="24600"/>
                  </a:cubicBezTo>
                  <a:cubicBezTo>
                    <a:pt x="48895" y="63576"/>
                    <a:pt x="78994" y="98628"/>
                    <a:pt x="122428" y="102717"/>
                  </a:cubicBezTo>
                  <a:cubicBezTo>
                    <a:pt x="131445" y="103556"/>
                    <a:pt x="140462" y="103010"/>
                    <a:pt x="149734" y="101092"/>
                  </a:cubicBezTo>
                  <a:cubicBezTo>
                    <a:pt x="135255" y="126365"/>
                    <a:pt x="106426" y="143332"/>
                    <a:pt x="73534" y="140233"/>
                  </a:cubicBezTo>
                  <a:cubicBezTo>
                    <a:pt x="31497" y="136296"/>
                    <a:pt x="0" y="101105"/>
                    <a:pt x="3683" y="62116"/>
                  </a:cubicBezTo>
                  <a:cubicBezTo>
                    <a:pt x="6604" y="31559"/>
                    <a:pt x="29973" y="7010"/>
                    <a:pt x="59563" y="0"/>
                  </a:cubicBezTo>
                  <a:close/>
                </a:path>
              </a:pathLst>
            </a:custGeom>
            <a:ln w="0" cap="flat">
              <a:round/>
            </a:ln>
          </p:spPr>
          <p:style>
            <a:lnRef idx="0">
              <a:srgbClr val="000000">
                <a:alpha val="0"/>
              </a:srgbClr>
            </a:lnRef>
            <a:fillRef idx="1">
              <a:srgbClr val="FAAB18"/>
            </a:fillRef>
            <a:effectRef idx="0">
              <a:scrgbClr r="0" g="0" b="0"/>
            </a:effectRef>
            <a:fontRef idx="none"/>
          </p:style>
          <p:txBody>
            <a:bodyPr/>
            <a:lstStyle/>
            <a:p>
              <a:endParaRPr lang="en-GB"/>
            </a:p>
          </p:txBody>
        </p:sp>
        <p:sp>
          <p:nvSpPr>
            <p:cNvPr id="46" name="Shape 558">
              <a:extLst>
                <a:ext uri="{FF2B5EF4-FFF2-40B4-BE49-F238E27FC236}">
                  <a16:creationId xmlns:a16="http://schemas.microsoft.com/office/drawing/2014/main" id="{47D41F56-C8B5-4D38-8DA1-3A1C6AAED420}"/>
                </a:ext>
              </a:extLst>
            </p:cNvPr>
            <p:cNvSpPr/>
            <p:nvPr/>
          </p:nvSpPr>
          <p:spPr>
            <a:xfrm>
              <a:off x="973455" y="751180"/>
              <a:ext cx="139319" cy="50952"/>
            </a:xfrm>
            <a:custGeom>
              <a:avLst/>
              <a:gdLst/>
              <a:ahLst/>
              <a:cxnLst/>
              <a:rect l="0" t="0" r="0" b="0"/>
              <a:pathLst>
                <a:path w="139319" h="50952">
                  <a:moveTo>
                    <a:pt x="23876" y="1143"/>
                  </a:moveTo>
                  <a:lnTo>
                    <a:pt x="139319" y="11976"/>
                  </a:lnTo>
                  <a:cubicBezTo>
                    <a:pt x="138684" y="18898"/>
                    <a:pt x="138176" y="24549"/>
                    <a:pt x="137541" y="31471"/>
                  </a:cubicBezTo>
                  <a:cubicBezTo>
                    <a:pt x="136906" y="38392"/>
                    <a:pt x="136398" y="43929"/>
                    <a:pt x="135636" y="50952"/>
                  </a:cubicBezTo>
                  <a:lnTo>
                    <a:pt x="20320" y="40119"/>
                  </a:lnTo>
                  <a:cubicBezTo>
                    <a:pt x="8255" y="38989"/>
                    <a:pt x="0" y="29731"/>
                    <a:pt x="1143" y="18656"/>
                  </a:cubicBezTo>
                  <a:cubicBezTo>
                    <a:pt x="2159" y="7468"/>
                    <a:pt x="11938" y="0"/>
                    <a:pt x="23876" y="1143"/>
                  </a:cubicBezTo>
                  <a:close/>
                </a:path>
              </a:pathLst>
            </a:custGeom>
            <a:ln w="0" cap="flat">
              <a:round/>
            </a:ln>
          </p:spPr>
          <p:style>
            <a:lnRef idx="0">
              <a:srgbClr val="000000">
                <a:alpha val="0"/>
              </a:srgbClr>
            </a:lnRef>
            <a:fillRef idx="1">
              <a:srgbClr val="A0E5EF"/>
            </a:fillRef>
            <a:effectRef idx="0">
              <a:scrgbClr r="0" g="0" b="0"/>
            </a:effectRef>
            <a:fontRef idx="none"/>
          </p:style>
          <p:txBody>
            <a:bodyPr/>
            <a:lstStyle/>
            <a:p>
              <a:endParaRPr lang="en-GB"/>
            </a:p>
          </p:txBody>
        </p:sp>
        <p:sp>
          <p:nvSpPr>
            <p:cNvPr id="47" name="Shape 560">
              <a:extLst>
                <a:ext uri="{FF2B5EF4-FFF2-40B4-BE49-F238E27FC236}">
                  <a16:creationId xmlns:a16="http://schemas.microsoft.com/office/drawing/2014/main" id="{1F63C10F-C551-4ACE-AEB1-501E62AAB47C}"/>
                </a:ext>
              </a:extLst>
            </p:cNvPr>
            <p:cNvSpPr/>
            <p:nvPr/>
          </p:nvSpPr>
          <p:spPr>
            <a:xfrm>
              <a:off x="161798" y="675577"/>
              <a:ext cx="139192" cy="50940"/>
            </a:xfrm>
            <a:custGeom>
              <a:avLst/>
              <a:gdLst/>
              <a:ahLst/>
              <a:cxnLst/>
              <a:rect l="0" t="0" r="0" b="0"/>
              <a:pathLst>
                <a:path w="139192" h="50940">
                  <a:moveTo>
                    <a:pt x="3556" y="0"/>
                  </a:moveTo>
                  <a:lnTo>
                    <a:pt x="118999" y="10846"/>
                  </a:lnTo>
                  <a:cubicBezTo>
                    <a:pt x="130937" y="11964"/>
                    <a:pt x="139192" y="21107"/>
                    <a:pt x="138049" y="32296"/>
                  </a:cubicBezTo>
                  <a:cubicBezTo>
                    <a:pt x="137161" y="41986"/>
                    <a:pt x="127254" y="50940"/>
                    <a:pt x="115443" y="49822"/>
                  </a:cubicBezTo>
                  <a:lnTo>
                    <a:pt x="0" y="38989"/>
                  </a:lnTo>
                  <a:cubicBezTo>
                    <a:pt x="636" y="32067"/>
                    <a:pt x="12192" y="20472"/>
                    <a:pt x="12192" y="20472"/>
                  </a:cubicBezTo>
                  <a:cubicBezTo>
                    <a:pt x="12192" y="20472"/>
                    <a:pt x="3049" y="5537"/>
                    <a:pt x="3556" y="0"/>
                  </a:cubicBezTo>
                  <a:close/>
                </a:path>
              </a:pathLst>
            </a:custGeom>
            <a:ln w="0" cap="flat">
              <a:round/>
            </a:ln>
          </p:spPr>
          <p:style>
            <a:lnRef idx="0">
              <a:srgbClr val="000000">
                <a:alpha val="0"/>
              </a:srgbClr>
            </a:lnRef>
            <a:fillRef idx="1">
              <a:srgbClr val="A0E5EF"/>
            </a:fillRef>
            <a:effectRef idx="0">
              <a:scrgbClr r="0" g="0" b="0"/>
            </a:effectRef>
            <a:fontRef idx="none"/>
          </p:style>
          <p:txBody>
            <a:bodyPr/>
            <a:lstStyle/>
            <a:p>
              <a:endParaRPr lang="en-GB"/>
            </a:p>
          </p:txBody>
        </p:sp>
        <p:sp>
          <p:nvSpPr>
            <p:cNvPr id="48" name="Shape 562">
              <a:extLst>
                <a:ext uri="{FF2B5EF4-FFF2-40B4-BE49-F238E27FC236}">
                  <a16:creationId xmlns:a16="http://schemas.microsoft.com/office/drawing/2014/main" id="{4A53FB4D-7949-4D3D-A9C2-54C5785AF3A5}"/>
                </a:ext>
              </a:extLst>
            </p:cNvPr>
            <p:cNvSpPr/>
            <p:nvPr/>
          </p:nvSpPr>
          <p:spPr>
            <a:xfrm>
              <a:off x="646557" y="296418"/>
              <a:ext cx="51562" cy="129730"/>
            </a:xfrm>
            <a:custGeom>
              <a:avLst/>
              <a:gdLst/>
              <a:ahLst/>
              <a:cxnLst/>
              <a:rect l="0" t="0" r="0" b="0"/>
              <a:pathLst>
                <a:path w="51562" h="129730">
                  <a:moveTo>
                    <a:pt x="9651" y="0"/>
                  </a:moveTo>
                  <a:lnTo>
                    <a:pt x="51562" y="3937"/>
                  </a:lnTo>
                  <a:lnTo>
                    <a:pt x="41401" y="112484"/>
                  </a:lnTo>
                  <a:cubicBezTo>
                    <a:pt x="40513" y="122174"/>
                    <a:pt x="30607" y="129730"/>
                    <a:pt x="20193" y="128753"/>
                  </a:cubicBezTo>
                  <a:cubicBezTo>
                    <a:pt x="8127" y="127622"/>
                    <a:pt x="0" y="118364"/>
                    <a:pt x="889" y="108674"/>
                  </a:cubicBezTo>
                  <a:lnTo>
                    <a:pt x="9651" y="0"/>
                  </a:lnTo>
                  <a:close/>
                </a:path>
              </a:pathLst>
            </a:custGeom>
            <a:ln w="0" cap="flat">
              <a:round/>
            </a:ln>
          </p:spPr>
          <p:style>
            <a:lnRef idx="0">
              <a:srgbClr val="000000">
                <a:alpha val="0"/>
              </a:srgbClr>
            </a:lnRef>
            <a:fillRef idx="1">
              <a:srgbClr val="A0E5EF"/>
            </a:fillRef>
            <a:effectRef idx="0">
              <a:scrgbClr r="0" g="0" b="0"/>
            </a:effectRef>
            <a:fontRef idx="none"/>
          </p:style>
          <p:txBody>
            <a:bodyPr/>
            <a:lstStyle/>
            <a:p>
              <a:endParaRPr lang="en-GB"/>
            </a:p>
          </p:txBody>
        </p:sp>
        <p:sp>
          <p:nvSpPr>
            <p:cNvPr id="49" name="Shape 564">
              <a:extLst>
                <a:ext uri="{FF2B5EF4-FFF2-40B4-BE49-F238E27FC236}">
                  <a16:creationId xmlns:a16="http://schemas.microsoft.com/office/drawing/2014/main" id="{8E23BE7A-5CEF-4447-8BEF-94E7F4C97EFB}"/>
                </a:ext>
              </a:extLst>
            </p:cNvPr>
            <p:cNvSpPr/>
            <p:nvPr/>
          </p:nvSpPr>
          <p:spPr>
            <a:xfrm>
              <a:off x="576580" y="1050176"/>
              <a:ext cx="51562" cy="129730"/>
            </a:xfrm>
            <a:custGeom>
              <a:avLst/>
              <a:gdLst/>
              <a:ahLst/>
              <a:cxnLst/>
              <a:rect l="0" t="0" r="0" b="0"/>
              <a:pathLst>
                <a:path w="51562" h="129730">
                  <a:moveTo>
                    <a:pt x="31369" y="991"/>
                  </a:moveTo>
                  <a:lnTo>
                    <a:pt x="32893" y="1130"/>
                  </a:lnTo>
                  <a:cubicBezTo>
                    <a:pt x="43307" y="2108"/>
                    <a:pt x="51562" y="11366"/>
                    <a:pt x="50546" y="22454"/>
                  </a:cubicBezTo>
                  <a:lnTo>
                    <a:pt x="41910" y="129730"/>
                  </a:lnTo>
                  <a:cubicBezTo>
                    <a:pt x="34417" y="129019"/>
                    <a:pt x="20066" y="122072"/>
                    <a:pt x="20066" y="122072"/>
                  </a:cubicBezTo>
                  <a:cubicBezTo>
                    <a:pt x="20066" y="122072"/>
                    <a:pt x="5969" y="126340"/>
                    <a:pt x="0" y="125781"/>
                  </a:cubicBezTo>
                  <a:lnTo>
                    <a:pt x="10033" y="18643"/>
                  </a:lnTo>
                  <a:cubicBezTo>
                    <a:pt x="11049" y="7569"/>
                    <a:pt x="20828" y="0"/>
                    <a:pt x="31369" y="991"/>
                  </a:cubicBezTo>
                  <a:close/>
                </a:path>
              </a:pathLst>
            </a:custGeom>
            <a:ln w="0" cap="flat">
              <a:round/>
            </a:ln>
          </p:spPr>
          <p:style>
            <a:lnRef idx="0">
              <a:srgbClr val="000000">
                <a:alpha val="0"/>
              </a:srgbClr>
            </a:lnRef>
            <a:fillRef idx="1">
              <a:srgbClr val="A0E5EF"/>
            </a:fillRef>
            <a:effectRef idx="0">
              <a:scrgbClr r="0" g="0" b="0"/>
            </a:effectRef>
            <a:fontRef idx="none"/>
          </p:style>
          <p:txBody>
            <a:bodyPr/>
            <a:lstStyle/>
            <a:p>
              <a:endParaRPr lang="en-GB"/>
            </a:p>
          </p:txBody>
        </p:sp>
        <p:sp>
          <p:nvSpPr>
            <p:cNvPr id="50" name="Shape 566">
              <a:extLst>
                <a:ext uri="{FF2B5EF4-FFF2-40B4-BE49-F238E27FC236}">
                  <a16:creationId xmlns:a16="http://schemas.microsoft.com/office/drawing/2014/main" id="{72DA5B49-7F87-4999-9724-2AB94EEBDA36}"/>
                </a:ext>
              </a:extLst>
            </p:cNvPr>
            <p:cNvSpPr/>
            <p:nvPr/>
          </p:nvSpPr>
          <p:spPr>
            <a:xfrm>
              <a:off x="417322" y="328041"/>
              <a:ext cx="73279" cy="89611"/>
            </a:xfrm>
            <a:custGeom>
              <a:avLst/>
              <a:gdLst/>
              <a:ahLst/>
              <a:cxnLst/>
              <a:rect l="0" t="0" r="0" b="0"/>
              <a:pathLst>
                <a:path w="73279" h="89611">
                  <a:moveTo>
                    <a:pt x="37719" y="0"/>
                  </a:moveTo>
                  <a:lnTo>
                    <a:pt x="68200" y="61849"/>
                  </a:lnTo>
                  <a:cubicBezTo>
                    <a:pt x="73279" y="72098"/>
                    <a:pt x="67818" y="82867"/>
                    <a:pt x="58293" y="87554"/>
                  </a:cubicBezTo>
                  <a:cubicBezTo>
                    <a:pt x="55118" y="88659"/>
                    <a:pt x="50419" y="89611"/>
                    <a:pt x="47499" y="89332"/>
                  </a:cubicBezTo>
                  <a:cubicBezTo>
                    <a:pt x="40005" y="88633"/>
                    <a:pt x="32893" y="83782"/>
                    <a:pt x="30353" y="77953"/>
                  </a:cubicBezTo>
                  <a:lnTo>
                    <a:pt x="0" y="16129"/>
                  </a:lnTo>
                  <a:cubicBezTo>
                    <a:pt x="11050" y="10160"/>
                    <a:pt x="23750" y="4318"/>
                    <a:pt x="37719" y="0"/>
                  </a:cubicBezTo>
                  <a:close/>
                </a:path>
              </a:pathLst>
            </a:custGeom>
            <a:ln w="0" cap="flat">
              <a:round/>
            </a:ln>
          </p:spPr>
          <p:style>
            <a:lnRef idx="0">
              <a:srgbClr val="000000">
                <a:alpha val="0"/>
              </a:srgbClr>
            </a:lnRef>
            <a:fillRef idx="1">
              <a:srgbClr val="A0E5EF"/>
            </a:fillRef>
            <a:effectRef idx="0">
              <a:scrgbClr r="0" g="0" b="0"/>
            </a:effectRef>
            <a:fontRef idx="none"/>
          </p:style>
          <p:txBody>
            <a:bodyPr/>
            <a:lstStyle/>
            <a:p>
              <a:endParaRPr lang="en-GB"/>
            </a:p>
          </p:txBody>
        </p:sp>
        <p:sp>
          <p:nvSpPr>
            <p:cNvPr id="51" name="Shape 568">
              <a:extLst>
                <a:ext uri="{FF2B5EF4-FFF2-40B4-BE49-F238E27FC236}">
                  <a16:creationId xmlns:a16="http://schemas.microsoft.com/office/drawing/2014/main" id="{A7FC55E8-1E04-4018-8890-6816C402191F}"/>
                </a:ext>
              </a:extLst>
            </p:cNvPr>
            <p:cNvSpPr/>
            <p:nvPr/>
          </p:nvSpPr>
          <p:spPr>
            <a:xfrm>
              <a:off x="783844" y="1059955"/>
              <a:ext cx="73406" cy="88329"/>
            </a:xfrm>
            <a:custGeom>
              <a:avLst/>
              <a:gdLst/>
              <a:ahLst/>
              <a:cxnLst/>
              <a:rect l="0" t="0" r="0" b="0"/>
              <a:pathLst>
                <a:path w="73406" h="88329">
                  <a:moveTo>
                    <a:pt x="26797" y="356"/>
                  </a:moveTo>
                  <a:cubicBezTo>
                    <a:pt x="34036" y="1041"/>
                    <a:pt x="40513" y="5093"/>
                    <a:pt x="42926" y="11761"/>
                  </a:cubicBezTo>
                  <a:lnTo>
                    <a:pt x="73406" y="73609"/>
                  </a:lnTo>
                  <a:lnTo>
                    <a:pt x="52197" y="74409"/>
                  </a:lnTo>
                  <a:lnTo>
                    <a:pt x="35687" y="88329"/>
                  </a:lnTo>
                  <a:lnTo>
                    <a:pt x="5080" y="27864"/>
                  </a:lnTo>
                  <a:cubicBezTo>
                    <a:pt x="0" y="17615"/>
                    <a:pt x="5461" y="6845"/>
                    <a:pt x="15113" y="2159"/>
                  </a:cubicBezTo>
                  <a:cubicBezTo>
                    <a:pt x="18796" y="584"/>
                    <a:pt x="22987" y="0"/>
                    <a:pt x="26797" y="356"/>
                  </a:cubicBezTo>
                  <a:close/>
                </a:path>
              </a:pathLst>
            </a:custGeom>
            <a:ln w="0" cap="flat">
              <a:round/>
            </a:ln>
          </p:spPr>
          <p:style>
            <a:lnRef idx="0">
              <a:srgbClr val="000000">
                <a:alpha val="0"/>
              </a:srgbClr>
            </a:lnRef>
            <a:fillRef idx="1">
              <a:srgbClr val="A0E5EF"/>
            </a:fillRef>
            <a:effectRef idx="0">
              <a:scrgbClr r="0" g="0" b="0"/>
            </a:effectRef>
            <a:fontRef idx="none"/>
          </p:style>
          <p:txBody>
            <a:bodyPr/>
            <a:lstStyle/>
            <a:p>
              <a:endParaRPr lang="en-GB"/>
            </a:p>
          </p:txBody>
        </p:sp>
        <p:sp>
          <p:nvSpPr>
            <p:cNvPr id="52" name="Shape 570">
              <a:extLst>
                <a:ext uri="{FF2B5EF4-FFF2-40B4-BE49-F238E27FC236}">
                  <a16:creationId xmlns:a16="http://schemas.microsoft.com/office/drawing/2014/main" id="{3C5DE291-E281-4D0E-B192-56273A3098A5}"/>
                </a:ext>
              </a:extLst>
            </p:cNvPr>
            <p:cNvSpPr/>
            <p:nvPr/>
          </p:nvSpPr>
          <p:spPr>
            <a:xfrm>
              <a:off x="198501" y="873557"/>
              <a:ext cx="97536" cy="65088"/>
            </a:xfrm>
            <a:custGeom>
              <a:avLst/>
              <a:gdLst/>
              <a:ahLst/>
              <a:cxnLst/>
              <a:rect l="0" t="0" r="0" b="0"/>
              <a:pathLst>
                <a:path w="97536" h="65088">
                  <a:moveTo>
                    <a:pt x="76708" y="343"/>
                  </a:moveTo>
                  <a:cubicBezTo>
                    <a:pt x="83693" y="1003"/>
                    <a:pt x="90424" y="5080"/>
                    <a:pt x="93853" y="11849"/>
                  </a:cubicBezTo>
                  <a:cubicBezTo>
                    <a:pt x="97536" y="20574"/>
                    <a:pt x="93345" y="32855"/>
                    <a:pt x="82296" y="37402"/>
                  </a:cubicBezTo>
                  <a:lnTo>
                    <a:pt x="17780" y="65088"/>
                  </a:lnTo>
                  <a:cubicBezTo>
                    <a:pt x="13970" y="57633"/>
                    <a:pt x="19812" y="44209"/>
                    <a:pt x="19812" y="44209"/>
                  </a:cubicBezTo>
                  <a:cubicBezTo>
                    <a:pt x="19812" y="44209"/>
                    <a:pt x="2540" y="34099"/>
                    <a:pt x="0" y="29667"/>
                  </a:cubicBezTo>
                  <a:lnTo>
                    <a:pt x="66040" y="2248"/>
                  </a:lnTo>
                  <a:cubicBezTo>
                    <a:pt x="69342" y="622"/>
                    <a:pt x="73025" y="0"/>
                    <a:pt x="76708" y="343"/>
                  </a:cubicBezTo>
                  <a:close/>
                </a:path>
              </a:pathLst>
            </a:custGeom>
            <a:ln w="0" cap="flat">
              <a:round/>
            </a:ln>
          </p:spPr>
          <p:style>
            <a:lnRef idx="0">
              <a:srgbClr val="000000">
                <a:alpha val="0"/>
              </a:srgbClr>
            </a:lnRef>
            <a:fillRef idx="1">
              <a:srgbClr val="A0E5EF"/>
            </a:fillRef>
            <a:effectRef idx="0">
              <a:scrgbClr r="0" g="0" b="0"/>
            </a:effectRef>
            <a:fontRef idx="none"/>
          </p:style>
          <p:txBody>
            <a:bodyPr/>
            <a:lstStyle/>
            <a:p>
              <a:endParaRPr lang="en-GB"/>
            </a:p>
          </p:txBody>
        </p:sp>
        <p:sp>
          <p:nvSpPr>
            <p:cNvPr id="53" name="Shape 572">
              <a:extLst>
                <a:ext uri="{FF2B5EF4-FFF2-40B4-BE49-F238E27FC236}">
                  <a16:creationId xmlns:a16="http://schemas.microsoft.com/office/drawing/2014/main" id="{23F11DDD-84B1-437D-AA5F-945B5658DBD8}"/>
                </a:ext>
              </a:extLst>
            </p:cNvPr>
            <p:cNvSpPr/>
            <p:nvPr/>
          </p:nvSpPr>
          <p:spPr>
            <a:xfrm>
              <a:off x="978535" y="539217"/>
              <a:ext cx="99061" cy="64897"/>
            </a:xfrm>
            <a:custGeom>
              <a:avLst/>
              <a:gdLst/>
              <a:ahLst/>
              <a:cxnLst/>
              <a:rect l="0" t="0" r="0" b="0"/>
              <a:pathLst>
                <a:path w="99061" h="64897">
                  <a:moveTo>
                    <a:pt x="81280" y="0"/>
                  </a:moveTo>
                  <a:cubicBezTo>
                    <a:pt x="87630" y="11887"/>
                    <a:pt x="92584" y="23520"/>
                    <a:pt x="99061" y="35420"/>
                  </a:cubicBezTo>
                  <a:lnTo>
                    <a:pt x="33020" y="62827"/>
                  </a:lnTo>
                  <a:cubicBezTo>
                    <a:pt x="28322" y="63792"/>
                    <a:pt x="25274" y="64897"/>
                    <a:pt x="22099" y="64605"/>
                  </a:cubicBezTo>
                  <a:cubicBezTo>
                    <a:pt x="14732" y="63906"/>
                    <a:pt x="7620" y="59055"/>
                    <a:pt x="5207" y="53239"/>
                  </a:cubicBezTo>
                  <a:cubicBezTo>
                    <a:pt x="0" y="42875"/>
                    <a:pt x="4191" y="32080"/>
                    <a:pt x="15113" y="27521"/>
                  </a:cubicBezTo>
                  <a:lnTo>
                    <a:pt x="81280" y="0"/>
                  </a:lnTo>
                  <a:close/>
                </a:path>
              </a:pathLst>
            </a:custGeom>
            <a:ln w="0" cap="flat">
              <a:round/>
            </a:ln>
          </p:spPr>
          <p:style>
            <a:lnRef idx="0">
              <a:srgbClr val="000000">
                <a:alpha val="0"/>
              </a:srgbClr>
            </a:lnRef>
            <a:fillRef idx="1">
              <a:srgbClr val="A0E5EF"/>
            </a:fillRef>
            <a:effectRef idx="0">
              <a:scrgbClr r="0" g="0" b="0"/>
            </a:effectRef>
            <a:fontRef idx="none"/>
          </p:style>
          <p:txBody>
            <a:bodyPr/>
            <a:lstStyle/>
            <a:p>
              <a:endParaRPr lang="en-GB"/>
            </a:p>
          </p:txBody>
        </p:sp>
        <p:sp>
          <p:nvSpPr>
            <p:cNvPr id="54" name="Shape 574">
              <a:extLst>
                <a:ext uri="{FF2B5EF4-FFF2-40B4-BE49-F238E27FC236}">
                  <a16:creationId xmlns:a16="http://schemas.microsoft.com/office/drawing/2014/main" id="{203B0298-A60A-4F51-8C0C-611CEC6D1DCC}"/>
                </a:ext>
              </a:extLst>
            </p:cNvPr>
            <p:cNvSpPr/>
            <p:nvPr/>
          </p:nvSpPr>
          <p:spPr>
            <a:xfrm>
              <a:off x="349123" y="1022261"/>
              <a:ext cx="82297" cy="86449"/>
            </a:xfrm>
            <a:custGeom>
              <a:avLst/>
              <a:gdLst/>
              <a:ahLst/>
              <a:cxnLst/>
              <a:rect l="0" t="0" r="0" b="0"/>
              <a:pathLst>
                <a:path w="82297" h="86449">
                  <a:moveTo>
                    <a:pt x="60199" y="686"/>
                  </a:moveTo>
                  <a:cubicBezTo>
                    <a:pt x="63374" y="991"/>
                    <a:pt x="66549" y="2146"/>
                    <a:pt x="69088" y="4102"/>
                  </a:cubicBezTo>
                  <a:cubicBezTo>
                    <a:pt x="78994" y="10617"/>
                    <a:pt x="82297" y="23609"/>
                    <a:pt x="75565" y="31356"/>
                  </a:cubicBezTo>
                  <a:lnTo>
                    <a:pt x="34163" y="86449"/>
                  </a:lnTo>
                  <a:cubicBezTo>
                    <a:pt x="28322" y="83109"/>
                    <a:pt x="22352" y="67069"/>
                    <a:pt x="22352" y="67069"/>
                  </a:cubicBezTo>
                  <a:cubicBezTo>
                    <a:pt x="22352" y="67069"/>
                    <a:pt x="16891" y="67424"/>
                    <a:pt x="11176" y="66878"/>
                  </a:cubicBezTo>
                  <a:cubicBezTo>
                    <a:pt x="6858" y="66484"/>
                    <a:pt x="2413" y="65621"/>
                    <a:pt x="0" y="63576"/>
                  </a:cubicBezTo>
                  <a:lnTo>
                    <a:pt x="41402" y="9880"/>
                  </a:lnTo>
                  <a:cubicBezTo>
                    <a:pt x="45086" y="3454"/>
                    <a:pt x="52960" y="0"/>
                    <a:pt x="60199" y="686"/>
                  </a:cubicBezTo>
                  <a:close/>
                </a:path>
              </a:pathLst>
            </a:custGeom>
            <a:ln w="0" cap="flat">
              <a:round/>
            </a:ln>
          </p:spPr>
          <p:style>
            <a:lnRef idx="0">
              <a:srgbClr val="000000">
                <a:alpha val="0"/>
              </a:srgbClr>
            </a:lnRef>
            <a:fillRef idx="1">
              <a:srgbClr val="A0E5EF"/>
            </a:fillRef>
            <a:effectRef idx="0">
              <a:scrgbClr r="0" g="0" b="0"/>
            </a:effectRef>
            <a:fontRef idx="none"/>
          </p:style>
          <p:txBody>
            <a:bodyPr/>
            <a:lstStyle/>
            <a:p>
              <a:endParaRPr lang="en-GB"/>
            </a:p>
          </p:txBody>
        </p:sp>
        <p:sp>
          <p:nvSpPr>
            <p:cNvPr id="55" name="Shape 576">
              <a:extLst>
                <a:ext uri="{FF2B5EF4-FFF2-40B4-BE49-F238E27FC236}">
                  <a16:creationId xmlns:a16="http://schemas.microsoft.com/office/drawing/2014/main" id="{BD962F22-0721-4B23-93ED-13D3E3D44DDC}"/>
                </a:ext>
              </a:extLst>
            </p:cNvPr>
            <p:cNvSpPr/>
            <p:nvPr/>
          </p:nvSpPr>
          <p:spPr>
            <a:xfrm>
              <a:off x="844423" y="367767"/>
              <a:ext cx="82677" cy="86513"/>
            </a:xfrm>
            <a:custGeom>
              <a:avLst/>
              <a:gdLst/>
              <a:ahLst/>
              <a:cxnLst/>
              <a:rect l="0" t="0" r="0" b="0"/>
              <a:pathLst>
                <a:path w="82677" h="86513">
                  <a:moveTo>
                    <a:pt x="48387" y="0"/>
                  </a:moveTo>
                  <a:cubicBezTo>
                    <a:pt x="59690" y="8039"/>
                    <a:pt x="71248" y="14808"/>
                    <a:pt x="82677" y="22873"/>
                  </a:cubicBezTo>
                  <a:lnTo>
                    <a:pt x="39624" y="77813"/>
                  </a:lnTo>
                  <a:cubicBezTo>
                    <a:pt x="35941" y="84455"/>
                    <a:pt x="28194" y="86513"/>
                    <a:pt x="20701" y="85814"/>
                  </a:cubicBezTo>
                  <a:cubicBezTo>
                    <a:pt x="17780" y="85534"/>
                    <a:pt x="14732" y="85255"/>
                    <a:pt x="10541" y="82067"/>
                  </a:cubicBezTo>
                  <a:cubicBezTo>
                    <a:pt x="2032" y="75667"/>
                    <a:pt x="0" y="64211"/>
                    <a:pt x="5461" y="54940"/>
                  </a:cubicBezTo>
                  <a:lnTo>
                    <a:pt x="48387" y="0"/>
                  </a:lnTo>
                  <a:close/>
                </a:path>
              </a:pathLst>
            </a:custGeom>
            <a:ln w="0" cap="flat">
              <a:round/>
            </a:ln>
          </p:spPr>
          <p:style>
            <a:lnRef idx="0">
              <a:srgbClr val="000000">
                <a:alpha val="0"/>
              </a:srgbClr>
            </a:lnRef>
            <a:fillRef idx="1">
              <a:srgbClr val="A0E5EF"/>
            </a:fillRef>
            <a:effectRef idx="0">
              <a:scrgbClr r="0" g="0" b="0"/>
            </a:effectRef>
            <a:fontRef idx="none"/>
          </p:style>
          <p:txBody>
            <a:bodyPr/>
            <a:lstStyle/>
            <a:p>
              <a:endParaRPr lang="en-GB"/>
            </a:p>
          </p:txBody>
        </p:sp>
        <p:sp>
          <p:nvSpPr>
            <p:cNvPr id="56" name="Shape 578">
              <a:extLst>
                <a:ext uri="{FF2B5EF4-FFF2-40B4-BE49-F238E27FC236}">
                  <a16:creationId xmlns:a16="http://schemas.microsoft.com/office/drawing/2014/main" id="{14A22685-58F6-4A21-B49A-E43E9EEB9FD6}"/>
                </a:ext>
              </a:extLst>
            </p:cNvPr>
            <p:cNvSpPr/>
            <p:nvPr/>
          </p:nvSpPr>
          <p:spPr>
            <a:xfrm>
              <a:off x="943484" y="936993"/>
              <a:ext cx="96138" cy="73902"/>
            </a:xfrm>
            <a:custGeom>
              <a:avLst/>
              <a:gdLst/>
              <a:ahLst/>
              <a:cxnLst/>
              <a:rect l="0" t="0" r="0" b="0"/>
              <a:pathLst>
                <a:path w="96138" h="73902">
                  <a:moveTo>
                    <a:pt x="25400" y="660"/>
                  </a:moveTo>
                  <a:cubicBezTo>
                    <a:pt x="29083" y="1003"/>
                    <a:pt x="32765" y="2324"/>
                    <a:pt x="36068" y="4572"/>
                  </a:cubicBezTo>
                  <a:lnTo>
                    <a:pt x="96138" y="42431"/>
                  </a:lnTo>
                  <a:cubicBezTo>
                    <a:pt x="88900" y="54432"/>
                    <a:pt x="80390" y="64808"/>
                    <a:pt x="72009" y="73902"/>
                  </a:cubicBezTo>
                  <a:lnTo>
                    <a:pt x="12064" y="35928"/>
                  </a:lnTo>
                  <a:cubicBezTo>
                    <a:pt x="3556" y="29553"/>
                    <a:pt x="0" y="17945"/>
                    <a:pt x="6985" y="8814"/>
                  </a:cubicBezTo>
                  <a:cubicBezTo>
                    <a:pt x="11557" y="2794"/>
                    <a:pt x="18414" y="0"/>
                    <a:pt x="25400" y="660"/>
                  </a:cubicBezTo>
                  <a:close/>
                </a:path>
              </a:pathLst>
            </a:custGeom>
            <a:ln w="0" cap="flat">
              <a:round/>
            </a:ln>
          </p:spPr>
          <p:style>
            <a:lnRef idx="0">
              <a:srgbClr val="000000">
                <a:alpha val="0"/>
              </a:srgbClr>
            </a:lnRef>
            <a:fillRef idx="1">
              <a:srgbClr val="A0E5EF"/>
            </a:fillRef>
            <a:effectRef idx="0">
              <a:scrgbClr r="0" g="0" b="0"/>
            </a:effectRef>
            <a:fontRef idx="none"/>
          </p:style>
          <p:txBody>
            <a:bodyPr/>
            <a:lstStyle/>
            <a:p>
              <a:endParaRPr lang="en-GB"/>
            </a:p>
          </p:txBody>
        </p:sp>
        <p:sp>
          <p:nvSpPr>
            <p:cNvPr id="57" name="Shape 580">
              <a:extLst>
                <a:ext uri="{FF2B5EF4-FFF2-40B4-BE49-F238E27FC236}">
                  <a16:creationId xmlns:a16="http://schemas.microsoft.com/office/drawing/2014/main" id="{581A598B-9D71-406D-B709-BB6286B89B86}"/>
                </a:ext>
              </a:extLst>
            </p:cNvPr>
            <p:cNvSpPr/>
            <p:nvPr/>
          </p:nvSpPr>
          <p:spPr>
            <a:xfrm>
              <a:off x="235077" y="465430"/>
              <a:ext cx="95885" cy="75171"/>
            </a:xfrm>
            <a:custGeom>
              <a:avLst/>
              <a:gdLst/>
              <a:ahLst/>
              <a:cxnLst/>
              <a:rect l="0" t="0" r="0" b="0"/>
              <a:pathLst>
                <a:path w="95885" h="75171">
                  <a:moveTo>
                    <a:pt x="24130" y="0"/>
                  </a:moveTo>
                  <a:lnTo>
                    <a:pt x="83947" y="39357"/>
                  </a:lnTo>
                  <a:cubicBezTo>
                    <a:pt x="93980" y="45885"/>
                    <a:pt x="95885" y="57239"/>
                    <a:pt x="89027" y="66472"/>
                  </a:cubicBezTo>
                  <a:cubicBezTo>
                    <a:pt x="85471" y="71730"/>
                    <a:pt x="77470" y="75171"/>
                    <a:pt x="70104" y="74473"/>
                  </a:cubicBezTo>
                  <a:cubicBezTo>
                    <a:pt x="67056" y="74193"/>
                    <a:pt x="62738" y="72390"/>
                    <a:pt x="59817" y="70726"/>
                  </a:cubicBezTo>
                  <a:lnTo>
                    <a:pt x="0" y="31471"/>
                  </a:lnTo>
                  <a:cubicBezTo>
                    <a:pt x="3556" y="26111"/>
                    <a:pt x="11303" y="24041"/>
                    <a:pt x="16510" y="17551"/>
                  </a:cubicBezTo>
                  <a:cubicBezTo>
                    <a:pt x="19939" y="12293"/>
                    <a:pt x="19177" y="5118"/>
                    <a:pt x="24130" y="0"/>
                  </a:cubicBezTo>
                  <a:close/>
                </a:path>
              </a:pathLst>
            </a:custGeom>
            <a:ln w="0" cap="flat">
              <a:round/>
            </a:ln>
          </p:spPr>
          <p:style>
            <a:lnRef idx="0">
              <a:srgbClr val="000000">
                <a:alpha val="0"/>
              </a:srgbClr>
            </a:lnRef>
            <a:fillRef idx="1">
              <a:srgbClr val="A0E5EF"/>
            </a:fillRef>
            <a:effectRef idx="0">
              <a:scrgbClr r="0" g="0" b="0"/>
            </a:effectRef>
            <a:fontRef idx="none"/>
          </p:style>
          <p:txBody>
            <a:bodyPr/>
            <a:lstStyle/>
            <a:p>
              <a:endParaRPr lang="en-GB"/>
            </a:p>
          </p:txBody>
        </p:sp>
        <p:sp>
          <p:nvSpPr>
            <p:cNvPr id="58" name="Shape 582">
              <a:extLst>
                <a:ext uri="{FF2B5EF4-FFF2-40B4-BE49-F238E27FC236}">
                  <a16:creationId xmlns:a16="http://schemas.microsoft.com/office/drawing/2014/main" id="{548E4715-1DF3-4FBD-9654-44AE196AD169}"/>
                </a:ext>
              </a:extLst>
            </p:cNvPr>
            <p:cNvSpPr/>
            <p:nvPr/>
          </p:nvSpPr>
          <p:spPr>
            <a:xfrm>
              <a:off x="161798" y="675577"/>
              <a:ext cx="61341" cy="44755"/>
            </a:xfrm>
            <a:custGeom>
              <a:avLst/>
              <a:gdLst/>
              <a:ahLst/>
              <a:cxnLst/>
              <a:rect l="0" t="0" r="0" b="0"/>
              <a:pathLst>
                <a:path w="61341" h="44755">
                  <a:moveTo>
                    <a:pt x="3683" y="0"/>
                  </a:moveTo>
                  <a:lnTo>
                    <a:pt x="60579" y="5347"/>
                  </a:lnTo>
                  <a:cubicBezTo>
                    <a:pt x="59310" y="17920"/>
                    <a:pt x="59563" y="31902"/>
                    <a:pt x="61341" y="44755"/>
                  </a:cubicBezTo>
                  <a:lnTo>
                    <a:pt x="0" y="38989"/>
                  </a:lnTo>
                  <a:cubicBezTo>
                    <a:pt x="1270" y="25032"/>
                    <a:pt x="2413" y="12573"/>
                    <a:pt x="3683" y="0"/>
                  </a:cubicBezTo>
                  <a:close/>
                </a:path>
              </a:pathLst>
            </a:custGeom>
            <a:ln w="0" cap="flat">
              <a:round/>
            </a:ln>
          </p:spPr>
          <p:style>
            <a:lnRef idx="0">
              <a:srgbClr val="000000">
                <a:alpha val="0"/>
              </a:srgbClr>
            </a:lnRef>
            <a:fillRef idx="1">
              <a:srgbClr val="4FBED2"/>
            </a:fillRef>
            <a:effectRef idx="0">
              <a:scrgbClr r="0" g="0" b="0"/>
            </a:effectRef>
            <a:fontRef idx="none"/>
          </p:style>
          <p:txBody>
            <a:bodyPr/>
            <a:lstStyle/>
            <a:p>
              <a:endParaRPr lang="en-GB"/>
            </a:p>
          </p:txBody>
        </p:sp>
        <p:sp>
          <p:nvSpPr>
            <p:cNvPr id="59" name="Shape 584">
              <a:extLst>
                <a:ext uri="{FF2B5EF4-FFF2-40B4-BE49-F238E27FC236}">
                  <a16:creationId xmlns:a16="http://schemas.microsoft.com/office/drawing/2014/main" id="{45F628A7-D1EC-4811-A8C1-F81800C1304C}"/>
                </a:ext>
              </a:extLst>
            </p:cNvPr>
            <p:cNvSpPr/>
            <p:nvPr/>
          </p:nvSpPr>
          <p:spPr>
            <a:xfrm>
              <a:off x="576580" y="1124522"/>
              <a:ext cx="46355" cy="55385"/>
            </a:xfrm>
            <a:custGeom>
              <a:avLst/>
              <a:gdLst/>
              <a:ahLst/>
              <a:cxnLst/>
              <a:rect l="0" t="0" r="0" b="0"/>
              <a:pathLst>
                <a:path w="46355" h="55385">
                  <a:moveTo>
                    <a:pt x="4826" y="0"/>
                  </a:moveTo>
                  <a:cubicBezTo>
                    <a:pt x="18161" y="2641"/>
                    <a:pt x="31496" y="5296"/>
                    <a:pt x="46355" y="8090"/>
                  </a:cubicBezTo>
                  <a:lnTo>
                    <a:pt x="41910" y="55385"/>
                  </a:lnTo>
                  <a:lnTo>
                    <a:pt x="0" y="51435"/>
                  </a:lnTo>
                  <a:lnTo>
                    <a:pt x="4826" y="0"/>
                  </a:lnTo>
                  <a:close/>
                </a:path>
              </a:pathLst>
            </a:custGeom>
            <a:ln w="0" cap="flat">
              <a:round/>
            </a:ln>
          </p:spPr>
          <p:style>
            <a:lnRef idx="0">
              <a:srgbClr val="000000">
                <a:alpha val="0"/>
              </a:srgbClr>
            </a:lnRef>
            <a:fillRef idx="1">
              <a:srgbClr val="4FBED2"/>
            </a:fillRef>
            <a:effectRef idx="0">
              <a:scrgbClr r="0" g="0" b="0"/>
            </a:effectRef>
            <a:fontRef idx="none"/>
          </p:style>
          <p:txBody>
            <a:bodyPr/>
            <a:lstStyle/>
            <a:p>
              <a:endParaRPr lang="en-GB"/>
            </a:p>
          </p:txBody>
        </p:sp>
        <p:sp>
          <p:nvSpPr>
            <p:cNvPr id="60" name="Shape 586">
              <a:extLst>
                <a:ext uri="{FF2B5EF4-FFF2-40B4-BE49-F238E27FC236}">
                  <a16:creationId xmlns:a16="http://schemas.microsoft.com/office/drawing/2014/main" id="{F2CD79E1-0DE3-48BE-A9A3-9F87B311D64D}"/>
                </a:ext>
              </a:extLst>
            </p:cNvPr>
            <p:cNvSpPr/>
            <p:nvPr/>
          </p:nvSpPr>
          <p:spPr>
            <a:xfrm>
              <a:off x="809372" y="1117371"/>
              <a:ext cx="47878" cy="30912"/>
            </a:xfrm>
            <a:custGeom>
              <a:avLst/>
              <a:gdLst/>
              <a:ahLst/>
              <a:cxnLst/>
              <a:rect l="0" t="0" r="0" b="0"/>
              <a:pathLst>
                <a:path w="47878" h="30912">
                  <a:moveTo>
                    <a:pt x="40259" y="0"/>
                  </a:moveTo>
                  <a:lnTo>
                    <a:pt x="47878" y="16193"/>
                  </a:lnTo>
                  <a:cubicBezTo>
                    <a:pt x="35178" y="21984"/>
                    <a:pt x="22606" y="26391"/>
                    <a:pt x="10160" y="30912"/>
                  </a:cubicBezTo>
                  <a:lnTo>
                    <a:pt x="0" y="10287"/>
                  </a:lnTo>
                  <a:cubicBezTo>
                    <a:pt x="13970" y="7404"/>
                    <a:pt x="26415" y="4280"/>
                    <a:pt x="40259" y="0"/>
                  </a:cubicBezTo>
                  <a:close/>
                </a:path>
              </a:pathLst>
            </a:custGeom>
            <a:ln w="0" cap="flat">
              <a:round/>
            </a:ln>
          </p:spPr>
          <p:style>
            <a:lnRef idx="0">
              <a:srgbClr val="000000">
                <a:alpha val="0"/>
              </a:srgbClr>
            </a:lnRef>
            <a:fillRef idx="1">
              <a:srgbClr val="4FBED2"/>
            </a:fillRef>
            <a:effectRef idx="0">
              <a:scrgbClr r="0" g="0" b="0"/>
            </a:effectRef>
            <a:fontRef idx="none"/>
          </p:style>
          <p:txBody>
            <a:bodyPr/>
            <a:lstStyle/>
            <a:p>
              <a:endParaRPr lang="en-GB"/>
            </a:p>
          </p:txBody>
        </p:sp>
        <p:sp>
          <p:nvSpPr>
            <p:cNvPr id="61" name="Shape 588">
              <a:extLst>
                <a:ext uri="{FF2B5EF4-FFF2-40B4-BE49-F238E27FC236}">
                  <a16:creationId xmlns:a16="http://schemas.microsoft.com/office/drawing/2014/main" id="{C8B210FF-A705-4805-896B-58FC17AED895}"/>
                </a:ext>
              </a:extLst>
            </p:cNvPr>
            <p:cNvSpPr/>
            <p:nvPr/>
          </p:nvSpPr>
          <p:spPr>
            <a:xfrm>
              <a:off x="198501" y="874421"/>
              <a:ext cx="85598" cy="64224"/>
            </a:xfrm>
            <a:custGeom>
              <a:avLst/>
              <a:gdLst/>
              <a:ahLst/>
              <a:cxnLst/>
              <a:rect l="0" t="0" r="0" b="0"/>
              <a:pathLst>
                <a:path w="85598" h="64224">
                  <a:moveTo>
                    <a:pt x="66167" y="0"/>
                  </a:moveTo>
                  <a:cubicBezTo>
                    <a:pt x="72644" y="11785"/>
                    <a:pt x="77470" y="23520"/>
                    <a:pt x="85598" y="35446"/>
                  </a:cubicBezTo>
                  <a:cubicBezTo>
                    <a:pt x="82296" y="36538"/>
                    <a:pt x="19431" y="62979"/>
                    <a:pt x="17780" y="64224"/>
                  </a:cubicBezTo>
                  <a:cubicBezTo>
                    <a:pt x="11430" y="52337"/>
                    <a:pt x="4826" y="40551"/>
                    <a:pt x="0" y="28803"/>
                  </a:cubicBezTo>
                  <a:cubicBezTo>
                    <a:pt x="127" y="27419"/>
                    <a:pt x="64516" y="1244"/>
                    <a:pt x="66167" y="0"/>
                  </a:cubicBezTo>
                  <a:close/>
                </a:path>
              </a:pathLst>
            </a:custGeom>
            <a:ln w="0" cap="flat">
              <a:round/>
            </a:ln>
          </p:spPr>
          <p:style>
            <a:lnRef idx="0">
              <a:srgbClr val="000000">
                <a:alpha val="0"/>
              </a:srgbClr>
            </a:lnRef>
            <a:fillRef idx="1">
              <a:srgbClr val="4FBED2"/>
            </a:fillRef>
            <a:effectRef idx="0">
              <a:scrgbClr r="0" g="0" b="0"/>
            </a:effectRef>
            <a:fontRef idx="none"/>
          </p:style>
          <p:txBody>
            <a:bodyPr/>
            <a:lstStyle/>
            <a:p>
              <a:endParaRPr lang="en-GB"/>
            </a:p>
          </p:txBody>
        </p:sp>
        <p:sp>
          <p:nvSpPr>
            <p:cNvPr id="62" name="Shape 590">
              <a:extLst>
                <a:ext uri="{FF2B5EF4-FFF2-40B4-BE49-F238E27FC236}">
                  <a16:creationId xmlns:a16="http://schemas.microsoft.com/office/drawing/2014/main" id="{FC5C4F64-908C-4A5B-86AE-FC5A600105AF}"/>
                </a:ext>
              </a:extLst>
            </p:cNvPr>
            <p:cNvSpPr/>
            <p:nvPr/>
          </p:nvSpPr>
          <p:spPr>
            <a:xfrm>
              <a:off x="349123" y="1030758"/>
              <a:ext cx="74041" cy="77953"/>
            </a:xfrm>
            <a:custGeom>
              <a:avLst/>
              <a:gdLst/>
              <a:ahLst/>
              <a:cxnLst/>
              <a:rect l="0" t="0" r="0" b="0"/>
              <a:pathLst>
                <a:path w="74041" h="77953">
                  <a:moveTo>
                    <a:pt x="41529" y="0"/>
                  </a:moveTo>
                  <a:cubicBezTo>
                    <a:pt x="51308" y="7899"/>
                    <a:pt x="62611" y="16053"/>
                    <a:pt x="74041" y="24104"/>
                  </a:cubicBezTo>
                  <a:lnTo>
                    <a:pt x="34163" y="77953"/>
                  </a:lnTo>
                  <a:cubicBezTo>
                    <a:pt x="22733" y="71183"/>
                    <a:pt x="11430" y="63131"/>
                    <a:pt x="0" y="55080"/>
                  </a:cubicBezTo>
                  <a:cubicBezTo>
                    <a:pt x="1651" y="53835"/>
                    <a:pt x="39751" y="1232"/>
                    <a:pt x="41529" y="0"/>
                  </a:cubicBezTo>
                  <a:close/>
                </a:path>
              </a:pathLst>
            </a:custGeom>
            <a:ln w="0" cap="flat">
              <a:round/>
            </a:ln>
          </p:spPr>
          <p:style>
            <a:lnRef idx="0">
              <a:srgbClr val="000000">
                <a:alpha val="0"/>
              </a:srgbClr>
            </a:lnRef>
            <a:fillRef idx="1">
              <a:srgbClr val="4FBED2"/>
            </a:fillRef>
            <a:effectRef idx="0">
              <a:scrgbClr r="0" g="0" b="0"/>
            </a:effectRef>
            <a:fontRef idx="none"/>
          </p:style>
          <p:txBody>
            <a:bodyPr/>
            <a:lstStyle/>
            <a:p>
              <a:endParaRPr lang="en-GB"/>
            </a:p>
          </p:txBody>
        </p:sp>
        <p:sp>
          <p:nvSpPr>
            <p:cNvPr id="63" name="Shape 592">
              <a:extLst>
                <a:ext uri="{FF2B5EF4-FFF2-40B4-BE49-F238E27FC236}">
                  <a16:creationId xmlns:a16="http://schemas.microsoft.com/office/drawing/2014/main" id="{14B58C4F-175E-4AB8-8D9A-28E687CBC18C}"/>
                </a:ext>
              </a:extLst>
            </p:cNvPr>
            <p:cNvSpPr/>
            <p:nvPr/>
          </p:nvSpPr>
          <p:spPr>
            <a:xfrm>
              <a:off x="235077" y="465443"/>
              <a:ext cx="45593" cy="47841"/>
            </a:xfrm>
            <a:custGeom>
              <a:avLst/>
              <a:gdLst/>
              <a:ahLst/>
              <a:cxnLst/>
              <a:rect l="0" t="0" r="0" b="0"/>
              <a:pathLst>
                <a:path w="45593" h="47841">
                  <a:moveTo>
                    <a:pt x="24130" y="0"/>
                  </a:moveTo>
                  <a:lnTo>
                    <a:pt x="45593" y="13284"/>
                  </a:lnTo>
                  <a:cubicBezTo>
                    <a:pt x="38354" y="25171"/>
                    <a:pt x="31369" y="35801"/>
                    <a:pt x="25654" y="47841"/>
                  </a:cubicBezTo>
                  <a:cubicBezTo>
                    <a:pt x="25654" y="47841"/>
                    <a:pt x="0" y="31458"/>
                    <a:pt x="0" y="31458"/>
                  </a:cubicBezTo>
                  <a:cubicBezTo>
                    <a:pt x="6985" y="20841"/>
                    <a:pt x="15494" y="10465"/>
                    <a:pt x="24130" y="0"/>
                  </a:cubicBezTo>
                  <a:close/>
                </a:path>
              </a:pathLst>
            </a:custGeom>
            <a:ln w="0" cap="flat">
              <a:round/>
            </a:ln>
          </p:spPr>
          <p:style>
            <a:lnRef idx="0">
              <a:srgbClr val="000000">
                <a:alpha val="0"/>
              </a:srgbClr>
            </a:lnRef>
            <a:fillRef idx="1">
              <a:srgbClr val="4FBED2"/>
            </a:fillRef>
            <a:effectRef idx="0">
              <a:scrgbClr r="0" g="0" b="0"/>
            </a:effectRef>
            <a:fontRef idx="none"/>
          </p:style>
          <p:txBody>
            <a:bodyPr/>
            <a:lstStyle/>
            <a:p>
              <a:endParaRPr lang="en-GB"/>
            </a:p>
          </p:txBody>
        </p:sp>
      </p:grpSp>
      <p:pic>
        <p:nvPicPr>
          <p:cNvPr id="5" name="Picture 4">
            <a:extLst>
              <a:ext uri="{FF2B5EF4-FFF2-40B4-BE49-F238E27FC236}">
                <a16:creationId xmlns:a16="http://schemas.microsoft.com/office/drawing/2014/main" id="{23D9E1EE-FD7E-44A4-B65A-CD1B9F326934}"/>
              </a:ext>
            </a:extLst>
          </p:cNvPr>
          <p:cNvPicPr>
            <a:picLocks noChangeAspect="1"/>
          </p:cNvPicPr>
          <p:nvPr/>
        </p:nvPicPr>
        <p:blipFill>
          <a:blip r:embed="rId5"/>
          <a:stretch>
            <a:fillRect/>
          </a:stretch>
        </p:blipFill>
        <p:spPr>
          <a:xfrm>
            <a:off x="3730056" y="2749894"/>
            <a:ext cx="4731887" cy="3943238"/>
          </a:xfrm>
          <a:prstGeom prst="rect">
            <a:avLst/>
          </a:prstGeom>
        </p:spPr>
      </p:pic>
    </p:spTree>
    <p:extLst>
      <p:ext uri="{BB962C8B-B14F-4D97-AF65-F5344CB8AC3E}">
        <p14:creationId xmlns:p14="http://schemas.microsoft.com/office/powerpoint/2010/main" val="3244051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5"/>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292457" y="202455"/>
            <a:ext cx="11607085" cy="5632311"/>
          </a:xfrm>
          <a:prstGeom prst="rect">
            <a:avLst/>
          </a:prstGeom>
          <a:noFill/>
        </p:spPr>
        <p:txBody>
          <a:bodyPr wrap="square" rtlCol="0">
            <a:spAutoFit/>
          </a:bodyPr>
          <a:lstStyle/>
          <a:p>
            <a:pPr algn="ctr"/>
            <a:r>
              <a:rPr lang="en-GB" sz="4800" dirty="0"/>
              <a:t>Our Curriculum</a:t>
            </a:r>
          </a:p>
          <a:p>
            <a:pPr algn="ctr"/>
            <a:r>
              <a:rPr lang="en-GB" sz="2800" dirty="0"/>
              <a:t>Within EYFS, children explore and learn about the world around them through play. Staff facilitate, model and scaffold learning to support and encourage children’s natural curiosity. </a:t>
            </a:r>
          </a:p>
          <a:p>
            <a:pPr algn="ctr"/>
            <a:r>
              <a:rPr lang="en-GB" sz="3600" dirty="0"/>
              <a:t>CoEL- </a:t>
            </a:r>
            <a:r>
              <a:rPr lang="en-GB" sz="2400" dirty="0"/>
              <a:t>how children learn (attitude and skills)</a:t>
            </a:r>
          </a:p>
          <a:p>
            <a:pPr algn="ctr"/>
            <a:r>
              <a:rPr lang="en-GB" sz="3600" dirty="0"/>
              <a:t>Prime Areas- </a:t>
            </a:r>
            <a:r>
              <a:rPr lang="en-GB" sz="2400" dirty="0"/>
              <a:t>Communication and Language, Personal, Social and Emotional Development, Physical development.</a:t>
            </a:r>
          </a:p>
          <a:p>
            <a:pPr algn="ctr"/>
            <a:endParaRPr lang="en-GB" sz="2400" dirty="0"/>
          </a:p>
          <a:p>
            <a:pPr algn="ctr"/>
            <a:endParaRPr lang="en-GB" sz="2400" dirty="0"/>
          </a:p>
          <a:p>
            <a:pPr algn="ctr"/>
            <a:endParaRPr lang="en-GB" sz="2400" dirty="0"/>
          </a:p>
          <a:p>
            <a:pPr algn="ctr"/>
            <a:r>
              <a:rPr lang="en-GB" sz="3600" dirty="0"/>
              <a:t>Specific Areas- </a:t>
            </a:r>
            <a:r>
              <a:rPr lang="en-GB" sz="2400" dirty="0"/>
              <a:t>Literacy, Mathematics, Understanding the World, Expressive Arts and Design</a:t>
            </a: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72663" y="124986"/>
            <a:ext cx="794296" cy="743864"/>
          </a:xfrm>
          <a:prstGeom prst="rect">
            <a:avLst/>
          </a:prstGeom>
        </p:spPr>
      </p:pic>
      <p:pic>
        <p:nvPicPr>
          <p:cNvPr id="5" name="Picture 4">
            <a:extLst>
              <a:ext uri="{FF2B5EF4-FFF2-40B4-BE49-F238E27FC236}">
                <a16:creationId xmlns:a16="http://schemas.microsoft.com/office/drawing/2014/main" id="{BCDC175C-F1CB-4951-9CF5-1CB3455547FC}"/>
              </a:ext>
            </a:extLst>
          </p:cNvPr>
          <p:cNvPicPr>
            <a:picLocks noChangeAspect="1"/>
          </p:cNvPicPr>
          <p:nvPr/>
        </p:nvPicPr>
        <p:blipFill>
          <a:blip r:embed="rId5"/>
          <a:stretch>
            <a:fillRect/>
          </a:stretch>
        </p:blipFill>
        <p:spPr>
          <a:xfrm>
            <a:off x="4144561" y="3981936"/>
            <a:ext cx="1858651" cy="787660"/>
          </a:xfrm>
          <a:prstGeom prst="rect">
            <a:avLst/>
          </a:prstGeom>
        </p:spPr>
      </p:pic>
      <p:pic>
        <p:nvPicPr>
          <p:cNvPr id="10" name="Picture 9">
            <a:extLst>
              <a:ext uri="{FF2B5EF4-FFF2-40B4-BE49-F238E27FC236}">
                <a16:creationId xmlns:a16="http://schemas.microsoft.com/office/drawing/2014/main" id="{EE2E68C7-48B9-4101-8E84-34B2A7D7BABE}"/>
              </a:ext>
            </a:extLst>
          </p:cNvPr>
          <p:cNvPicPr>
            <a:picLocks noChangeAspect="1"/>
          </p:cNvPicPr>
          <p:nvPr/>
        </p:nvPicPr>
        <p:blipFill>
          <a:blip r:embed="rId6"/>
          <a:stretch>
            <a:fillRect/>
          </a:stretch>
        </p:blipFill>
        <p:spPr>
          <a:xfrm>
            <a:off x="8471534" y="3986612"/>
            <a:ext cx="766874" cy="782984"/>
          </a:xfrm>
          <a:prstGeom prst="rect">
            <a:avLst/>
          </a:prstGeom>
        </p:spPr>
      </p:pic>
      <p:pic>
        <p:nvPicPr>
          <p:cNvPr id="12" name="Picture 11">
            <a:extLst>
              <a:ext uri="{FF2B5EF4-FFF2-40B4-BE49-F238E27FC236}">
                <a16:creationId xmlns:a16="http://schemas.microsoft.com/office/drawing/2014/main" id="{E7B7519B-2DFB-4259-A013-278169FCEEB3}"/>
              </a:ext>
            </a:extLst>
          </p:cNvPr>
          <p:cNvPicPr>
            <a:picLocks noChangeAspect="1"/>
          </p:cNvPicPr>
          <p:nvPr/>
        </p:nvPicPr>
        <p:blipFill>
          <a:blip r:embed="rId7"/>
          <a:stretch>
            <a:fillRect/>
          </a:stretch>
        </p:blipFill>
        <p:spPr>
          <a:xfrm>
            <a:off x="10033447" y="4060588"/>
            <a:ext cx="1492327" cy="635033"/>
          </a:xfrm>
          <a:prstGeom prst="rect">
            <a:avLst/>
          </a:prstGeom>
        </p:spPr>
      </p:pic>
      <p:pic>
        <p:nvPicPr>
          <p:cNvPr id="14" name="Picture 13">
            <a:extLst>
              <a:ext uri="{FF2B5EF4-FFF2-40B4-BE49-F238E27FC236}">
                <a16:creationId xmlns:a16="http://schemas.microsoft.com/office/drawing/2014/main" id="{C35140EB-E6FB-4597-B4CA-3A0243EF1AFA}"/>
              </a:ext>
            </a:extLst>
          </p:cNvPr>
          <p:cNvPicPr>
            <a:picLocks noChangeAspect="1"/>
          </p:cNvPicPr>
          <p:nvPr/>
        </p:nvPicPr>
        <p:blipFill>
          <a:blip r:embed="rId8"/>
          <a:stretch>
            <a:fillRect/>
          </a:stretch>
        </p:blipFill>
        <p:spPr>
          <a:xfrm>
            <a:off x="6678379" y="3799890"/>
            <a:ext cx="766874" cy="1096808"/>
          </a:xfrm>
          <a:prstGeom prst="rect">
            <a:avLst/>
          </a:prstGeom>
        </p:spPr>
      </p:pic>
      <p:pic>
        <p:nvPicPr>
          <p:cNvPr id="16" name="Picture 15">
            <a:extLst>
              <a:ext uri="{FF2B5EF4-FFF2-40B4-BE49-F238E27FC236}">
                <a16:creationId xmlns:a16="http://schemas.microsoft.com/office/drawing/2014/main" id="{1B54F08B-3437-4F30-A113-1304E339EB92}"/>
              </a:ext>
            </a:extLst>
          </p:cNvPr>
          <p:cNvPicPr>
            <a:picLocks noChangeAspect="1"/>
          </p:cNvPicPr>
          <p:nvPr/>
        </p:nvPicPr>
        <p:blipFill>
          <a:blip r:embed="rId9"/>
          <a:stretch>
            <a:fillRect/>
          </a:stretch>
        </p:blipFill>
        <p:spPr>
          <a:xfrm>
            <a:off x="473363" y="4024826"/>
            <a:ext cx="1555402" cy="646937"/>
          </a:xfrm>
          <a:prstGeom prst="rect">
            <a:avLst/>
          </a:prstGeom>
        </p:spPr>
      </p:pic>
      <p:pic>
        <p:nvPicPr>
          <p:cNvPr id="18" name="Picture 17">
            <a:extLst>
              <a:ext uri="{FF2B5EF4-FFF2-40B4-BE49-F238E27FC236}">
                <a16:creationId xmlns:a16="http://schemas.microsoft.com/office/drawing/2014/main" id="{39220E16-81F8-4370-AEF7-7C87A613EE73}"/>
              </a:ext>
            </a:extLst>
          </p:cNvPr>
          <p:cNvPicPr>
            <a:picLocks noChangeAspect="1"/>
          </p:cNvPicPr>
          <p:nvPr/>
        </p:nvPicPr>
        <p:blipFill>
          <a:blip r:embed="rId10"/>
          <a:stretch>
            <a:fillRect/>
          </a:stretch>
        </p:blipFill>
        <p:spPr>
          <a:xfrm>
            <a:off x="3283427" y="5548574"/>
            <a:ext cx="1114467" cy="1053281"/>
          </a:xfrm>
          <a:prstGeom prst="rect">
            <a:avLst/>
          </a:prstGeom>
        </p:spPr>
      </p:pic>
      <p:pic>
        <p:nvPicPr>
          <p:cNvPr id="20" name="Picture 19">
            <a:extLst>
              <a:ext uri="{FF2B5EF4-FFF2-40B4-BE49-F238E27FC236}">
                <a16:creationId xmlns:a16="http://schemas.microsoft.com/office/drawing/2014/main" id="{21AE8321-A3C7-4207-B27F-D60A52579C34}"/>
              </a:ext>
            </a:extLst>
          </p:cNvPr>
          <p:cNvPicPr>
            <a:picLocks noChangeAspect="1"/>
          </p:cNvPicPr>
          <p:nvPr/>
        </p:nvPicPr>
        <p:blipFill>
          <a:blip r:embed="rId11"/>
          <a:stretch>
            <a:fillRect/>
          </a:stretch>
        </p:blipFill>
        <p:spPr>
          <a:xfrm>
            <a:off x="644216" y="5548574"/>
            <a:ext cx="1297484" cy="980015"/>
          </a:xfrm>
          <a:prstGeom prst="rect">
            <a:avLst/>
          </a:prstGeom>
        </p:spPr>
      </p:pic>
      <p:pic>
        <p:nvPicPr>
          <p:cNvPr id="22" name="Picture 21">
            <a:extLst>
              <a:ext uri="{FF2B5EF4-FFF2-40B4-BE49-F238E27FC236}">
                <a16:creationId xmlns:a16="http://schemas.microsoft.com/office/drawing/2014/main" id="{0E31F58B-37DD-4DAD-8ABF-013CD63F5141}"/>
              </a:ext>
            </a:extLst>
          </p:cNvPr>
          <p:cNvPicPr>
            <a:picLocks noChangeAspect="1"/>
          </p:cNvPicPr>
          <p:nvPr/>
        </p:nvPicPr>
        <p:blipFill>
          <a:blip r:embed="rId12"/>
          <a:stretch>
            <a:fillRect/>
          </a:stretch>
        </p:blipFill>
        <p:spPr>
          <a:xfrm>
            <a:off x="6406775" y="5813571"/>
            <a:ext cx="2076957" cy="715018"/>
          </a:xfrm>
          <a:prstGeom prst="rect">
            <a:avLst/>
          </a:prstGeom>
        </p:spPr>
      </p:pic>
      <p:pic>
        <p:nvPicPr>
          <p:cNvPr id="24" name="Picture 23">
            <a:extLst>
              <a:ext uri="{FF2B5EF4-FFF2-40B4-BE49-F238E27FC236}">
                <a16:creationId xmlns:a16="http://schemas.microsoft.com/office/drawing/2014/main" id="{E65F937A-D557-4B0B-87C7-AD90A29B1FDB}"/>
              </a:ext>
            </a:extLst>
          </p:cNvPr>
          <p:cNvPicPr>
            <a:picLocks noChangeAspect="1"/>
          </p:cNvPicPr>
          <p:nvPr/>
        </p:nvPicPr>
        <p:blipFill>
          <a:blip r:embed="rId13"/>
          <a:stretch>
            <a:fillRect/>
          </a:stretch>
        </p:blipFill>
        <p:spPr>
          <a:xfrm>
            <a:off x="9323981" y="5617862"/>
            <a:ext cx="1736469" cy="914703"/>
          </a:xfrm>
          <a:prstGeom prst="rect">
            <a:avLst/>
          </a:prstGeom>
        </p:spPr>
      </p:pic>
      <p:pic>
        <p:nvPicPr>
          <p:cNvPr id="7" name="Picture 6">
            <a:extLst>
              <a:ext uri="{FF2B5EF4-FFF2-40B4-BE49-F238E27FC236}">
                <a16:creationId xmlns:a16="http://schemas.microsoft.com/office/drawing/2014/main" id="{7231DE1C-CE09-4217-B6EC-1CB7D6EB1A3B}"/>
              </a:ext>
            </a:extLst>
          </p:cNvPr>
          <p:cNvPicPr>
            <a:picLocks noChangeAspect="1"/>
          </p:cNvPicPr>
          <p:nvPr/>
        </p:nvPicPr>
        <p:blipFill>
          <a:blip r:embed="rId14"/>
          <a:stretch>
            <a:fillRect/>
          </a:stretch>
        </p:blipFill>
        <p:spPr>
          <a:xfrm>
            <a:off x="2524945" y="3930522"/>
            <a:ext cx="857294" cy="781090"/>
          </a:xfrm>
          <a:prstGeom prst="rect">
            <a:avLst/>
          </a:prstGeom>
        </p:spPr>
      </p:pic>
    </p:spTree>
    <p:extLst>
      <p:ext uri="{BB962C8B-B14F-4D97-AF65-F5344CB8AC3E}">
        <p14:creationId xmlns:p14="http://schemas.microsoft.com/office/powerpoint/2010/main" val="3904311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6"/>
            <a:ext cx="12192000" cy="6903345"/>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869971" y="284064"/>
            <a:ext cx="10192624" cy="830997"/>
          </a:xfrm>
          <a:prstGeom prst="rect">
            <a:avLst/>
          </a:prstGeom>
          <a:noFill/>
        </p:spPr>
        <p:txBody>
          <a:bodyPr wrap="square" rtlCol="0">
            <a:spAutoFit/>
          </a:bodyPr>
          <a:lstStyle/>
          <a:p>
            <a:pPr algn="ctr"/>
            <a:r>
              <a:rPr lang="en-GB" sz="4800" dirty="0"/>
              <a:t>Leo </a:t>
            </a: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34554" y="225490"/>
            <a:ext cx="794296" cy="743864"/>
          </a:xfrm>
          <a:prstGeom prst="rect">
            <a:avLst/>
          </a:prstGeom>
        </p:spPr>
      </p:pic>
      <p:pic>
        <p:nvPicPr>
          <p:cNvPr id="1026" name="Picture 1" descr="C:\Users\josie.mouatt\Downloads\1000034720.jpg">
            <a:extLst>
              <a:ext uri="{FF2B5EF4-FFF2-40B4-BE49-F238E27FC236}">
                <a16:creationId xmlns:a16="http://schemas.microsoft.com/office/drawing/2014/main" id="{4FEBC518-7002-49F0-AD95-A2BBE5F856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7303" r="1929"/>
          <a:stretch>
            <a:fillRect/>
          </a:stretch>
        </p:blipFill>
        <p:spPr bwMode="auto">
          <a:xfrm>
            <a:off x="559252" y="1223219"/>
            <a:ext cx="5149089" cy="5083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a:extLst>
              <a:ext uri="{FF2B5EF4-FFF2-40B4-BE49-F238E27FC236}">
                <a16:creationId xmlns:a16="http://schemas.microsoft.com/office/drawing/2014/main" id="{79A73AE8-C78E-47A6-9740-8621EEE25339}"/>
              </a:ext>
            </a:extLst>
          </p:cNvPr>
          <p:cNvSpPr txBox="1"/>
          <p:nvPr/>
        </p:nvSpPr>
        <p:spPr>
          <a:xfrm>
            <a:off x="6518667" y="1466853"/>
            <a:ext cx="4543928" cy="4893647"/>
          </a:xfrm>
          <a:prstGeom prst="rect">
            <a:avLst/>
          </a:prstGeom>
          <a:noFill/>
        </p:spPr>
        <p:txBody>
          <a:bodyPr wrap="square" rtlCol="0">
            <a:spAutoFit/>
          </a:bodyPr>
          <a:lstStyle/>
          <a:p>
            <a:pPr algn="ctr"/>
            <a:r>
              <a:rPr lang="en-GB" sz="2400" dirty="0"/>
              <a:t>Leo is our school dog who is currently undergoing training via ‘The Dog Mentor Programme’. He is just starting out on his learning journey but has already become such a big part of our </a:t>
            </a:r>
            <a:r>
              <a:rPr lang="en-GB" sz="2400"/>
              <a:t>school and </a:t>
            </a:r>
            <a:r>
              <a:rPr lang="en-US" sz="2400" dirty="0">
                <a:ea typeface="Calibri" panose="020F0502020204030204" pitchFamily="34" charset="0"/>
              </a:rPr>
              <a:t>w</a:t>
            </a:r>
            <a:r>
              <a:rPr lang="en-US" sz="2400" dirty="0">
                <a:effectLst/>
                <a:ea typeface="Calibri" panose="020F0502020204030204" pitchFamily="34" charset="0"/>
              </a:rPr>
              <a:t>e are very excited about introducing Leo to the children in September and exploring the different ways that he can have a positive impact on our school community. </a:t>
            </a:r>
            <a:endParaRPr lang="en-GB" sz="2400" dirty="0">
              <a:effectLst/>
              <a:ea typeface="Times New Roman" panose="02020603050405020304" pitchFamily="18" charset="0"/>
            </a:endParaRPr>
          </a:p>
          <a:p>
            <a:pPr algn="ctr"/>
            <a:endParaRPr lang="en-GB" sz="2400" dirty="0"/>
          </a:p>
        </p:txBody>
      </p:sp>
    </p:spTree>
    <p:extLst>
      <p:ext uri="{BB962C8B-B14F-4D97-AF65-F5344CB8AC3E}">
        <p14:creationId xmlns:p14="http://schemas.microsoft.com/office/powerpoint/2010/main" val="2255973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5"/>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31930" y="73361"/>
            <a:ext cx="12192000" cy="2492990"/>
          </a:xfrm>
          <a:prstGeom prst="rect">
            <a:avLst/>
          </a:prstGeom>
          <a:noFill/>
        </p:spPr>
        <p:txBody>
          <a:bodyPr wrap="square" rtlCol="0">
            <a:spAutoFit/>
          </a:bodyPr>
          <a:lstStyle/>
          <a:p>
            <a:pPr algn="ctr"/>
            <a:r>
              <a:rPr lang="en-GB" sz="4800" dirty="0"/>
              <a:t>A Day in Reception</a:t>
            </a:r>
            <a:endParaRPr lang="en-GB" sz="2800" b="1" dirty="0"/>
          </a:p>
          <a:p>
            <a:pPr algn="ctr"/>
            <a:endParaRPr lang="en-GB" sz="2800" b="1" dirty="0">
              <a:highlight>
                <a:srgbClr val="FFFF00"/>
              </a:highlight>
            </a:endParaRPr>
          </a:p>
          <a:p>
            <a:pPr algn="ctr"/>
            <a:endParaRPr lang="en-GB" sz="8000" dirty="0">
              <a:solidFill>
                <a:schemeClr val="bg1"/>
              </a:solidFill>
            </a:endParaRPr>
          </a:p>
        </p:txBody>
      </p:sp>
      <p:sp>
        <p:nvSpPr>
          <p:cNvPr id="3" name="TextBox 2">
            <a:extLst>
              <a:ext uri="{FF2B5EF4-FFF2-40B4-BE49-F238E27FC236}">
                <a16:creationId xmlns:a16="http://schemas.microsoft.com/office/drawing/2014/main" id="{B42088CF-3DD0-4BED-B184-05E56803A3D4}"/>
              </a:ext>
            </a:extLst>
          </p:cNvPr>
          <p:cNvSpPr txBox="1"/>
          <p:nvPr/>
        </p:nvSpPr>
        <p:spPr>
          <a:xfrm>
            <a:off x="6096000" y="948690"/>
            <a:ext cx="3271706" cy="1200329"/>
          </a:xfrm>
          <a:prstGeom prst="rect">
            <a:avLst/>
          </a:prstGeom>
          <a:noFill/>
        </p:spPr>
        <p:txBody>
          <a:bodyPr wrap="square" rtlCol="0">
            <a:spAutoFit/>
          </a:bodyPr>
          <a:lstStyle/>
          <a:p>
            <a:pPr algn="ctr"/>
            <a:endParaRPr lang="en-GB" sz="1800" dirty="0">
              <a:solidFill>
                <a:schemeClr val="bg1"/>
              </a:solidFill>
              <a:highlight>
                <a:srgbClr val="FFFF00"/>
              </a:highlight>
            </a:endParaRPr>
          </a:p>
          <a:p>
            <a:pPr marL="457200" indent="-457200" algn="ctr">
              <a:buFontTx/>
              <a:buChar char="-"/>
            </a:pPr>
            <a:endParaRPr lang="en-GB" sz="1800" dirty="0">
              <a:solidFill>
                <a:schemeClr val="bg1"/>
              </a:solidFill>
            </a:endParaRPr>
          </a:p>
          <a:p>
            <a:pPr marL="457200" indent="-457200" algn="ctr">
              <a:buFontTx/>
              <a:buChar char="-"/>
            </a:pPr>
            <a:endParaRPr lang="en-GB" sz="1800" dirty="0">
              <a:solidFill>
                <a:schemeClr val="bg1"/>
              </a:solidFill>
            </a:endParaRPr>
          </a:p>
          <a:p>
            <a:endParaRPr lang="en-GB" dirty="0"/>
          </a:p>
        </p:txBody>
      </p:sp>
      <p:pic>
        <p:nvPicPr>
          <p:cNvPr id="7" name="Picture 6">
            <a:extLst>
              <a:ext uri="{FF2B5EF4-FFF2-40B4-BE49-F238E27FC236}">
                <a16:creationId xmlns:a16="http://schemas.microsoft.com/office/drawing/2014/main" id="{8AD052A4-FF78-48AD-8545-66E2297EB0F6}"/>
              </a:ext>
            </a:extLst>
          </p:cNvPr>
          <p:cNvPicPr>
            <a:picLocks noChangeAspect="1"/>
          </p:cNvPicPr>
          <p:nvPr/>
        </p:nvPicPr>
        <p:blipFill>
          <a:blip r:embed="rId4"/>
          <a:stretch>
            <a:fillRect/>
          </a:stretch>
        </p:blipFill>
        <p:spPr>
          <a:xfrm>
            <a:off x="244838" y="230824"/>
            <a:ext cx="1524078" cy="1263715"/>
          </a:xfrm>
          <a:prstGeom prst="rect">
            <a:avLst/>
          </a:prstGeom>
        </p:spPr>
      </p:pic>
      <p:pic>
        <p:nvPicPr>
          <p:cNvPr id="20" name="Picture 19">
            <a:extLst>
              <a:ext uri="{FF2B5EF4-FFF2-40B4-BE49-F238E27FC236}">
                <a16:creationId xmlns:a16="http://schemas.microsoft.com/office/drawing/2014/main" id="{1985B238-A3D0-41CD-9209-87C59B9DBF06}"/>
              </a:ext>
            </a:extLst>
          </p:cNvPr>
          <p:cNvPicPr>
            <a:picLocks noChangeAspect="1"/>
          </p:cNvPicPr>
          <p:nvPr/>
        </p:nvPicPr>
        <p:blipFill>
          <a:blip r:embed="rId5"/>
          <a:stretch>
            <a:fillRect/>
          </a:stretch>
        </p:blipFill>
        <p:spPr>
          <a:xfrm>
            <a:off x="532004" y="5382512"/>
            <a:ext cx="1511378" cy="1244664"/>
          </a:xfrm>
          <a:prstGeom prst="rect">
            <a:avLst/>
          </a:prstGeom>
        </p:spPr>
      </p:pic>
      <p:pic>
        <p:nvPicPr>
          <p:cNvPr id="22" name="Picture 21">
            <a:extLst>
              <a:ext uri="{FF2B5EF4-FFF2-40B4-BE49-F238E27FC236}">
                <a16:creationId xmlns:a16="http://schemas.microsoft.com/office/drawing/2014/main" id="{60F40F8C-0729-4F8A-8309-16CD2C8C6C4F}"/>
              </a:ext>
            </a:extLst>
          </p:cNvPr>
          <p:cNvPicPr>
            <a:picLocks noChangeAspect="1"/>
          </p:cNvPicPr>
          <p:nvPr/>
        </p:nvPicPr>
        <p:blipFill>
          <a:blip r:embed="rId6"/>
          <a:stretch>
            <a:fillRect/>
          </a:stretch>
        </p:blipFill>
        <p:spPr>
          <a:xfrm>
            <a:off x="2218104" y="2811406"/>
            <a:ext cx="1549480" cy="1244664"/>
          </a:xfrm>
          <a:prstGeom prst="rect">
            <a:avLst/>
          </a:prstGeom>
        </p:spPr>
      </p:pic>
      <p:pic>
        <p:nvPicPr>
          <p:cNvPr id="24" name="Picture 23">
            <a:extLst>
              <a:ext uri="{FF2B5EF4-FFF2-40B4-BE49-F238E27FC236}">
                <a16:creationId xmlns:a16="http://schemas.microsoft.com/office/drawing/2014/main" id="{0D7A447E-CE7D-42FC-A88C-2DD8526083E3}"/>
              </a:ext>
            </a:extLst>
          </p:cNvPr>
          <p:cNvPicPr>
            <a:picLocks noChangeAspect="1"/>
          </p:cNvPicPr>
          <p:nvPr/>
        </p:nvPicPr>
        <p:blipFill>
          <a:blip r:embed="rId7"/>
          <a:stretch>
            <a:fillRect/>
          </a:stretch>
        </p:blipFill>
        <p:spPr>
          <a:xfrm>
            <a:off x="8224618" y="2716344"/>
            <a:ext cx="1562180" cy="1219263"/>
          </a:xfrm>
          <a:prstGeom prst="rect">
            <a:avLst/>
          </a:prstGeom>
        </p:spPr>
      </p:pic>
      <p:pic>
        <p:nvPicPr>
          <p:cNvPr id="26" name="Picture 25">
            <a:extLst>
              <a:ext uri="{FF2B5EF4-FFF2-40B4-BE49-F238E27FC236}">
                <a16:creationId xmlns:a16="http://schemas.microsoft.com/office/drawing/2014/main" id="{FD3FBD65-B4EE-45A1-A62F-EAABDB822BC2}"/>
              </a:ext>
            </a:extLst>
          </p:cNvPr>
          <p:cNvPicPr>
            <a:picLocks noChangeAspect="1"/>
          </p:cNvPicPr>
          <p:nvPr/>
        </p:nvPicPr>
        <p:blipFill>
          <a:blip r:embed="rId8"/>
          <a:stretch>
            <a:fillRect/>
          </a:stretch>
        </p:blipFill>
        <p:spPr>
          <a:xfrm>
            <a:off x="6420283" y="5297413"/>
            <a:ext cx="1492327" cy="1301817"/>
          </a:xfrm>
          <a:prstGeom prst="rect">
            <a:avLst/>
          </a:prstGeom>
        </p:spPr>
      </p:pic>
      <p:pic>
        <p:nvPicPr>
          <p:cNvPr id="28" name="Picture 27">
            <a:extLst>
              <a:ext uri="{FF2B5EF4-FFF2-40B4-BE49-F238E27FC236}">
                <a16:creationId xmlns:a16="http://schemas.microsoft.com/office/drawing/2014/main" id="{B19CF261-4201-4936-A2C8-F4BBC2ADF73E}"/>
              </a:ext>
            </a:extLst>
          </p:cNvPr>
          <p:cNvPicPr>
            <a:picLocks noChangeAspect="1"/>
          </p:cNvPicPr>
          <p:nvPr/>
        </p:nvPicPr>
        <p:blipFill>
          <a:blip r:embed="rId9"/>
          <a:stretch>
            <a:fillRect/>
          </a:stretch>
        </p:blipFill>
        <p:spPr>
          <a:xfrm>
            <a:off x="372625" y="3763752"/>
            <a:ext cx="1511378" cy="1301817"/>
          </a:xfrm>
          <a:prstGeom prst="rect">
            <a:avLst/>
          </a:prstGeom>
        </p:spPr>
      </p:pic>
      <p:pic>
        <p:nvPicPr>
          <p:cNvPr id="30" name="Picture 29">
            <a:extLst>
              <a:ext uri="{FF2B5EF4-FFF2-40B4-BE49-F238E27FC236}">
                <a16:creationId xmlns:a16="http://schemas.microsoft.com/office/drawing/2014/main" id="{03E3ADC9-41ED-4E24-8D1D-170E1066C2E1}"/>
              </a:ext>
            </a:extLst>
          </p:cNvPr>
          <p:cNvPicPr>
            <a:picLocks noChangeAspect="1"/>
          </p:cNvPicPr>
          <p:nvPr/>
        </p:nvPicPr>
        <p:blipFill>
          <a:blip r:embed="rId10"/>
          <a:stretch>
            <a:fillRect/>
          </a:stretch>
        </p:blipFill>
        <p:spPr>
          <a:xfrm>
            <a:off x="2398313" y="4665556"/>
            <a:ext cx="1524078" cy="1282766"/>
          </a:xfrm>
          <a:prstGeom prst="rect">
            <a:avLst/>
          </a:prstGeom>
        </p:spPr>
      </p:pic>
      <p:pic>
        <p:nvPicPr>
          <p:cNvPr id="32" name="Picture 31">
            <a:extLst>
              <a:ext uri="{FF2B5EF4-FFF2-40B4-BE49-F238E27FC236}">
                <a16:creationId xmlns:a16="http://schemas.microsoft.com/office/drawing/2014/main" id="{E1FEFFA4-5754-4746-8293-C434EE94ACC7}"/>
              </a:ext>
            </a:extLst>
          </p:cNvPr>
          <p:cNvPicPr>
            <a:picLocks noChangeAspect="1"/>
          </p:cNvPicPr>
          <p:nvPr/>
        </p:nvPicPr>
        <p:blipFill>
          <a:blip r:embed="rId11"/>
          <a:stretch>
            <a:fillRect/>
          </a:stretch>
        </p:blipFill>
        <p:spPr>
          <a:xfrm>
            <a:off x="10084599" y="5217217"/>
            <a:ext cx="1565816" cy="1359788"/>
          </a:xfrm>
          <a:prstGeom prst="rect">
            <a:avLst/>
          </a:prstGeom>
        </p:spPr>
      </p:pic>
      <p:pic>
        <p:nvPicPr>
          <p:cNvPr id="34" name="Picture 33">
            <a:extLst>
              <a:ext uri="{FF2B5EF4-FFF2-40B4-BE49-F238E27FC236}">
                <a16:creationId xmlns:a16="http://schemas.microsoft.com/office/drawing/2014/main" id="{1C0B9066-6D3A-4ABB-852A-EAF18B07BFE1}"/>
              </a:ext>
            </a:extLst>
          </p:cNvPr>
          <p:cNvPicPr>
            <a:picLocks noChangeAspect="1"/>
          </p:cNvPicPr>
          <p:nvPr/>
        </p:nvPicPr>
        <p:blipFill>
          <a:blip r:embed="rId12"/>
          <a:stretch>
            <a:fillRect/>
          </a:stretch>
        </p:blipFill>
        <p:spPr>
          <a:xfrm>
            <a:off x="6504746" y="936047"/>
            <a:ext cx="1687070" cy="1356686"/>
          </a:xfrm>
          <a:prstGeom prst="rect">
            <a:avLst/>
          </a:prstGeom>
        </p:spPr>
      </p:pic>
      <p:pic>
        <p:nvPicPr>
          <p:cNvPr id="36" name="Picture 35">
            <a:extLst>
              <a:ext uri="{FF2B5EF4-FFF2-40B4-BE49-F238E27FC236}">
                <a16:creationId xmlns:a16="http://schemas.microsoft.com/office/drawing/2014/main" id="{45FE3642-C6F1-4223-B8D4-96F4706C1023}"/>
              </a:ext>
            </a:extLst>
          </p:cNvPr>
          <p:cNvPicPr>
            <a:picLocks noChangeAspect="1"/>
          </p:cNvPicPr>
          <p:nvPr/>
        </p:nvPicPr>
        <p:blipFill>
          <a:blip r:embed="rId13"/>
          <a:stretch>
            <a:fillRect/>
          </a:stretch>
        </p:blipFill>
        <p:spPr>
          <a:xfrm>
            <a:off x="8142444" y="4496603"/>
            <a:ext cx="1530429" cy="1206562"/>
          </a:xfrm>
          <a:prstGeom prst="rect">
            <a:avLst/>
          </a:prstGeom>
        </p:spPr>
      </p:pic>
      <p:pic>
        <p:nvPicPr>
          <p:cNvPr id="40" name="Picture 39">
            <a:extLst>
              <a:ext uri="{FF2B5EF4-FFF2-40B4-BE49-F238E27FC236}">
                <a16:creationId xmlns:a16="http://schemas.microsoft.com/office/drawing/2014/main" id="{610733CC-2E36-469B-AC7C-F502AFD258F0}"/>
              </a:ext>
            </a:extLst>
          </p:cNvPr>
          <p:cNvPicPr>
            <a:picLocks noChangeAspect="1"/>
          </p:cNvPicPr>
          <p:nvPr/>
        </p:nvPicPr>
        <p:blipFill>
          <a:blip r:embed="rId14"/>
          <a:stretch>
            <a:fillRect/>
          </a:stretch>
        </p:blipFill>
        <p:spPr>
          <a:xfrm>
            <a:off x="10403566" y="1855617"/>
            <a:ext cx="1454225" cy="1238314"/>
          </a:xfrm>
          <a:prstGeom prst="rect">
            <a:avLst/>
          </a:prstGeom>
        </p:spPr>
      </p:pic>
      <p:pic>
        <p:nvPicPr>
          <p:cNvPr id="42" name="Picture 41">
            <a:extLst>
              <a:ext uri="{FF2B5EF4-FFF2-40B4-BE49-F238E27FC236}">
                <a16:creationId xmlns:a16="http://schemas.microsoft.com/office/drawing/2014/main" id="{3CC3FFDE-9CA0-421E-85E4-777C1672358F}"/>
              </a:ext>
            </a:extLst>
          </p:cNvPr>
          <p:cNvPicPr>
            <a:picLocks noChangeAspect="1"/>
          </p:cNvPicPr>
          <p:nvPr/>
        </p:nvPicPr>
        <p:blipFill>
          <a:blip r:embed="rId15"/>
          <a:stretch>
            <a:fillRect/>
          </a:stretch>
        </p:blipFill>
        <p:spPr>
          <a:xfrm>
            <a:off x="249551" y="1938380"/>
            <a:ext cx="1530429" cy="1282766"/>
          </a:xfrm>
          <a:prstGeom prst="rect">
            <a:avLst/>
          </a:prstGeom>
        </p:spPr>
      </p:pic>
      <p:pic>
        <p:nvPicPr>
          <p:cNvPr id="44" name="Picture 43">
            <a:extLst>
              <a:ext uri="{FF2B5EF4-FFF2-40B4-BE49-F238E27FC236}">
                <a16:creationId xmlns:a16="http://schemas.microsoft.com/office/drawing/2014/main" id="{9ED10A65-3A81-41F1-B478-4E116E1C17A1}"/>
              </a:ext>
            </a:extLst>
          </p:cNvPr>
          <p:cNvPicPr>
            <a:picLocks noChangeAspect="1"/>
          </p:cNvPicPr>
          <p:nvPr/>
        </p:nvPicPr>
        <p:blipFill>
          <a:blip r:embed="rId16"/>
          <a:stretch>
            <a:fillRect/>
          </a:stretch>
        </p:blipFill>
        <p:spPr>
          <a:xfrm>
            <a:off x="4722344" y="2579471"/>
            <a:ext cx="2811172" cy="2368562"/>
          </a:xfrm>
          <a:prstGeom prst="rect">
            <a:avLst/>
          </a:prstGeom>
        </p:spPr>
      </p:pic>
      <p:pic>
        <p:nvPicPr>
          <p:cNvPr id="46" name="Picture 45">
            <a:extLst>
              <a:ext uri="{FF2B5EF4-FFF2-40B4-BE49-F238E27FC236}">
                <a16:creationId xmlns:a16="http://schemas.microsoft.com/office/drawing/2014/main" id="{F0E0C9F1-BC5D-44D2-93AD-20FBB0B6E325}"/>
              </a:ext>
            </a:extLst>
          </p:cNvPr>
          <p:cNvPicPr>
            <a:picLocks noChangeAspect="1"/>
          </p:cNvPicPr>
          <p:nvPr/>
        </p:nvPicPr>
        <p:blipFill>
          <a:blip r:embed="rId17"/>
          <a:stretch>
            <a:fillRect/>
          </a:stretch>
        </p:blipFill>
        <p:spPr>
          <a:xfrm>
            <a:off x="4334117" y="5282134"/>
            <a:ext cx="1674440" cy="1345042"/>
          </a:xfrm>
          <a:prstGeom prst="rect">
            <a:avLst/>
          </a:prstGeom>
        </p:spPr>
      </p:pic>
      <p:pic>
        <p:nvPicPr>
          <p:cNvPr id="48" name="Picture 47">
            <a:extLst>
              <a:ext uri="{FF2B5EF4-FFF2-40B4-BE49-F238E27FC236}">
                <a16:creationId xmlns:a16="http://schemas.microsoft.com/office/drawing/2014/main" id="{F036A638-17AE-4D66-80CB-3866CE7272D0}"/>
              </a:ext>
            </a:extLst>
          </p:cNvPr>
          <p:cNvPicPr>
            <a:picLocks noChangeAspect="1"/>
          </p:cNvPicPr>
          <p:nvPr/>
        </p:nvPicPr>
        <p:blipFill>
          <a:blip r:embed="rId18"/>
          <a:stretch>
            <a:fillRect/>
          </a:stretch>
        </p:blipFill>
        <p:spPr>
          <a:xfrm>
            <a:off x="10291533" y="101791"/>
            <a:ext cx="1511378" cy="1263715"/>
          </a:xfrm>
          <a:prstGeom prst="rect">
            <a:avLst/>
          </a:prstGeom>
        </p:spPr>
      </p:pic>
      <p:pic>
        <p:nvPicPr>
          <p:cNvPr id="50" name="Picture 49">
            <a:extLst>
              <a:ext uri="{FF2B5EF4-FFF2-40B4-BE49-F238E27FC236}">
                <a16:creationId xmlns:a16="http://schemas.microsoft.com/office/drawing/2014/main" id="{1D7E5138-EEB0-408E-811E-2F12888BE11D}"/>
              </a:ext>
            </a:extLst>
          </p:cNvPr>
          <p:cNvPicPr>
            <a:picLocks noChangeAspect="1"/>
          </p:cNvPicPr>
          <p:nvPr/>
        </p:nvPicPr>
        <p:blipFill>
          <a:blip r:embed="rId19"/>
          <a:stretch>
            <a:fillRect/>
          </a:stretch>
        </p:blipFill>
        <p:spPr>
          <a:xfrm>
            <a:off x="10328890" y="3569299"/>
            <a:ext cx="1492327" cy="1257365"/>
          </a:xfrm>
          <a:prstGeom prst="rect">
            <a:avLst/>
          </a:prstGeom>
        </p:spPr>
      </p:pic>
      <p:pic>
        <p:nvPicPr>
          <p:cNvPr id="52" name="Picture 51">
            <a:extLst>
              <a:ext uri="{FF2B5EF4-FFF2-40B4-BE49-F238E27FC236}">
                <a16:creationId xmlns:a16="http://schemas.microsoft.com/office/drawing/2014/main" id="{63C00DE6-C790-4A78-82B1-5256FA2CB81F}"/>
              </a:ext>
            </a:extLst>
          </p:cNvPr>
          <p:cNvPicPr>
            <a:picLocks noChangeAspect="1"/>
          </p:cNvPicPr>
          <p:nvPr/>
        </p:nvPicPr>
        <p:blipFill>
          <a:blip r:embed="rId20"/>
          <a:stretch>
            <a:fillRect/>
          </a:stretch>
        </p:blipFill>
        <p:spPr>
          <a:xfrm>
            <a:off x="2246726" y="966381"/>
            <a:ext cx="1530428" cy="1312738"/>
          </a:xfrm>
          <a:prstGeom prst="rect">
            <a:avLst/>
          </a:prstGeom>
        </p:spPr>
      </p:pic>
      <p:pic>
        <p:nvPicPr>
          <p:cNvPr id="56" name="Picture 55">
            <a:extLst>
              <a:ext uri="{FF2B5EF4-FFF2-40B4-BE49-F238E27FC236}">
                <a16:creationId xmlns:a16="http://schemas.microsoft.com/office/drawing/2014/main" id="{92F963E5-145F-493B-9162-D9A200DCBEF6}"/>
              </a:ext>
            </a:extLst>
          </p:cNvPr>
          <p:cNvPicPr>
            <a:picLocks noChangeAspect="1"/>
          </p:cNvPicPr>
          <p:nvPr/>
        </p:nvPicPr>
        <p:blipFill>
          <a:blip r:embed="rId21"/>
          <a:stretch>
            <a:fillRect/>
          </a:stretch>
        </p:blipFill>
        <p:spPr>
          <a:xfrm>
            <a:off x="8558650" y="953966"/>
            <a:ext cx="1592930" cy="1325153"/>
          </a:xfrm>
          <a:prstGeom prst="rect">
            <a:avLst/>
          </a:prstGeom>
        </p:spPr>
      </p:pic>
      <p:pic>
        <p:nvPicPr>
          <p:cNvPr id="58" name="Picture 57">
            <a:extLst>
              <a:ext uri="{FF2B5EF4-FFF2-40B4-BE49-F238E27FC236}">
                <a16:creationId xmlns:a16="http://schemas.microsoft.com/office/drawing/2014/main" id="{7D769D48-F3BF-47D4-952C-20E6732E4AE7}"/>
              </a:ext>
            </a:extLst>
          </p:cNvPr>
          <p:cNvPicPr>
            <a:picLocks noChangeAspect="1"/>
          </p:cNvPicPr>
          <p:nvPr/>
        </p:nvPicPr>
        <p:blipFill>
          <a:blip r:embed="rId22"/>
          <a:stretch>
            <a:fillRect/>
          </a:stretch>
        </p:blipFill>
        <p:spPr>
          <a:xfrm>
            <a:off x="4294631" y="953966"/>
            <a:ext cx="1680289" cy="1338767"/>
          </a:xfrm>
          <a:prstGeom prst="rect">
            <a:avLst/>
          </a:prstGeom>
        </p:spPr>
      </p:pic>
    </p:spTree>
    <p:extLst>
      <p:ext uri="{BB962C8B-B14F-4D97-AF65-F5344CB8AC3E}">
        <p14:creationId xmlns:p14="http://schemas.microsoft.com/office/powerpoint/2010/main" val="1024395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5"/>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355955" y="181957"/>
            <a:ext cx="11480089" cy="6494085"/>
          </a:xfrm>
          <a:prstGeom prst="rect">
            <a:avLst/>
          </a:prstGeom>
          <a:noFill/>
        </p:spPr>
        <p:txBody>
          <a:bodyPr wrap="square" rtlCol="0">
            <a:spAutoFit/>
          </a:bodyPr>
          <a:lstStyle/>
          <a:p>
            <a:pPr algn="ctr"/>
            <a:r>
              <a:rPr lang="en-GB" sz="4800" dirty="0"/>
              <a:t>School Uniform</a:t>
            </a:r>
          </a:p>
          <a:p>
            <a:r>
              <a:rPr lang="en-GB" sz="2800" dirty="0"/>
              <a:t>Main Uniform - Winter</a:t>
            </a:r>
          </a:p>
          <a:p>
            <a:r>
              <a:rPr lang="en-GB" sz="2000" dirty="0"/>
              <a:t>White or light blue polo shirt or blouse/shirt</a:t>
            </a:r>
          </a:p>
          <a:p>
            <a:r>
              <a:rPr lang="en-GB" sz="2000" dirty="0"/>
              <a:t>Black or grey school tailored trousers</a:t>
            </a:r>
          </a:p>
          <a:p>
            <a:r>
              <a:rPr lang="en-GB" sz="2000" dirty="0"/>
              <a:t>Black or grey skirt or pinafore or salwar kameez</a:t>
            </a:r>
          </a:p>
          <a:p>
            <a:r>
              <a:rPr lang="en-GB" sz="2000" dirty="0"/>
              <a:t>Royal blue sweatshirt with/without school logo</a:t>
            </a:r>
          </a:p>
          <a:p>
            <a:r>
              <a:rPr lang="en-GB" sz="2000" dirty="0"/>
              <a:t>Royal blue cardigan with/without school logo</a:t>
            </a:r>
          </a:p>
          <a:p>
            <a:r>
              <a:rPr lang="en-GB" sz="2000" dirty="0"/>
              <a:t>Black/grey/white plain tights</a:t>
            </a:r>
          </a:p>
          <a:p>
            <a:r>
              <a:rPr lang="en-GB" sz="2000" dirty="0"/>
              <a:t>Sensible black shoes (these can be trainers but must be entirely black) </a:t>
            </a:r>
          </a:p>
          <a:p>
            <a:endParaRPr lang="en-GB" sz="2000" dirty="0"/>
          </a:p>
          <a:p>
            <a:pPr algn="r"/>
            <a:endParaRPr lang="en-GB" sz="2800" dirty="0"/>
          </a:p>
          <a:p>
            <a:pPr algn="r"/>
            <a:endParaRPr lang="en-GB" sz="2800" dirty="0"/>
          </a:p>
          <a:p>
            <a:pPr algn="r"/>
            <a:r>
              <a:rPr lang="en-GB" sz="2800" dirty="0"/>
              <a:t>Alternative – Summer Uniform</a:t>
            </a:r>
          </a:p>
          <a:p>
            <a:pPr algn="ctr"/>
            <a:r>
              <a:rPr lang="en-GB" sz="2000" dirty="0"/>
              <a:t>                                                                                                    Black or grey knee length shorts</a:t>
            </a:r>
          </a:p>
          <a:p>
            <a:pPr algn="ctr"/>
            <a:r>
              <a:rPr lang="en-GB" sz="2000" dirty="0"/>
              <a:t>                                                                                                  Blue gingham summer dresses</a:t>
            </a:r>
          </a:p>
          <a:p>
            <a:pPr algn="ctr"/>
            <a:endParaRPr lang="en-GB" sz="2800" b="1" dirty="0"/>
          </a:p>
          <a:p>
            <a:pPr algn="ctr"/>
            <a:endParaRPr lang="en-GB" sz="2800" b="1" dirty="0">
              <a:solidFill>
                <a:schemeClr val="bg1"/>
              </a:solidFill>
            </a:endParaRP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72663" y="124986"/>
            <a:ext cx="794296" cy="743864"/>
          </a:xfrm>
          <a:prstGeom prst="rect">
            <a:avLst/>
          </a:prstGeom>
        </p:spPr>
      </p:pic>
      <p:pic>
        <p:nvPicPr>
          <p:cNvPr id="7" name="Picture 6">
            <a:extLst>
              <a:ext uri="{FF2B5EF4-FFF2-40B4-BE49-F238E27FC236}">
                <a16:creationId xmlns:a16="http://schemas.microsoft.com/office/drawing/2014/main" id="{78CC5039-1E17-454D-9F75-20C91433520C}"/>
              </a:ext>
            </a:extLst>
          </p:cNvPr>
          <p:cNvPicPr>
            <a:picLocks noChangeAspect="1"/>
          </p:cNvPicPr>
          <p:nvPr/>
        </p:nvPicPr>
        <p:blipFill>
          <a:blip r:embed="rId5"/>
          <a:stretch>
            <a:fillRect/>
          </a:stretch>
        </p:blipFill>
        <p:spPr>
          <a:xfrm>
            <a:off x="7886360" y="1074820"/>
            <a:ext cx="1994573" cy="3031959"/>
          </a:xfrm>
          <a:prstGeom prst="rect">
            <a:avLst/>
          </a:prstGeom>
        </p:spPr>
      </p:pic>
      <p:pic>
        <p:nvPicPr>
          <p:cNvPr id="9" name="Picture 8">
            <a:extLst>
              <a:ext uri="{FF2B5EF4-FFF2-40B4-BE49-F238E27FC236}">
                <a16:creationId xmlns:a16="http://schemas.microsoft.com/office/drawing/2014/main" id="{251BD8CE-0E2A-40CC-ABD5-E12DE121DB14}"/>
              </a:ext>
            </a:extLst>
          </p:cNvPr>
          <p:cNvPicPr>
            <a:picLocks noChangeAspect="1"/>
          </p:cNvPicPr>
          <p:nvPr/>
        </p:nvPicPr>
        <p:blipFill>
          <a:blip r:embed="rId6"/>
          <a:stretch>
            <a:fillRect/>
          </a:stretch>
        </p:blipFill>
        <p:spPr>
          <a:xfrm>
            <a:off x="649631" y="4106779"/>
            <a:ext cx="2969243" cy="2164066"/>
          </a:xfrm>
          <a:prstGeom prst="rect">
            <a:avLst/>
          </a:prstGeom>
        </p:spPr>
      </p:pic>
      <p:pic>
        <p:nvPicPr>
          <p:cNvPr id="11" name="Picture 10">
            <a:extLst>
              <a:ext uri="{FF2B5EF4-FFF2-40B4-BE49-F238E27FC236}">
                <a16:creationId xmlns:a16="http://schemas.microsoft.com/office/drawing/2014/main" id="{64FE75F8-5141-4EB6-B614-6C5921C2A223}"/>
              </a:ext>
            </a:extLst>
          </p:cNvPr>
          <p:cNvPicPr>
            <a:picLocks noChangeAspect="1"/>
          </p:cNvPicPr>
          <p:nvPr/>
        </p:nvPicPr>
        <p:blipFill>
          <a:blip r:embed="rId7"/>
          <a:stretch>
            <a:fillRect/>
          </a:stretch>
        </p:blipFill>
        <p:spPr>
          <a:xfrm>
            <a:off x="10088494" y="1074820"/>
            <a:ext cx="1994573" cy="3031959"/>
          </a:xfrm>
          <a:prstGeom prst="rect">
            <a:avLst/>
          </a:prstGeom>
        </p:spPr>
      </p:pic>
      <p:pic>
        <p:nvPicPr>
          <p:cNvPr id="13" name="Picture 12">
            <a:extLst>
              <a:ext uri="{FF2B5EF4-FFF2-40B4-BE49-F238E27FC236}">
                <a16:creationId xmlns:a16="http://schemas.microsoft.com/office/drawing/2014/main" id="{BF064063-2744-45B4-AE86-BD2B4254B0DC}"/>
              </a:ext>
            </a:extLst>
          </p:cNvPr>
          <p:cNvPicPr>
            <a:picLocks noChangeAspect="1"/>
          </p:cNvPicPr>
          <p:nvPr/>
        </p:nvPicPr>
        <p:blipFill>
          <a:blip r:embed="rId8"/>
          <a:stretch>
            <a:fillRect/>
          </a:stretch>
        </p:blipFill>
        <p:spPr>
          <a:xfrm>
            <a:off x="4161202" y="4106779"/>
            <a:ext cx="2958239" cy="2164067"/>
          </a:xfrm>
          <a:prstGeom prst="rect">
            <a:avLst/>
          </a:prstGeom>
        </p:spPr>
      </p:pic>
    </p:spTree>
    <p:extLst>
      <p:ext uri="{BB962C8B-B14F-4D97-AF65-F5344CB8AC3E}">
        <p14:creationId xmlns:p14="http://schemas.microsoft.com/office/powerpoint/2010/main" val="3559871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5"/>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4369181" y="0"/>
            <a:ext cx="7541702" cy="5755422"/>
          </a:xfrm>
          <a:prstGeom prst="rect">
            <a:avLst/>
          </a:prstGeom>
          <a:noFill/>
        </p:spPr>
        <p:txBody>
          <a:bodyPr wrap="square" rtlCol="0">
            <a:spAutoFit/>
          </a:bodyPr>
          <a:lstStyle/>
          <a:p>
            <a:pPr algn="ctr"/>
            <a:r>
              <a:rPr lang="en-GB" sz="6000" dirty="0"/>
              <a:t>Lunchtime</a:t>
            </a:r>
            <a:endParaRPr lang="en-GB" sz="2800" dirty="0"/>
          </a:p>
          <a:p>
            <a:pPr algn="ctr"/>
            <a:endParaRPr lang="en-GB" sz="2800" dirty="0"/>
          </a:p>
          <a:p>
            <a:pPr algn="ctr"/>
            <a:r>
              <a:rPr lang="en-GB" sz="2400" dirty="0"/>
              <a:t>School dinners are free for all Reception children.</a:t>
            </a:r>
          </a:p>
          <a:p>
            <a:pPr algn="ctr"/>
            <a:endParaRPr lang="en-GB" sz="2400" dirty="0"/>
          </a:p>
          <a:p>
            <a:pPr algn="ctr"/>
            <a:r>
              <a:rPr lang="en-GB" sz="2400" dirty="0"/>
              <a:t>Packed Lunches must be healthy and contain a ‘main meal’ </a:t>
            </a:r>
          </a:p>
          <a:p>
            <a:pPr algn="ctr"/>
            <a:r>
              <a:rPr lang="en-GB" sz="2400" dirty="0"/>
              <a:t>e.g. sandwich, wrap, salad, roll, pasta.</a:t>
            </a:r>
          </a:p>
          <a:p>
            <a:pPr algn="ctr"/>
            <a:endParaRPr lang="en-GB" sz="2400" dirty="0"/>
          </a:p>
          <a:p>
            <a:pPr algn="ctr"/>
            <a:r>
              <a:rPr lang="en-GB" sz="2000" u="sng" dirty="0"/>
              <a:t>Snacks</a:t>
            </a:r>
          </a:p>
          <a:p>
            <a:pPr algn="ctr"/>
            <a:r>
              <a:rPr lang="en-GB" sz="2000" dirty="0"/>
              <a:t>  Milk is available in the classroom at group snack time and is free for your child until they reach the age of 5. </a:t>
            </a:r>
          </a:p>
          <a:p>
            <a:pPr algn="ctr"/>
            <a:r>
              <a:rPr lang="en-GB" sz="2000" dirty="0"/>
              <a:t>The term after their 5th birthday, milk costs £10 per term.</a:t>
            </a:r>
          </a:p>
          <a:p>
            <a:pPr algn="ctr"/>
            <a:endParaRPr lang="en-GB" sz="2000" dirty="0"/>
          </a:p>
          <a:p>
            <a:pPr algn="ctr"/>
            <a:r>
              <a:rPr lang="en-GB" sz="2000" dirty="0"/>
              <a:t>Children receive a free piece of fruit or vegetable every day.</a:t>
            </a:r>
          </a:p>
          <a:p>
            <a:pPr algn="ctr"/>
            <a:r>
              <a:rPr lang="en-GB" sz="2000" dirty="0"/>
              <a:t>Children have access to their water bottle all day within the classroom</a:t>
            </a:r>
          </a:p>
          <a:p>
            <a:pPr algn="ctr"/>
            <a:r>
              <a:rPr lang="en-GB" sz="2000" dirty="0"/>
              <a:t> (no fruit juice or fizzy drinks)</a:t>
            </a: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34554" y="225490"/>
            <a:ext cx="794296" cy="743864"/>
          </a:xfrm>
          <a:prstGeom prst="rect">
            <a:avLst/>
          </a:prstGeom>
        </p:spPr>
      </p:pic>
      <p:pic>
        <p:nvPicPr>
          <p:cNvPr id="5" name="Picture 4">
            <a:extLst>
              <a:ext uri="{FF2B5EF4-FFF2-40B4-BE49-F238E27FC236}">
                <a16:creationId xmlns:a16="http://schemas.microsoft.com/office/drawing/2014/main" id="{FB3FA86B-26A2-4FA0-823F-70145EF4367C}"/>
              </a:ext>
            </a:extLst>
          </p:cNvPr>
          <p:cNvPicPr>
            <a:picLocks noChangeAspect="1"/>
          </p:cNvPicPr>
          <p:nvPr/>
        </p:nvPicPr>
        <p:blipFill>
          <a:blip r:embed="rId5"/>
          <a:stretch>
            <a:fillRect/>
          </a:stretch>
        </p:blipFill>
        <p:spPr>
          <a:xfrm>
            <a:off x="150629" y="734811"/>
            <a:ext cx="3937436" cy="5582100"/>
          </a:xfrm>
          <a:prstGeom prst="rect">
            <a:avLst/>
          </a:prstGeom>
        </p:spPr>
      </p:pic>
    </p:spTree>
    <p:extLst>
      <p:ext uri="{BB962C8B-B14F-4D97-AF65-F5344CB8AC3E}">
        <p14:creationId xmlns:p14="http://schemas.microsoft.com/office/powerpoint/2010/main" val="1826876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5"/>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320180" y="27628"/>
            <a:ext cx="11551640" cy="7478970"/>
          </a:xfrm>
          <a:prstGeom prst="rect">
            <a:avLst/>
          </a:prstGeom>
          <a:noFill/>
        </p:spPr>
        <p:txBody>
          <a:bodyPr wrap="square" rtlCol="0">
            <a:spAutoFit/>
          </a:bodyPr>
          <a:lstStyle/>
          <a:p>
            <a:pPr algn="ctr"/>
            <a:r>
              <a:rPr lang="en-GB" sz="6000" dirty="0"/>
              <a:t>Enhancement Fund</a:t>
            </a:r>
          </a:p>
          <a:p>
            <a:pPr algn="ctr"/>
            <a:endParaRPr lang="en-GB" sz="2400" dirty="0"/>
          </a:p>
          <a:p>
            <a:pPr algn="ctr"/>
            <a:r>
              <a:rPr lang="en-GB" sz="2400" dirty="0"/>
              <a:t>This is to provide the children with a range of in class experiences throughout the year such as food tasting for festivals or seasons</a:t>
            </a:r>
            <a:r>
              <a:rPr lang="en-GB" sz="2400" dirty="0">
                <a:solidFill>
                  <a:schemeClr val="bg1"/>
                </a:solidFill>
              </a:rPr>
              <a:t>.</a:t>
            </a:r>
          </a:p>
          <a:p>
            <a:pPr algn="ctr"/>
            <a:endParaRPr lang="en-GB" sz="3200" dirty="0">
              <a:solidFill>
                <a:schemeClr val="bg1"/>
              </a:solidFill>
            </a:endParaRPr>
          </a:p>
          <a:p>
            <a:pPr algn="ctr"/>
            <a:endParaRPr lang="en-GB" sz="3200" dirty="0">
              <a:solidFill>
                <a:schemeClr val="bg1"/>
              </a:solidFill>
            </a:endParaRPr>
          </a:p>
          <a:p>
            <a:pPr algn="ctr"/>
            <a:endParaRPr lang="en-GB" sz="3200" dirty="0">
              <a:solidFill>
                <a:schemeClr val="bg1"/>
              </a:solidFill>
            </a:endParaRPr>
          </a:p>
          <a:p>
            <a:pPr algn="ctr"/>
            <a:endParaRPr lang="en-GB" sz="3200" dirty="0">
              <a:solidFill>
                <a:schemeClr val="bg1"/>
              </a:solidFill>
            </a:endParaRPr>
          </a:p>
          <a:p>
            <a:pPr algn="ctr"/>
            <a:endParaRPr lang="en-GB" sz="3200" dirty="0">
              <a:solidFill>
                <a:schemeClr val="bg1"/>
              </a:solidFill>
            </a:endParaRPr>
          </a:p>
          <a:p>
            <a:pPr algn="ctr"/>
            <a:endParaRPr lang="en-GB" sz="3200" dirty="0">
              <a:solidFill>
                <a:schemeClr val="bg1"/>
              </a:solidFill>
            </a:endParaRPr>
          </a:p>
          <a:p>
            <a:pPr algn="ctr"/>
            <a:r>
              <a:rPr lang="en-GB" sz="4800" dirty="0"/>
              <a:t>£3.50 per half term or £20 for the year</a:t>
            </a:r>
            <a:endParaRPr lang="en-GB" sz="6000" dirty="0"/>
          </a:p>
          <a:p>
            <a:pPr algn="ctr"/>
            <a:r>
              <a:rPr lang="en-GB" sz="2400" dirty="0"/>
              <a:t>(Hand in to a member of the Reception team in a named envelope)</a:t>
            </a:r>
            <a:endParaRPr lang="en-GB" sz="2800" dirty="0">
              <a:solidFill>
                <a:schemeClr val="bg1"/>
              </a:solidFill>
            </a:endParaRPr>
          </a:p>
          <a:p>
            <a:pPr algn="ctr"/>
            <a:endParaRPr lang="en-GB" sz="8000" dirty="0">
              <a:solidFill>
                <a:schemeClr val="bg1"/>
              </a:solidFill>
            </a:endParaRP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34554" y="225490"/>
            <a:ext cx="794296" cy="743864"/>
          </a:xfrm>
          <a:prstGeom prst="rect">
            <a:avLst/>
          </a:prstGeom>
        </p:spPr>
      </p:pic>
      <p:pic>
        <p:nvPicPr>
          <p:cNvPr id="5" name="Picture 4">
            <a:extLst>
              <a:ext uri="{FF2B5EF4-FFF2-40B4-BE49-F238E27FC236}">
                <a16:creationId xmlns:a16="http://schemas.microsoft.com/office/drawing/2014/main" id="{E5278A33-04C8-488C-B622-4D9F988933E1}"/>
              </a:ext>
            </a:extLst>
          </p:cNvPr>
          <p:cNvPicPr>
            <a:picLocks noChangeAspect="1"/>
          </p:cNvPicPr>
          <p:nvPr/>
        </p:nvPicPr>
        <p:blipFill>
          <a:blip r:embed="rId5"/>
          <a:stretch>
            <a:fillRect/>
          </a:stretch>
        </p:blipFill>
        <p:spPr>
          <a:xfrm>
            <a:off x="853405" y="2692361"/>
            <a:ext cx="3348984" cy="1664219"/>
          </a:xfrm>
          <a:prstGeom prst="rect">
            <a:avLst/>
          </a:prstGeom>
        </p:spPr>
      </p:pic>
      <p:pic>
        <p:nvPicPr>
          <p:cNvPr id="8" name="Picture 7">
            <a:extLst>
              <a:ext uri="{FF2B5EF4-FFF2-40B4-BE49-F238E27FC236}">
                <a16:creationId xmlns:a16="http://schemas.microsoft.com/office/drawing/2014/main" id="{9644354D-3472-4086-929D-8948C343283A}"/>
              </a:ext>
            </a:extLst>
          </p:cNvPr>
          <p:cNvPicPr>
            <a:picLocks noChangeAspect="1"/>
          </p:cNvPicPr>
          <p:nvPr/>
        </p:nvPicPr>
        <p:blipFill>
          <a:blip r:embed="rId6"/>
          <a:stretch>
            <a:fillRect/>
          </a:stretch>
        </p:blipFill>
        <p:spPr>
          <a:xfrm>
            <a:off x="5083592" y="2596890"/>
            <a:ext cx="1460238" cy="1739755"/>
          </a:xfrm>
          <a:prstGeom prst="rect">
            <a:avLst/>
          </a:prstGeom>
        </p:spPr>
      </p:pic>
      <p:pic>
        <p:nvPicPr>
          <p:cNvPr id="10" name="Picture 9">
            <a:extLst>
              <a:ext uri="{FF2B5EF4-FFF2-40B4-BE49-F238E27FC236}">
                <a16:creationId xmlns:a16="http://schemas.microsoft.com/office/drawing/2014/main" id="{22E66C1D-9DAF-452E-A86D-65A60A431DC6}"/>
              </a:ext>
            </a:extLst>
          </p:cNvPr>
          <p:cNvPicPr>
            <a:picLocks noChangeAspect="1"/>
          </p:cNvPicPr>
          <p:nvPr/>
        </p:nvPicPr>
        <p:blipFill>
          <a:blip r:embed="rId7"/>
          <a:stretch>
            <a:fillRect/>
          </a:stretch>
        </p:blipFill>
        <p:spPr>
          <a:xfrm>
            <a:off x="7657634" y="2647017"/>
            <a:ext cx="2616334" cy="1473276"/>
          </a:xfrm>
          <a:prstGeom prst="rect">
            <a:avLst/>
          </a:prstGeom>
        </p:spPr>
      </p:pic>
    </p:spTree>
    <p:extLst>
      <p:ext uri="{BB962C8B-B14F-4D97-AF65-F5344CB8AC3E}">
        <p14:creationId xmlns:p14="http://schemas.microsoft.com/office/powerpoint/2010/main" val="2538029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5"/>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320180" y="70269"/>
            <a:ext cx="11551640" cy="5632311"/>
          </a:xfrm>
          <a:prstGeom prst="rect">
            <a:avLst/>
          </a:prstGeom>
          <a:noFill/>
        </p:spPr>
        <p:txBody>
          <a:bodyPr wrap="square" rtlCol="0">
            <a:spAutoFit/>
          </a:bodyPr>
          <a:lstStyle/>
          <a:p>
            <a:pPr algn="ctr"/>
            <a:r>
              <a:rPr lang="en-GB" sz="6000" dirty="0"/>
              <a:t>Reading and Homework</a:t>
            </a:r>
          </a:p>
          <a:p>
            <a:pPr algn="ctr"/>
            <a:endParaRPr lang="en-GB" sz="2800" b="1" dirty="0"/>
          </a:p>
          <a:p>
            <a:pPr algn="ctr"/>
            <a:r>
              <a:rPr lang="en-GB" sz="2800" b="1" dirty="0"/>
              <a:t>Reading</a:t>
            </a:r>
          </a:p>
          <a:p>
            <a:pPr algn="ctr"/>
            <a:r>
              <a:rPr lang="en-GB" sz="2400" dirty="0"/>
              <a:t>Initially , your child will have a 1:1 reading session each week with a member of the Reception team until they become more confident in sound recognition and word blending. They will then engage in group guided reading.</a:t>
            </a:r>
            <a:r>
              <a:rPr lang="en-GB" sz="2400" b="1" dirty="0"/>
              <a:t> Children need to bring their book bag </a:t>
            </a:r>
            <a:r>
              <a:rPr lang="en-GB" sz="2400" b="1" u="sng" dirty="0"/>
              <a:t>every day </a:t>
            </a:r>
            <a:r>
              <a:rPr lang="en-GB" sz="2400" b="1" dirty="0"/>
              <a:t>to support their reading development and to keep safe any letters or achievements.</a:t>
            </a:r>
            <a:endParaRPr lang="en-GB" sz="2400" dirty="0"/>
          </a:p>
          <a:p>
            <a:pPr algn="ctr"/>
            <a:endParaRPr lang="en-GB" sz="2400" dirty="0">
              <a:solidFill>
                <a:schemeClr val="bg1"/>
              </a:solidFill>
            </a:endParaRPr>
          </a:p>
          <a:p>
            <a:pPr algn="ctr"/>
            <a:r>
              <a:rPr lang="en-GB" sz="2800" b="1" dirty="0"/>
              <a:t>Homework </a:t>
            </a:r>
          </a:p>
          <a:p>
            <a:pPr algn="ctr"/>
            <a:r>
              <a:rPr lang="en-GB" sz="2400" dirty="0"/>
              <a:t>Reading at home 3x a week (using their home reading book)</a:t>
            </a:r>
          </a:p>
          <a:p>
            <a:pPr algn="ctr"/>
            <a:r>
              <a:rPr lang="en-GB" sz="2400" dirty="0"/>
              <a:t>Learning high frequency words and tricky words</a:t>
            </a:r>
          </a:p>
          <a:p>
            <a:pPr algn="ctr"/>
            <a:r>
              <a:rPr lang="en-GB" sz="2400" dirty="0"/>
              <a:t>Activities linked to our learning in class where appropriate (Sent via Tapestry)</a:t>
            </a:r>
          </a:p>
          <a:p>
            <a:pPr algn="ctr"/>
            <a:r>
              <a:rPr lang="en-GB" sz="2400" dirty="0"/>
              <a:t>Sharing their experiences via Tapestry for show and tell</a:t>
            </a:r>
            <a:endParaRPr lang="en-GB" sz="2400" dirty="0">
              <a:solidFill>
                <a:schemeClr val="bg1"/>
              </a:solidFill>
            </a:endParaRP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34554" y="225490"/>
            <a:ext cx="794296" cy="743864"/>
          </a:xfrm>
          <a:prstGeom prst="rect">
            <a:avLst/>
          </a:prstGeom>
        </p:spPr>
      </p:pic>
    </p:spTree>
    <p:extLst>
      <p:ext uri="{BB962C8B-B14F-4D97-AF65-F5344CB8AC3E}">
        <p14:creationId xmlns:p14="http://schemas.microsoft.com/office/powerpoint/2010/main" val="4017225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609600" y="578521"/>
            <a:ext cx="10972800" cy="1323439"/>
          </a:xfrm>
          <a:prstGeom prst="rect">
            <a:avLst/>
          </a:prstGeom>
          <a:noFill/>
        </p:spPr>
        <p:txBody>
          <a:bodyPr wrap="square" rtlCol="0">
            <a:spAutoFit/>
          </a:bodyPr>
          <a:lstStyle/>
          <a:p>
            <a:pPr algn="ctr"/>
            <a:r>
              <a:rPr lang="en-GB" sz="8000" dirty="0"/>
              <a:t>Meet the Reception Team</a:t>
            </a: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46702" y="201335"/>
            <a:ext cx="794296" cy="743864"/>
          </a:xfrm>
          <a:prstGeom prst="rect">
            <a:avLst/>
          </a:prstGeom>
        </p:spPr>
      </p:pic>
      <p:pic>
        <p:nvPicPr>
          <p:cNvPr id="8" name="Picture 7">
            <a:extLst>
              <a:ext uri="{FF2B5EF4-FFF2-40B4-BE49-F238E27FC236}">
                <a16:creationId xmlns:a16="http://schemas.microsoft.com/office/drawing/2014/main" id="{D8388AF3-110D-4FDE-8E3C-56DD70DA663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4551"/>
          <a:stretch/>
        </p:blipFill>
        <p:spPr>
          <a:xfrm>
            <a:off x="3675874" y="1955592"/>
            <a:ext cx="2202014" cy="3255087"/>
          </a:xfrm>
          <a:prstGeom prst="rect">
            <a:avLst/>
          </a:prstGeom>
        </p:spPr>
      </p:pic>
      <p:sp>
        <p:nvSpPr>
          <p:cNvPr id="9" name="TextBox 8">
            <a:extLst>
              <a:ext uri="{FF2B5EF4-FFF2-40B4-BE49-F238E27FC236}">
                <a16:creationId xmlns:a16="http://schemas.microsoft.com/office/drawing/2014/main" id="{973A81F8-D523-4E7C-90FE-27184AB80800}"/>
              </a:ext>
            </a:extLst>
          </p:cNvPr>
          <p:cNvSpPr txBox="1"/>
          <p:nvPr/>
        </p:nvSpPr>
        <p:spPr>
          <a:xfrm>
            <a:off x="204966" y="5483095"/>
            <a:ext cx="2931204" cy="1077218"/>
          </a:xfrm>
          <a:prstGeom prst="rect">
            <a:avLst/>
          </a:prstGeom>
          <a:noFill/>
        </p:spPr>
        <p:txBody>
          <a:bodyPr wrap="square" rtlCol="0">
            <a:spAutoFit/>
          </a:bodyPr>
          <a:lstStyle/>
          <a:p>
            <a:pPr algn="ctr"/>
            <a:r>
              <a:rPr lang="en-GB" sz="1600" b="1" dirty="0"/>
              <a:t>Mrs Laycock</a:t>
            </a:r>
          </a:p>
          <a:p>
            <a:pPr algn="ctr"/>
            <a:r>
              <a:rPr lang="en-GB" sz="1600" b="1" dirty="0"/>
              <a:t>Elm Class Teacher</a:t>
            </a:r>
          </a:p>
          <a:p>
            <a:pPr algn="ctr"/>
            <a:r>
              <a:rPr lang="en-GB" sz="1600" b="1" dirty="0"/>
              <a:t>Assistant Headteacher and Early Years Foundation Stage Leader</a:t>
            </a:r>
          </a:p>
        </p:txBody>
      </p:sp>
      <p:sp>
        <p:nvSpPr>
          <p:cNvPr id="10" name="TextBox 9">
            <a:extLst>
              <a:ext uri="{FF2B5EF4-FFF2-40B4-BE49-F238E27FC236}">
                <a16:creationId xmlns:a16="http://schemas.microsoft.com/office/drawing/2014/main" id="{40B0E63D-E7A8-442D-B3D6-2F6E808B8FAC}"/>
              </a:ext>
            </a:extLst>
          </p:cNvPr>
          <p:cNvSpPr txBox="1"/>
          <p:nvPr/>
        </p:nvSpPr>
        <p:spPr>
          <a:xfrm>
            <a:off x="3487024" y="5667017"/>
            <a:ext cx="2281805" cy="584775"/>
          </a:xfrm>
          <a:prstGeom prst="rect">
            <a:avLst/>
          </a:prstGeom>
          <a:noFill/>
        </p:spPr>
        <p:txBody>
          <a:bodyPr wrap="square" rtlCol="0">
            <a:spAutoFit/>
          </a:bodyPr>
          <a:lstStyle/>
          <a:p>
            <a:pPr algn="ctr"/>
            <a:r>
              <a:rPr lang="en-GB" sz="1600" b="1" dirty="0"/>
              <a:t>Miss Dearden</a:t>
            </a:r>
          </a:p>
          <a:p>
            <a:pPr algn="ctr"/>
            <a:r>
              <a:rPr lang="en-GB" sz="1600" b="1" dirty="0"/>
              <a:t>Willow Class Teacher</a:t>
            </a:r>
          </a:p>
        </p:txBody>
      </p:sp>
      <p:sp>
        <p:nvSpPr>
          <p:cNvPr id="11" name="TextBox 10">
            <a:extLst>
              <a:ext uri="{FF2B5EF4-FFF2-40B4-BE49-F238E27FC236}">
                <a16:creationId xmlns:a16="http://schemas.microsoft.com/office/drawing/2014/main" id="{FC7D4113-CC5C-4A84-AE8A-5B5B73064EF0}"/>
              </a:ext>
            </a:extLst>
          </p:cNvPr>
          <p:cNvSpPr txBox="1"/>
          <p:nvPr/>
        </p:nvSpPr>
        <p:spPr>
          <a:xfrm>
            <a:off x="6341209" y="5625163"/>
            <a:ext cx="2714623" cy="584775"/>
          </a:xfrm>
          <a:prstGeom prst="rect">
            <a:avLst/>
          </a:prstGeom>
          <a:noFill/>
        </p:spPr>
        <p:txBody>
          <a:bodyPr wrap="square" rtlCol="0">
            <a:spAutoFit/>
          </a:bodyPr>
          <a:lstStyle/>
          <a:p>
            <a:pPr algn="ctr"/>
            <a:r>
              <a:rPr lang="en-GB" sz="1600" b="1" dirty="0"/>
              <a:t>Miss </a:t>
            </a:r>
            <a:r>
              <a:rPr lang="en-GB" sz="1600" b="1" dirty="0" err="1"/>
              <a:t>Sayce</a:t>
            </a:r>
            <a:endParaRPr lang="en-GB" sz="1600" b="1" dirty="0"/>
          </a:p>
          <a:p>
            <a:pPr algn="ctr"/>
            <a:r>
              <a:rPr lang="en-GB" sz="1600" b="1" dirty="0"/>
              <a:t>Elm Class </a:t>
            </a:r>
            <a:r>
              <a:rPr lang="en-GB" sz="1600" b="1" dirty="0" err="1"/>
              <a:t>TeachingAssistant</a:t>
            </a:r>
            <a:endParaRPr lang="en-GB" sz="1600" b="1" dirty="0"/>
          </a:p>
        </p:txBody>
      </p:sp>
      <p:sp>
        <p:nvSpPr>
          <p:cNvPr id="12" name="TextBox 11">
            <a:extLst>
              <a:ext uri="{FF2B5EF4-FFF2-40B4-BE49-F238E27FC236}">
                <a16:creationId xmlns:a16="http://schemas.microsoft.com/office/drawing/2014/main" id="{0578F6F5-9E9D-4E2A-87E7-3892CA25DA45}"/>
              </a:ext>
            </a:extLst>
          </p:cNvPr>
          <p:cNvSpPr txBox="1"/>
          <p:nvPr/>
        </p:nvSpPr>
        <p:spPr>
          <a:xfrm>
            <a:off x="9117386" y="5625163"/>
            <a:ext cx="3143485" cy="830997"/>
          </a:xfrm>
          <a:prstGeom prst="rect">
            <a:avLst/>
          </a:prstGeom>
          <a:noFill/>
        </p:spPr>
        <p:txBody>
          <a:bodyPr wrap="square" rtlCol="0">
            <a:spAutoFit/>
          </a:bodyPr>
          <a:lstStyle/>
          <a:p>
            <a:pPr algn="ctr"/>
            <a:endParaRPr lang="en-GB" sz="1600" b="1" dirty="0"/>
          </a:p>
          <a:p>
            <a:pPr algn="ctr"/>
            <a:r>
              <a:rPr lang="en-GB" sz="1600" b="1" dirty="0"/>
              <a:t>Willow Class Teaching Assistant</a:t>
            </a:r>
          </a:p>
          <a:p>
            <a:pPr algn="ctr"/>
            <a:endParaRPr lang="en-GB" sz="1600" b="1" dirty="0"/>
          </a:p>
        </p:txBody>
      </p:sp>
      <p:pic>
        <p:nvPicPr>
          <p:cNvPr id="7" name="Picture 6">
            <a:extLst>
              <a:ext uri="{FF2B5EF4-FFF2-40B4-BE49-F238E27FC236}">
                <a16:creationId xmlns:a16="http://schemas.microsoft.com/office/drawing/2014/main" id="{52FAF103-2A33-47B8-8E71-FCF6EAEDD6AD}"/>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4696"/>
          <a:stretch/>
        </p:blipFill>
        <p:spPr>
          <a:xfrm>
            <a:off x="6487486" y="1955592"/>
            <a:ext cx="2682689" cy="3255087"/>
          </a:xfrm>
          <a:prstGeom prst="rect">
            <a:avLst/>
          </a:prstGeom>
        </p:spPr>
      </p:pic>
      <p:pic>
        <p:nvPicPr>
          <p:cNvPr id="13" name="Picture 12">
            <a:extLst>
              <a:ext uri="{FF2B5EF4-FFF2-40B4-BE49-F238E27FC236}">
                <a16:creationId xmlns:a16="http://schemas.microsoft.com/office/drawing/2014/main" id="{E21C654F-EF9E-455F-AEDC-E824A8338CF4}"/>
              </a:ext>
            </a:extLst>
          </p:cNvPr>
          <p:cNvPicPr/>
          <p:nvPr/>
        </p:nvPicPr>
        <p:blipFill>
          <a:blip r:embed="rId7" cstate="print">
            <a:extLst>
              <a:ext uri="{28A0092B-C50C-407E-A947-70E740481C1C}">
                <a14:useLocalDpi xmlns:a14="http://schemas.microsoft.com/office/drawing/2010/main" val="0"/>
              </a:ext>
            </a:extLst>
          </a:blip>
          <a:stretch>
            <a:fillRect/>
          </a:stretch>
        </p:blipFill>
        <p:spPr>
          <a:xfrm rot="5400000">
            <a:off x="210394" y="2384376"/>
            <a:ext cx="3255086" cy="2346979"/>
          </a:xfrm>
          <a:prstGeom prst="rect">
            <a:avLst/>
          </a:prstGeom>
        </p:spPr>
      </p:pic>
      <p:sp>
        <p:nvSpPr>
          <p:cNvPr id="3" name="Rectangle 2">
            <a:extLst>
              <a:ext uri="{FF2B5EF4-FFF2-40B4-BE49-F238E27FC236}">
                <a16:creationId xmlns:a16="http://schemas.microsoft.com/office/drawing/2014/main" id="{4B8AFB3C-82C8-4824-9492-7F4A59B378CC}"/>
              </a:ext>
            </a:extLst>
          </p:cNvPr>
          <p:cNvSpPr/>
          <p:nvPr/>
        </p:nvSpPr>
        <p:spPr>
          <a:xfrm>
            <a:off x="9587882" y="1955592"/>
            <a:ext cx="2361461" cy="32550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27258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5"/>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236290" y="-45345"/>
            <a:ext cx="11719420" cy="4893647"/>
          </a:xfrm>
          <a:prstGeom prst="rect">
            <a:avLst/>
          </a:prstGeom>
          <a:noFill/>
        </p:spPr>
        <p:txBody>
          <a:bodyPr wrap="square" rtlCol="0">
            <a:spAutoFit/>
          </a:bodyPr>
          <a:lstStyle/>
          <a:p>
            <a:pPr algn="ctr"/>
            <a:r>
              <a:rPr lang="en-GB" sz="6000" dirty="0"/>
              <a:t>Positive Behaviour Policy</a:t>
            </a:r>
          </a:p>
          <a:p>
            <a:pPr algn="ctr"/>
            <a:endParaRPr lang="en-GB" sz="2800" b="1" dirty="0"/>
          </a:p>
          <a:p>
            <a:pPr algn="ctr"/>
            <a:r>
              <a:rPr lang="en-GB" sz="2800" b="1" dirty="0"/>
              <a:t>We have only three clear rules for children to follow.</a:t>
            </a:r>
          </a:p>
          <a:p>
            <a:pPr algn="ctr"/>
            <a:endParaRPr lang="en-GB" sz="2800" b="1" dirty="0"/>
          </a:p>
          <a:p>
            <a:pPr algn="ctr"/>
            <a:endParaRPr lang="en-GB" sz="2800" b="1" dirty="0"/>
          </a:p>
          <a:p>
            <a:pPr algn="ctr"/>
            <a:r>
              <a:rPr lang="en-GB" sz="2800" dirty="0"/>
              <a:t>Rule 1 – Always follow instructions from a known adult in school.</a:t>
            </a:r>
          </a:p>
          <a:p>
            <a:pPr algn="ctr"/>
            <a:endParaRPr lang="en-GB" sz="2800" dirty="0"/>
          </a:p>
          <a:p>
            <a:pPr algn="ctr"/>
            <a:r>
              <a:rPr lang="en-GB" sz="2800" dirty="0"/>
              <a:t>Rule 2 – Keep your body and objects to yourself. </a:t>
            </a:r>
          </a:p>
          <a:p>
            <a:pPr algn="ctr"/>
            <a:endParaRPr lang="en-GB" sz="2800" dirty="0"/>
          </a:p>
          <a:p>
            <a:pPr algn="ctr"/>
            <a:r>
              <a:rPr lang="en-GB" sz="2800" dirty="0"/>
              <a:t>Rule 3 – Speak politely to others.</a:t>
            </a: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79559" y="215077"/>
            <a:ext cx="794296" cy="743864"/>
          </a:xfrm>
          <a:prstGeom prst="rect">
            <a:avLst/>
          </a:prstGeom>
        </p:spPr>
      </p:pic>
    </p:spTree>
    <p:extLst>
      <p:ext uri="{BB962C8B-B14F-4D97-AF65-F5344CB8AC3E}">
        <p14:creationId xmlns:p14="http://schemas.microsoft.com/office/powerpoint/2010/main" val="2635871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5"/>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111853" y="108044"/>
            <a:ext cx="12415706" cy="4698722"/>
          </a:xfrm>
          <a:prstGeom prst="rect">
            <a:avLst/>
          </a:prstGeom>
          <a:noFill/>
        </p:spPr>
        <p:txBody>
          <a:bodyPr wrap="square" rtlCol="0">
            <a:spAutoFit/>
          </a:bodyPr>
          <a:lstStyle/>
          <a:p>
            <a:pPr algn="ctr"/>
            <a:r>
              <a:rPr lang="en-GB" sz="6000" dirty="0"/>
              <a:t>Rewards </a:t>
            </a:r>
          </a:p>
          <a:p>
            <a:pPr marL="93345" marR="348615" indent="-6350" algn="ctr">
              <a:lnSpc>
                <a:spcPct val="90000"/>
              </a:lnSpc>
              <a:spcAft>
                <a:spcPts val="430"/>
              </a:spcAft>
            </a:pPr>
            <a:endParaRPr lang="en-GB" sz="3600" dirty="0">
              <a:ea typeface="Comic Sans MS" panose="030F0702030302020204" pitchFamily="66" charset="0"/>
              <a:cs typeface="Comic Sans MS" panose="030F0702030302020204" pitchFamily="66" charset="0"/>
            </a:endParaRPr>
          </a:p>
          <a:p>
            <a:pPr marL="93345" marR="348615" indent="-6350" algn="ctr">
              <a:lnSpc>
                <a:spcPct val="90000"/>
              </a:lnSpc>
              <a:spcAft>
                <a:spcPts val="430"/>
              </a:spcAft>
            </a:pPr>
            <a:endParaRPr lang="en-GB" sz="3600" dirty="0">
              <a:ea typeface="Comic Sans MS" panose="030F0702030302020204" pitchFamily="66" charset="0"/>
              <a:cs typeface="Comic Sans MS" panose="030F0702030302020204" pitchFamily="66" charset="0"/>
            </a:endParaRPr>
          </a:p>
          <a:p>
            <a:pPr marL="93345" marR="348615" indent="-6350" algn="ctr">
              <a:lnSpc>
                <a:spcPct val="90000"/>
              </a:lnSpc>
              <a:spcAft>
                <a:spcPts val="430"/>
              </a:spcAft>
            </a:pPr>
            <a:r>
              <a:rPr lang="en-GB" sz="2800" dirty="0">
                <a:ea typeface="Comic Sans MS" panose="030F0702030302020204" pitchFamily="66" charset="0"/>
                <a:cs typeface="Comic Sans MS" panose="030F0702030302020204" pitchFamily="66" charset="0"/>
              </a:rPr>
              <a:t>Stickers/prize box – for individual achievements</a:t>
            </a:r>
          </a:p>
          <a:p>
            <a:pPr marL="93345" marR="348615" indent="-6350" algn="ctr">
              <a:lnSpc>
                <a:spcPct val="90000"/>
              </a:lnSpc>
              <a:spcAft>
                <a:spcPts val="430"/>
              </a:spcAft>
            </a:pPr>
            <a:r>
              <a:rPr lang="en-GB" sz="2800" dirty="0">
                <a:effectLst/>
                <a:ea typeface="Comic Sans MS" panose="030F0702030302020204" pitchFamily="66" charset="0"/>
                <a:cs typeface="Comic Sans MS" panose="030F0702030302020204" pitchFamily="66" charset="0"/>
              </a:rPr>
              <a:t>Class rewards – for working as a team</a:t>
            </a:r>
          </a:p>
          <a:p>
            <a:pPr marL="93345" marR="348615" indent="-6350" algn="ctr">
              <a:lnSpc>
                <a:spcPct val="90000"/>
              </a:lnSpc>
              <a:spcAft>
                <a:spcPts val="430"/>
              </a:spcAft>
            </a:pPr>
            <a:r>
              <a:rPr lang="en-GB" sz="2800" dirty="0">
                <a:effectLst/>
                <a:ea typeface="Comic Sans MS" panose="030F0702030302020204" pitchFamily="66" charset="0"/>
                <a:cs typeface="Comic Sans MS" panose="030F0702030302020204" pitchFamily="66" charset="0"/>
              </a:rPr>
              <a:t>Blue thumbs up – good behaviour</a:t>
            </a:r>
            <a:endParaRPr lang="en-GB" sz="2800" dirty="0">
              <a:ea typeface="Comic Sans MS" panose="030F0702030302020204" pitchFamily="66" charset="0"/>
              <a:cs typeface="Comic Sans MS" panose="030F0702030302020204" pitchFamily="66" charset="0"/>
            </a:endParaRPr>
          </a:p>
          <a:p>
            <a:pPr marL="93345" marR="348615" indent="-6350" algn="ctr">
              <a:lnSpc>
                <a:spcPct val="90000"/>
              </a:lnSpc>
              <a:spcAft>
                <a:spcPts val="430"/>
              </a:spcAft>
            </a:pPr>
            <a:r>
              <a:rPr lang="en-GB" sz="2800" dirty="0">
                <a:effectLst/>
                <a:ea typeface="Comic Sans MS" panose="030F0702030302020204" pitchFamily="66" charset="0"/>
                <a:cs typeface="Comic Sans MS" panose="030F0702030302020204" pitchFamily="66" charset="0"/>
              </a:rPr>
              <a:t>Recognition board – good behaviour/good learning</a:t>
            </a:r>
            <a:endParaRPr lang="en-GB" sz="2800" dirty="0">
              <a:ea typeface="Calibri" panose="020F0502020204030204" pitchFamily="34" charset="0"/>
            </a:endParaRPr>
          </a:p>
          <a:p>
            <a:pPr marL="93345" marR="348615" indent="-6350" algn="ctr">
              <a:lnSpc>
                <a:spcPct val="90000"/>
              </a:lnSpc>
              <a:spcAft>
                <a:spcPts val="430"/>
              </a:spcAft>
            </a:pPr>
            <a:r>
              <a:rPr lang="en-GB" sz="2800" dirty="0">
                <a:effectLst/>
                <a:ea typeface="Comic Sans MS" panose="030F0702030302020204" pitchFamily="66" charset="0"/>
                <a:cs typeface="Comic Sans MS" panose="030F0702030302020204" pitchFamily="66" charset="0"/>
              </a:rPr>
              <a:t>Red stars – good learning</a:t>
            </a:r>
          </a:p>
          <a:p>
            <a:pPr marL="93345" marR="348615" indent="-6350" algn="ctr">
              <a:lnSpc>
                <a:spcPct val="90000"/>
              </a:lnSpc>
              <a:spcAft>
                <a:spcPts val="2185"/>
              </a:spcAft>
            </a:pPr>
            <a:r>
              <a:rPr lang="en-GB" sz="2800" dirty="0">
                <a:ea typeface="Calibri" panose="020F0502020204030204" pitchFamily="34" charset="0"/>
              </a:rPr>
              <a:t>Extra play time – attendance/punctuality rewards</a:t>
            </a:r>
            <a:endParaRPr lang="en-GB" sz="3600" dirty="0">
              <a:solidFill>
                <a:schemeClr val="bg1"/>
              </a:solidFill>
              <a:ea typeface="Calibri" panose="020F0502020204030204" pitchFamily="34" charset="0"/>
            </a:endParaRP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35517" y="108044"/>
            <a:ext cx="794296" cy="743864"/>
          </a:xfrm>
          <a:prstGeom prst="rect">
            <a:avLst/>
          </a:prstGeom>
        </p:spPr>
      </p:pic>
      <p:grpSp>
        <p:nvGrpSpPr>
          <p:cNvPr id="5" name="Group 4">
            <a:extLst>
              <a:ext uri="{FF2B5EF4-FFF2-40B4-BE49-F238E27FC236}">
                <a16:creationId xmlns:a16="http://schemas.microsoft.com/office/drawing/2014/main" id="{61C8CB05-CDF2-4C63-A41A-3C0987FC54C8}"/>
              </a:ext>
            </a:extLst>
          </p:cNvPr>
          <p:cNvGrpSpPr/>
          <p:nvPr/>
        </p:nvGrpSpPr>
        <p:grpSpPr>
          <a:xfrm>
            <a:off x="9503692" y="5442498"/>
            <a:ext cx="2128973" cy="1008446"/>
            <a:chOff x="35007" y="68904"/>
            <a:chExt cx="2129177" cy="1008699"/>
          </a:xfrm>
        </p:grpSpPr>
        <p:pic>
          <p:nvPicPr>
            <p:cNvPr id="7" name="Picture 6">
              <a:extLst>
                <a:ext uri="{FF2B5EF4-FFF2-40B4-BE49-F238E27FC236}">
                  <a16:creationId xmlns:a16="http://schemas.microsoft.com/office/drawing/2014/main" id="{9A811F38-4BE6-4542-9841-3B134498C2FA}"/>
                </a:ext>
              </a:extLst>
            </p:cNvPr>
            <p:cNvPicPr/>
            <p:nvPr/>
          </p:nvPicPr>
          <p:blipFill>
            <a:blip r:embed="rId5"/>
            <a:stretch>
              <a:fillRect/>
            </a:stretch>
          </p:blipFill>
          <p:spPr>
            <a:xfrm rot="-283363">
              <a:off x="35007" y="192380"/>
              <a:ext cx="845183" cy="885223"/>
            </a:xfrm>
            <a:prstGeom prst="rect">
              <a:avLst/>
            </a:prstGeom>
          </p:spPr>
        </p:pic>
        <p:pic>
          <p:nvPicPr>
            <p:cNvPr id="8" name="Picture 7">
              <a:extLst>
                <a:ext uri="{FF2B5EF4-FFF2-40B4-BE49-F238E27FC236}">
                  <a16:creationId xmlns:a16="http://schemas.microsoft.com/office/drawing/2014/main" id="{36091DCE-2825-4888-8593-73AEC6818F38}"/>
                </a:ext>
              </a:extLst>
            </p:cNvPr>
            <p:cNvPicPr/>
            <p:nvPr/>
          </p:nvPicPr>
          <p:blipFill>
            <a:blip r:embed="rId6"/>
            <a:stretch>
              <a:fillRect/>
            </a:stretch>
          </p:blipFill>
          <p:spPr>
            <a:xfrm rot="552536">
              <a:off x="1231740" y="68904"/>
              <a:ext cx="932444" cy="885826"/>
            </a:xfrm>
            <a:prstGeom prst="rect">
              <a:avLst/>
            </a:prstGeom>
          </p:spPr>
        </p:pic>
      </p:grpSp>
    </p:spTree>
    <p:extLst>
      <p:ext uri="{BB962C8B-B14F-4D97-AF65-F5344CB8AC3E}">
        <p14:creationId xmlns:p14="http://schemas.microsoft.com/office/powerpoint/2010/main" val="429425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5"/>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90881" y="230161"/>
            <a:ext cx="12373761" cy="5755422"/>
          </a:xfrm>
          <a:prstGeom prst="rect">
            <a:avLst/>
          </a:prstGeom>
          <a:noFill/>
        </p:spPr>
        <p:txBody>
          <a:bodyPr wrap="square" rtlCol="0">
            <a:spAutoFit/>
          </a:bodyPr>
          <a:lstStyle/>
          <a:p>
            <a:pPr algn="ctr"/>
            <a:r>
              <a:rPr lang="en-GB" sz="6000" dirty="0"/>
              <a:t>Home/School Communication</a:t>
            </a:r>
          </a:p>
          <a:p>
            <a:pPr algn="ctr"/>
            <a:endParaRPr lang="en-GB" sz="2800" dirty="0"/>
          </a:p>
          <a:p>
            <a:pPr algn="ctr"/>
            <a:r>
              <a:rPr lang="en-GB" sz="2800" b="1" dirty="0"/>
              <a:t>Tapestry- </a:t>
            </a:r>
            <a:r>
              <a:rPr lang="en-GB" sz="2800" dirty="0"/>
              <a:t>An online platform to share children's learning and achievements and communicate with your child’s class teacher.</a:t>
            </a:r>
          </a:p>
          <a:p>
            <a:pPr algn="ctr"/>
            <a:endParaRPr lang="en-GB" sz="2800" dirty="0"/>
          </a:p>
          <a:p>
            <a:pPr algn="ctr"/>
            <a:endParaRPr lang="en-GB" sz="2800" dirty="0"/>
          </a:p>
          <a:p>
            <a:pPr algn="ctr"/>
            <a:endParaRPr lang="en-GB" sz="2800" dirty="0"/>
          </a:p>
          <a:p>
            <a:pPr algn="ctr"/>
            <a:endParaRPr lang="en-GB" sz="2800" dirty="0"/>
          </a:p>
          <a:p>
            <a:pPr algn="ctr"/>
            <a:endParaRPr lang="en-GB" sz="2800" dirty="0"/>
          </a:p>
          <a:p>
            <a:pPr algn="ctr"/>
            <a:endParaRPr lang="en-GB" sz="2800" dirty="0"/>
          </a:p>
          <a:p>
            <a:pPr algn="ctr"/>
            <a:endParaRPr lang="en-GB" sz="2800" dirty="0"/>
          </a:p>
          <a:p>
            <a:pPr algn="ctr"/>
            <a:endParaRPr lang="en-GB" sz="2800" dirty="0"/>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82317" y="91431"/>
            <a:ext cx="794296" cy="743864"/>
          </a:xfrm>
          <a:prstGeom prst="rect">
            <a:avLst/>
          </a:prstGeom>
        </p:spPr>
      </p:pic>
      <p:pic>
        <p:nvPicPr>
          <p:cNvPr id="7" name="Picture 6">
            <a:extLst>
              <a:ext uri="{FF2B5EF4-FFF2-40B4-BE49-F238E27FC236}">
                <a16:creationId xmlns:a16="http://schemas.microsoft.com/office/drawing/2014/main" id="{1A99D09E-8D93-4906-96F6-C21B6A3B3B00}"/>
              </a:ext>
            </a:extLst>
          </p:cNvPr>
          <p:cNvPicPr>
            <a:picLocks noChangeAspect="1"/>
          </p:cNvPicPr>
          <p:nvPr/>
        </p:nvPicPr>
        <p:blipFill>
          <a:blip r:embed="rId5"/>
          <a:stretch>
            <a:fillRect/>
          </a:stretch>
        </p:blipFill>
        <p:spPr>
          <a:xfrm>
            <a:off x="660849" y="3970538"/>
            <a:ext cx="4040034" cy="974324"/>
          </a:xfrm>
          <a:prstGeom prst="rect">
            <a:avLst/>
          </a:prstGeom>
        </p:spPr>
      </p:pic>
      <p:pic>
        <p:nvPicPr>
          <p:cNvPr id="8" name="Picture 7">
            <a:extLst>
              <a:ext uri="{FF2B5EF4-FFF2-40B4-BE49-F238E27FC236}">
                <a16:creationId xmlns:a16="http://schemas.microsoft.com/office/drawing/2014/main" id="{61595984-3FC5-4EFD-8FC3-6214806D3F7A}"/>
              </a:ext>
            </a:extLst>
          </p:cNvPr>
          <p:cNvPicPr>
            <a:picLocks noChangeAspect="1"/>
          </p:cNvPicPr>
          <p:nvPr/>
        </p:nvPicPr>
        <p:blipFill>
          <a:blip r:embed="rId6"/>
          <a:stretch>
            <a:fillRect/>
          </a:stretch>
        </p:blipFill>
        <p:spPr>
          <a:xfrm>
            <a:off x="7170688" y="2676499"/>
            <a:ext cx="2878835" cy="3789927"/>
          </a:xfrm>
          <a:prstGeom prst="rect">
            <a:avLst/>
          </a:prstGeom>
        </p:spPr>
      </p:pic>
    </p:spTree>
    <p:extLst>
      <p:ext uri="{BB962C8B-B14F-4D97-AF65-F5344CB8AC3E}">
        <p14:creationId xmlns:p14="http://schemas.microsoft.com/office/powerpoint/2010/main" val="343560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5"/>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90881" y="230161"/>
            <a:ext cx="12373761" cy="5755422"/>
          </a:xfrm>
          <a:prstGeom prst="rect">
            <a:avLst/>
          </a:prstGeom>
          <a:noFill/>
        </p:spPr>
        <p:txBody>
          <a:bodyPr wrap="square" rtlCol="0">
            <a:spAutoFit/>
          </a:bodyPr>
          <a:lstStyle/>
          <a:p>
            <a:pPr algn="ctr"/>
            <a:r>
              <a:rPr lang="en-GB" sz="6000" dirty="0"/>
              <a:t>Home/School Communication</a:t>
            </a:r>
          </a:p>
          <a:p>
            <a:pPr algn="ctr"/>
            <a:endParaRPr lang="en-GB" sz="2800" dirty="0"/>
          </a:p>
          <a:p>
            <a:pPr algn="ctr"/>
            <a:r>
              <a:rPr lang="en-GB" sz="2800" b="1" dirty="0" err="1"/>
              <a:t>Parentsapp</a:t>
            </a:r>
            <a:r>
              <a:rPr lang="en-GB" sz="2800" b="1" dirty="0"/>
              <a:t>- </a:t>
            </a:r>
            <a:r>
              <a:rPr lang="en-GB" sz="2800" dirty="0"/>
              <a:t>A whole school communication system to share letters, upcoming events and important dates.</a:t>
            </a:r>
          </a:p>
          <a:p>
            <a:pPr algn="ctr"/>
            <a:endParaRPr lang="en-GB" sz="2800" dirty="0"/>
          </a:p>
          <a:p>
            <a:pPr algn="ctr"/>
            <a:endParaRPr lang="en-GB" sz="2800" dirty="0"/>
          </a:p>
          <a:p>
            <a:pPr algn="ctr"/>
            <a:endParaRPr lang="en-GB" sz="2800" dirty="0"/>
          </a:p>
          <a:p>
            <a:pPr algn="ctr"/>
            <a:endParaRPr lang="en-GB" sz="2800" dirty="0"/>
          </a:p>
          <a:p>
            <a:pPr algn="ctr"/>
            <a:endParaRPr lang="en-GB" sz="2800" dirty="0"/>
          </a:p>
          <a:p>
            <a:pPr algn="ctr"/>
            <a:endParaRPr lang="en-GB" sz="2800" dirty="0"/>
          </a:p>
          <a:p>
            <a:pPr algn="ctr"/>
            <a:endParaRPr lang="en-GB" sz="2800" dirty="0"/>
          </a:p>
          <a:p>
            <a:pPr algn="ctr"/>
            <a:endParaRPr lang="en-GB" sz="2800" dirty="0"/>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82317" y="91431"/>
            <a:ext cx="794296" cy="743864"/>
          </a:xfrm>
          <a:prstGeom prst="rect">
            <a:avLst/>
          </a:prstGeom>
        </p:spPr>
      </p:pic>
      <p:pic>
        <p:nvPicPr>
          <p:cNvPr id="15" name="Picture 14">
            <a:extLst>
              <a:ext uri="{FF2B5EF4-FFF2-40B4-BE49-F238E27FC236}">
                <a16:creationId xmlns:a16="http://schemas.microsoft.com/office/drawing/2014/main" id="{A7078140-C414-4DE7-ABEE-6F7BD6D2C2AE}"/>
              </a:ext>
            </a:extLst>
          </p:cNvPr>
          <p:cNvPicPr/>
          <p:nvPr/>
        </p:nvPicPr>
        <p:blipFill>
          <a:blip r:embed="rId5"/>
          <a:stretch>
            <a:fillRect/>
          </a:stretch>
        </p:blipFill>
        <p:spPr>
          <a:xfrm>
            <a:off x="1429304" y="3275859"/>
            <a:ext cx="2343705" cy="2269734"/>
          </a:xfrm>
          <a:prstGeom prst="rect">
            <a:avLst/>
          </a:prstGeom>
        </p:spPr>
      </p:pic>
      <p:pic>
        <p:nvPicPr>
          <p:cNvPr id="5" name="Picture 4">
            <a:extLst>
              <a:ext uri="{FF2B5EF4-FFF2-40B4-BE49-F238E27FC236}">
                <a16:creationId xmlns:a16="http://schemas.microsoft.com/office/drawing/2014/main" id="{A3D99713-8B33-41D6-B581-35829EF9E3F4}"/>
              </a:ext>
            </a:extLst>
          </p:cNvPr>
          <p:cNvPicPr>
            <a:picLocks noChangeAspect="1"/>
          </p:cNvPicPr>
          <p:nvPr/>
        </p:nvPicPr>
        <p:blipFill>
          <a:blip r:embed="rId6"/>
          <a:stretch>
            <a:fillRect/>
          </a:stretch>
        </p:blipFill>
        <p:spPr>
          <a:xfrm>
            <a:off x="6321232" y="2636667"/>
            <a:ext cx="3533398" cy="3813618"/>
          </a:xfrm>
          <a:prstGeom prst="rect">
            <a:avLst/>
          </a:prstGeom>
        </p:spPr>
      </p:pic>
    </p:spTree>
    <p:extLst>
      <p:ext uri="{BB962C8B-B14F-4D97-AF65-F5344CB8AC3E}">
        <p14:creationId xmlns:p14="http://schemas.microsoft.com/office/powerpoint/2010/main" val="1556600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5"/>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90881" y="230161"/>
            <a:ext cx="12373761" cy="1877437"/>
          </a:xfrm>
          <a:prstGeom prst="rect">
            <a:avLst/>
          </a:prstGeom>
          <a:noFill/>
        </p:spPr>
        <p:txBody>
          <a:bodyPr wrap="square" rtlCol="0">
            <a:spAutoFit/>
          </a:bodyPr>
          <a:lstStyle/>
          <a:p>
            <a:pPr algn="ctr"/>
            <a:r>
              <a:rPr lang="en-GB" sz="6000" dirty="0"/>
              <a:t>Home/School Communication</a:t>
            </a:r>
            <a:endParaRPr lang="en-GB" sz="2800" dirty="0"/>
          </a:p>
          <a:p>
            <a:pPr algn="ctr"/>
            <a:endParaRPr lang="en-GB" sz="2800" dirty="0"/>
          </a:p>
          <a:p>
            <a:pPr algn="ctr"/>
            <a:r>
              <a:rPr lang="en-GB" sz="2800" b="1" dirty="0"/>
              <a:t>School Website- </a:t>
            </a:r>
            <a:r>
              <a:rPr lang="en-GB" sz="2800" dirty="0"/>
              <a:t>share information and documents with parents.</a:t>
            </a: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82317" y="91431"/>
            <a:ext cx="794296" cy="743864"/>
          </a:xfrm>
          <a:prstGeom prst="rect">
            <a:avLst/>
          </a:prstGeom>
        </p:spPr>
      </p:pic>
      <p:pic>
        <p:nvPicPr>
          <p:cNvPr id="5" name="Picture 4">
            <a:extLst>
              <a:ext uri="{FF2B5EF4-FFF2-40B4-BE49-F238E27FC236}">
                <a16:creationId xmlns:a16="http://schemas.microsoft.com/office/drawing/2014/main" id="{45AA56D3-4603-4817-8964-B59BD535DB3C}"/>
              </a:ext>
            </a:extLst>
          </p:cNvPr>
          <p:cNvPicPr>
            <a:picLocks noChangeAspect="1"/>
          </p:cNvPicPr>
          <p:nvPr/>
        </p:nvPicPr>
        <p:blipFill>
          <a:blip r:embed="rId5"/>
          <a:stretch>
            <a:fillRect/>
          </a:stretch>
        </p:blipFill>
        <p:spPr>
          <a:xfrm>
            <a:off x="146977" y="2185315"/>
            <a:ext cx="7905071" cy="2776436"/>
          </a:xfrm>
          <a:prstGeom prst="rect">
            <a:avLst/>
          </a:prstGeom>
        </p:spPr>
      </p:pic>
      <p:pic>
        <p:nvPicPr>
          <p:cNvPr id="9" name="Picture 8">
            <a:extLst>
              <a:ext uri="{FF2B5EF4-FFF2-40B4-BE49-F238E27FC236}">
                <a16:creationId xmlns:a16="http://schemas.microsoft.com/office/drawing/2014/main" id="{983E9664-2412-4520-86C8-F5C37C2783BB}"/>
              </a:ext>
            </a:extLst>
          </p:cNvPr>
          <p:cNvPicPr>
            <a:picLocks noChangeAspect="1"/>
          </p:cNvPicPr>
          <p:nvPr/>
        </p:nvPicPr>
        <p:blipFill>
          <a:blip r:embed="rId6"/>
          <a:stretch>
            <a:fillRect/>
          </a:stretch>
        </p:blipFill>
        <p:spPr>
          <a:xfrm>
            <a:off x="6721794" y="3721531"/>
            <a:ext cx="5026788" cy="2836594"/>
          </a:xfrm>
          <a:prstGeom prst="rect">
            <a:avLst/>
          </a:prstGeom>
        </p:spPr>
      </p:pic>
    </p:spTree>
    <p:extLst>
      <p:ext uri="{BB962C8B-B14F-4D97-AF65-F5344CB8AC3E}">
        <p14:creationId xmlns:p14="http://schemas.microsoft.com/office/powerpoint/2010/main" val="3179250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71978"/>
            <a:ext cx="12192000" cy="6858000"/>
          </a:xfrm>
          <a:prstGeom prst="rect">
            <a:avLst/>
          </a:prstGeom>
        </p:spPr>
      </p:pic>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34554" y="225490"/>
            <a:ext cx="794296" cy="743864"/>
          </a:xfrm>
          <a:prstGeom prst="rect">
            <a:avLst/>
          </a:prstGeom>
        </p:spPr>
      </p:pic>
      <p:grpSp>
        <p:nvGrpSpPr>
          <p:cNvPr id="5" name="Group 4">
            <a:extLst>
              <a:ext uri="{FF2B5EF4-FFF2-40B4-BE49-F238E27FC236}">
                <a16:creationId xmlns:a16="http://schemas.microsoft.com/office/drawing/2014/main" id="{0B40C2CB-80F9-4975-8825-AB440FAC0A89}"/>
              </a:ext>
            </a:extLst>
          </p:cNvPr>
          <p:cNvGrpSpPr/>
          <p:nvPr/>
        </p:nvGrpSpPr>
        <p:grpSpPr>
          <a:xfrm>
            <a:off x="412763" y="1438183"/>
            <a:ext cx="6130081" cy="4296792"/>
            <a:chOff x="0" y="0"/>
            <a:chExt cx="4021836" cy="2458212"/>
          </a:xfrm>
        </p:grpSpPr>
        <p:pic>
          <p:nvPicPr>
            <p:cNvPr id="8" name="Picture 7">
              <a:extLst>
                <a:ext uri="{FF2B5EF4-FFF2-40B4-BE49-F238E27FC236}">
                  <a16:creationId xmlns:a16="http://schemas.microsoft.com/office/drawing/2014/main" id="{38C247F4-1FAA-4393-89F8-41444107183E}"/>
                </a:ext>
              </a:extLst>
            </p:cNvPr>
            <p:cNvPicPr/>
            <p:nvPr/>
          </p:nvPicPr>
          <p:blipFill>
            <a:blip r:embed="rId5"/>
            <a:stretch>
              <a:fillRect/>
            </a:stretch>
          </p:blipFill>
          <p:spPr>
            <a:xfrm>
              <a:off x="766572" y="458724"/>
              <a:ext cx="3255264" cy="1719072"/>
            </a:xfrm>
            <a:prstGeom prst="rect">
              <a:avLst/>
            </a:prstGeom>
          </p:spPr>
        </p:pic>
        <p:pic>
          <p:nvPicPr>
            <p:cNvPr id="9" name="Picture 8">
              <a:extLst>
                <a:ext uri="{FF2B5EF4-FFF2-40B4-BE49-F238E27FC236}">
                  <a16:creationId xmlns:a16="http://schemas.microsoft.com/office/drawing/2014/main" id="{D7D6C800-F4AD-4C0C-9966-1BA823C87E65}"/>
                </a:ext>
              </a:extLst>
            </p:cNvPr>
            <p:cNvPicPr/>
            <p:nvPr/>
          </p:nvPicPr>
          <p:blipFill>
            <a:blip r:embed="rId6"/>
            <a:stretch>
              <a:fillRect/>
            </a:stretch>
          </p:blipFill>
          <p:spPr>
            <a:xfrm>
              <a:off x="0" y="0"/>
              <a:ext cx="1170432" cy="1170432"/>
            </a:xfrm>
            <a:prstGeom prst="rect">
              <a:avLst/>
            </a:prstGeom>
          </p:spPr>
        </p:pic>
        <p:pic>
          <p:nvPicPr>
            <p:cNvPr id="10" name="Picture 9">
              <a:extLst>
                <a:ext uri="{FF2B5EF4-FFF2-40B4-BE49-F238E27FC236}">
                  <a16:creationId xmlns:a16="http://schemas.microsoft.com/office/drawing/2014/main" id="{B6716880-CBB1-449C-A4DF-5EA169F435DA}"/>
                </a:ext>
              </a:extLst>
            </p:cNvPr>
            <p:cNvPicPr/>
            <p:nvPr/>
          </p:nvPicPr>
          <p:blipFill>
            <a:blip r:embed="rId7"/>
            <a:stretch>
              <a:fillRect/>
            </a:stretch>
          </p:blipFill>
          <p:spPr>
            <a:xfrm>
              <a:off x="1446276" y="629412"/>
              <a:ext cx="1894332" cy="1828800"/>
            </a:xfrm>
            <a:prstGeom prst="rect">
              <a:avLst/>
            </a:prstGeom>
          </p:spPr>
        </p:pic>
      </p:grpSp>
      <p:sp>
        <p:nvSpPr>
          <p:cNvPr id="11" name="TextBox 10">
            <a:extLst>
              <a:ext uri="{FF2B5EF4-FFF2-40B4-BE49-F238E27FC236}">
                <a16:creationId xmlns:a16="http://schemas.microsoft.com/office/drawing/2014/main" id="{CA93D555-D14A-4CC7-8F68-E6DAECEEA0AA}"/>
              </a:ext>
            </a:extLst>
          </p:cNvPr>
          <p:cNvSpPr txBox="1"/>
          <p:nvPr/>
        </p:nvSpPr>
        <p:spPr>
          <a:xfrm>
            <a:off x="6542844" y="4785064"/>
            <a:ext cx="5375142" cy="1200329"/>
          </a:xfrm>
          <a:prstGeom prst="rect">
            <a:avLst/>
          </a:prstGeom>
          <a:noFill/>
        </p:spPr>
        <p:txBody>
          <a:bodyPr wrap="square" rtlCol="0">
            <a:spAutoFit/>
          </a:bodyPr>
          <a:lstStyle/>
          <a:p>
            <a:pPr algn="ctr"/>
            <a:r>
              <a:rPr lang="en-GB" sz="3600" dirty="0"/>
              <a:t>Scan the QR code to follow us on Facebook</a:t>
            </a:r>
          </a:p>
        </p:txBody>
      </p:sp>
      <p:sp>
        <p:nvSpPr>
          <p:cNvPr id="13" name="TextBox 12">
            <a:extLst>
              <a:ext uri="{FF2B5EF4-FFF2-40B4-BE49-F238E27FC236}">
                <a16:creationId xmlns:a16="http://schemas.microsoft.com/office/drawing/2014/main" id="{14E76065-D6C1-40E3-9EC3-91EEAF1EBB49}"/>
              </a:ext>
            </a:extLst>
          </p:cNvPr>
          <p:cNvSpPr txBox="1"/>
          <p:nvPr/>
        </p:nvSpPr>
        <p:spPr>
          <a:xfrm>
            <a:off x="412763" y="299106"/>
            <a:ext cx="10244831" cy="1200329"/>
          </a:xfrm>
          <a:prstGeom prst="rect">
            <a:avLst/>
          </a:prstGeom>
          <a:noFill/>
        </p:spPr>
        <p:txBody>
          <a:bodyPr wrap="square">
            <a:spAutoFit/>
          </a:bodyPr>
          <a:lstStyle/>
          <a:p>
            <a:pPr algn="ctr"/>
            <a:r>
              <a:rPr lang="en-GB" sz="3600" b="1" dirty="0"/>
              <a:t>Facebook- </a:t>
            </a:r>
            <a:r>
              <a:rPr lang="en-GB" sz="3600" dirty="0"/>
              <a:t>a platform to share learning across school and upcoming events and dates.</a:t>
            </a:r>
          </a:p>
        </p:txBody>
      </p:sp>
    </p:spTree>
    <p:extLst>
      <p:ext uri="{BB962C8B-B14F-4D97-AF65-F5344CB8AC3E}">
        <p14:creationId xmlns:p14="http://schemas.microsoft.com/office/powerpoint/2010/main" val="3109319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71978"/>
            <a:ext cx="12192000" cy="6858000"/>
          </a:xfrm>
          <a:prstGeom prst="rect">
            <a:avLst/>
          </a:prstGeom>
        </p:spPr>
      </p:pic>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34554" y="225490"/>
            <a:ext cx="794296" cy="743864"/>
          </a:xfrm>
          <a:prstGeom prst="rect">
            <a:avLst/>
          </a:prstGeom>
        </p:spPr>
      </p:pic>
      <p:pic>
        <p:nvPicPr>
          <p:cNvPr id="7" name="Picture 6">
            <a:extLst>
              <a:ext uri="{FF2B5EF4-FFF2-40B4-BE49-F238E27FC236}">
                <a16:creationId xmlns:a16="http://schemas.microsoft.com/office/drawing/2014/main" id="{00FBC2CB-125D-48FE-81E7-8BAC6C6C66B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9205" y="1819922"/>
            <a:ext cx="8229600" cy="4641845"/>
          </a:xfrm>
          <a:prstGeom prst="rect">
            <a:avLst/>
          </a:prstGeom>
          <a:noFill/>
          <a:ln>
            <a:noFill/>
          </a:ln>
        </p:spPr>
      </p:pic>
      <p:sp>
        <p:nvSpPr>
          <p:cNvPr id="8" name="TextBox 7">
            <a:extLst>
              <a:ext uri="{FF2B5EF4-FFF2-40B4-BE49-F238E27FC236}">
                <a16:creationId xmlns:a16="http://schemas.microsoft.com/office/drawing/2014/main" id="{02449AAD-3CEA-465F-8F4D-F21298D42E60}"/>
              </a:ext>
            </a:extLst>
          </p:cNvPr>
          <p:cNvSpPr txBox="1"/>
          <p:nvPr/>
        </p:nvSpPr>
        <p:spPr>
          <a:xfrm>
            <a:off x="239698" y="332467"/>
            <a:ext cx="10332304" cy="1384995"/>
          </a:xfrm>
          <a:prstGeom prst="rect">
            <a:avLst/>
          </a:prstGeom>
          <a:noFill/>
        </p:spPr>
        <p:txBody>
          <a:bodyPr wrap="square">
            <a:spAutoFit/>
          </a:bodyPr>
          <a:lstStyle/>
          <a:p>
            <a:pPr algn="ctr"/>
            <a:r>
              <a:rPr lang="en-GB" sz="2800" b="1" dirty="0"/>
              <a:t>Parent Area- </a:t>
            </a:r>
            <a:r>
              <a:rPr lang="en-GB" sz="2800" dirty="0"/>
              <a:t>An area just outside Reception drop off area with copies of recent letters, the dinner menu, upcoming events, latest curriculum letter, class lists (for parties etc) and lost property. </a:t>
            </a:r>
          </a:p>
        </p:txBody>
      </p:sp>
    </p:spTree>
    <p:extLst>
      <p:ext uri="{BB962C8B-B14F-4D97-AF65-F5344CB8AC3E}">
        <p14:creationId xmlns:p14="http://schemas.microsoft.com/office/powerpoint/2010/main" val="3060173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999688" y="801101"/>
            <a:ext cx="10192624" cy="1323439"/>
          </a:xfrm>
          <a:prstGeom prst="rect">
            <a:avLst/>
          </a:prstGeom>
          <a:noFill/>
        </p:spPr>
        <p:txBody>
          <a:bodyPr wrap="square" rtlCol="0">
            <a:spAutoFit/>
          </a:bodyPr>
          <a:lstStyle/>
          <a:p>
            <a:pPr algn="ctr"/>
            <a:r>
              <a:rPr lang="en-GB" sz="8000" dirty="0"/>
              <a:t>Meet the SEND team</a:t>
            </a: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34554" y="225490"/>
            <a:ext cx="794296" cy="743864"/>
          </a:xfrm>
          <a:prstGeom prst="rect">
            <a:avLst/>
          </a:prstGeom>
        </p:spPr>
      </p:pic>
      <p:pic>
        <p:nvPicPr>
          <p:cNvPr id="5" name="Picture 4">
            <a:extLst>
              <a:ext uri="{FF2B5EF4-FFF2-40B4-BE49-F238E27FC236}">
                <a16:creationId xmlns:a16="http://schemas.microsoft.com/office/drawing/2014/main" id="{53DE48B5-51DC-4B32-B551-A319FF6C697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7462"/>
          <a:stretch/>
        </p:blipFill>
        <p:spPr>
          <a:xfrm>
            <a:off x="1138899" y="2434883"/>
            <a:ext cx="1833502" cy="2858078"/>
          </a:xfrm>
          <a:prstGeom prst="rect">
            <a:avLst/>
          </a:prstGeom>
        </p:spPr>
      </p:pic>
      <p:sp>
        <p:nvSpPr>
          <p:cNvPr id="17" name="TextBox 16">
            <a:extLst>
              <a:ext uri="{FF2B5EF4-FFF2-40B4-BE49-F238E27FC236}">
                <a16:creationId xmlns:a16="http://schemas.microsoft.com/office/drawing/2014/main" id="{E4BA9AD4-E0E7-4F70-9DC6-7B9E63D362BC}"/>
              </a:ext>
            </a:extLst>
          </p:cNvPr>
          <p:cNvSpPr txBox="1"/>
          <p:nvPr/>
        </p:nvSpPr>
        <p:spPr>
          <a:xfrm>
            <a:off x="424272" y="5472123"/>
            <a:ext cx="3262755" cy="830997"/>
          </a:xfrm>
          <a:prstGeom prst="rect">
            <a:avLst/>
          </a:prstGeom>
          <a:noFill/>
        </p:spPr>
        <p:txBody>
          <a:bodyPr wrap="square" rtlCol="0">
            <a:spAutoFit/>
          </a:bodyPr>
          <a:lstStyle/>
          <a:p>
            <a:pPr algn="ctr"/>
            <a:r>
              <a:rPr lang="en-GB" sz="1600" b="1" dirty="0"/>
              <a:t>Mrs Kylie White</a:t>
            </a:r>
          </a:p>
          <a:p>
            <a:pPr algn="ctr"/>
            <a:r>
              <a:rPr lang="en-GB" sz="1600" b="1" dirty="0"/>
              <a:t>Assistant Headteacher and </a:t>
            </a:r>
            <a:r>
              <a:rPr lang="en-GB" sz="1600" b="1" dirty="0" err="1"/>
              <a:t>SENDco</a:t>
            </a:r>
            <a:endParaRPr lang="en-GB" sz="1600" b="1" dirty="0"/>
          </a:p>
          <a:p>
            <a:pPr algn="ctr"/>
            <a:r>
              <a:rPr lang="en-GB" sz="1600" b="1" dirty="0"/>
              <a:t>(currently on maternity leave)</a:t>
            </a:r>
          </a:p>
        </p:txBody>
      </p:sp>
      <p:sp>
        <p:nvSpPr>
          <p:cNvPr id="13" name="TextBox 12">
            <a:extLst>
              <a:ext uri="{FF2B5EF4-FFF2-40B4-BE49-F238E27FC236}">
                <a16:creationId xmlns:a16="http://schemas.microsoft.com/office/drawing/2014/main" id="{90DCBB5C-F661-48E3-B2A6-1236D7FDAD8D}"/>
              </a:ext>
            </a:extLst>
          </p:cNvPr>
          <p:cNvSpPr txBox="1"/>
          <p:nvPr/>
        </p:nvSpPr>
        <p:spPr>
          <a:xfrm>
            <a:off x="8504973" y="5472123"/>
            <a:ext cx="3262755" cy="584775"/>
          </a:xfrm>
          <a:prstGeom prst="rect">
            <a:avLst/>
          </a:prstGeom>
          <a:noFill/>
        </p:spPr>
        <p:txBody>
          <a:bodyPr wrap="square" rtlCol="0">
            <a:spAutoFit/>
          </a:bodyPr>
          <a:lstStyle/>
          <a:p>
            <a:pPr algn="ctr"/>
            <a:r>
              <a:rPr lang="en-GB" sz="1600" b="1" dirty="0"/>
              <a:t>Mr Andrew George</a:t>
            </a:r>
          </a:p>
          <a:p>
            <a:pPr algn="ctr"/>
            <a:r>
              <a:rPr lang="en-GB" sz="1600" b="1" dirty="0"/>
              <a:t>Assistant </a:t>
            </a:r>
            <a:r>
              <a:rPr lang="en-GB" sz="1600" b="1" dirty="0" err="1"/>
              <a:t>SENDco</a:t>
            </a:r>
            <a:endParaRPr lang="en-GB" sz="1600" b="1" dirty="0"/>
          </a:p>
        </p:txBody>
      </p:sp>
      <p:sp>
        <p:nvSpPr>
          <p:cNvPr id="15" name="TextBox 14">
            <a:extLst>
              <a:ext uri="{FF2B5EF4-FFF2-40B4-BE49-F238E27FC236}">
                <a16:creationId xmlns:a16="http://schemas.microsoft.com/office/drawing/2014/main" id="{20911E82-B80E-411C-B80D-5700669D99D6}"/>
              </a:ext>
            </a:extLst>
          </p:cNvPr>
          <p:cNvSpPr txBox="1"/>
          <p:nvPr/>
        </p:nvSpPr>
        <p:spPr>
          <a:xfrm>
            <a:off x="4111299" y="5472124"/>
            <a:ext cx="3640957" cy="584775"/>
          </a:xfrm>
          <a:prstGeom prst="rect">
            <a:avLst/>
          </a:prstGeom>
          <a:noFill/>
        </p:spPr>
        <p:txBody>
          <a:bodyPr wrap="square" rtlCol="0">
            <a:spAutoFit/>
          </a:bodyPr>
          <a:lstStyle/>
          <a:p>
            <a:pPr algn="ctr"/>
            <a:r>
              <a:rPr lang="en-GB" sz="1600" b="1" dirty="0"/>
              <a:t>Miss Claire Broomfield </a:t>
            </a:r>
          </a:p>
          <a:p>
            <a:pPr algn="ctr"/>
            <a:r>
              <a:rPr lang="en-GB" sz="1600" b="1" dirty="0"/>
              <a:t>Deputy Headteacher and Acting </a:t>
            </a:r>
            <a:r>
              <a:rPr lang="en-GB" sz="1600" b="1" dirty="0" err="1"/>
              <a:t>SENDco</a:t>
            </a:r>
            <a:endParaRPr lang="en-GB" sz="1600" b="1" dirty="0"/>
          </a:p>
        </p:txBody>
      </p:sp>
      <p:pic>
        <p:nvPicPr>
          <p:cNvPr id="7" name="Picture 6">
            <a:extLst>
              <a:ext uri="{FF2B5EF4-FFF2-40B4-BE49-F238E27FC236}">
                <a16:creationId xmlns:a16="http://schemas.microsoft.com/office/drawing/2014/main" id="{9E1B8162-0B31-4D72-94E5-58A5C523634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5986" b="5888"/>
          <a:stretch/>
        </p:blipFill>
        <p:spPr>
          <a:xfrm rot="5400000">
            <a:off x="8671663" y="2615365"/>
            <a:ext cx="2929373" cy="2461096"/>
          </a:xfrm>
          <a:prstGeom prst="rect">
            <a:avLst/>
          </a:prstGeom>
        </p:spPr>
      </p:pic>
      <p:pic>
        <p:nvPicPr>
          <p:cNvPr id="9" name="Picture 8">
            <a:extLst>
              <a:ext uri="{FF2B5EF4-FFF2-40B4-BE49-F238E27FC236}">
                <a16:creationId xmlns:a16="http://schemas.microsoft.com/office/drawing/2014/main" id="{08EE08DA-C22E-4B8E-96B0-27DC4EF2478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9368" t="15354"/>
          <a:stretch/>
        </p:blipFill>
        <p:spPr>
          <a:xfrm rot="5400000">
            <a:off x="4631312" y="2710718"/>
            <a:ext cx="2929374" cy="2306409"/>
          </a:xfrm>
          <a:prstGeom prst="rect">
            <a:avLst/>
          </a:prstGeom>
        </p:spPr>
      </p:pic>
    </p:spTree>
    <p:extLst>
      <p:ext uri="{BB962C8B-B14F-4D97-AF65-F5344CB8AC3E}">
        <p14:creationId xmlns:p14="http://schemas.microsoft.com/office/powerpoint/2010/main" val="1088031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5"/>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57150" y="23610"/>
            <a:ext cx="12077700" cy="7417415"/>
          </a:xfrm>
          <a:prstGeom prst="rect">
            <a:avLst/>
          </a:prstGeom>
          <a:noFill/>
        </p:spPr>
        <p:txBody>
          <a:bodyPr wrap="square" rtlCol="0">
            <a:spAutoFit/>
          </a:bodyPr>
          <a:lstStyle/>
          <a:p>
            <a:pPr algn="ctr"/>
            <a:r>
              <a:rPr lang="en-GB" sz="6000" dirty="0"/>
              <a:t>SEND</a:t>
            </a:r>
          </a:p>
          <a:p>
            <a:pPr algn="ctr"/>
            <a:endParaRPr lang="en-GB" sz="2400" dirty="0"/>
          </a:p>
          <a:p>
            <a:pPr algn="ctr"/>
            <a:r>
              <a:rPr lang="en-GB" sz="3200" b="1" dirty="0"/>
              <a:t>How are pupils with SEND identified?</a:t>
            </a:r>
          </a:p>
          <a:p>
            <a:pPr algn="ctr"/>
            <a:endParaRPr lang="en-GB" sz="2400" dirty="0"/>
          </a:p>
          <a:p>
            <a:pPr algn="ctr"/>
            <a:r>
              <a:rPr lang="en-GB" sz="2400" dirty="0"/>
              <a:t>Initial concerns about a child’s progress or development may come from: </a:t>
            </a:r>
          </a:p>
          <a:p>
            <a:pPr marL="342900" indent="-342900" algn="ctr">
              <a:buFontTx/>
              <a:buChar char="-"/>
            </a:pPr>
            <a:r>
              <a:rPr lang="en-GB" sz="2400" dirty="0"/>
              <a:t>The class teacher 	</a:t>
            </a:r>
          </a:p>
          <a:p>
            <a:pPr marL="342900" indent="-342900" algn="ctr">
              <a:buFontTx/>
              <a:buChar char="-"/>
            </a:pPr>
            <a:r>
              <a:rPr lang="en-GB" sz="2400" dirty="0"/>
              <a:t>- The school’s rigorous assessment cycle </a:t>
            </a:r>
          </a:p>
          <a:p>
            <a:pPr marL="342900" indent="-342900" algn="ctr">
              <a:buFontTx/>
              <a:buChar char="-"/>
            </a:pPr>
            <a:r>
              <a:rPr lang="en-GB" sz="2400" dirty="0"/>
              <a:t>A health professional such as a GP or Health Visitor 	</a:t>
            </a:r>
          </a:p>
          <a:p>
            <a:pPr marL="342900" indent="-342900" algn="ctr">
              <a:buFontTx/>
              <a:buChar char="-"/>
            </a:pPr>
            <a:r>
              <a:rPr lang="en-GB" sz="2400" dirty="0"/>
              <a:t>- Previous educational settings such as previous schools, nurseries or Children’s Centres.  </a:t>
            </a:r>
          </a:p>
          <a:p>
            <a:pPr marL="342900" indent="-342900" algn="ctr">
              <a:buFontTx/>
              <a:buChar char="-"/>
            </a:pPr>
            <a:r>
              <a:rPr lang="en-GB" sz="2400" dirty="0"/>
              <a:t>Parents approaching school with their concerns </a:t>
            </a:r>
          </a:p>
          <a:p>
            <a:pPr marL="342900" indent="-342900" algn="ctr">
              <a:buFontTx/>
              <a:buChar char="-"/>
            </a:pPr>
            <a:r>
              <a:rPr lang="en-GB" sz="2400" dirty="0"/>
              <a:t>The child</a:t>
            </a:r>
          </a:p>
          <a:p>
            <a:pPr marL="342900" indent="-342900" algn="ctr">
              <a:buFontTx/>
              <a:buChar char="-"/>
            </a:pPr>
            <a:endParaRPr lang="en-US" sz="2400" dirty="0"/>
          </a:p>
          <a:p>
            <a:pPr marL="342900" indent="-342900" algn="ctr">
              <a:buFontTx/>
              <a:buChar char="-"/>
            </a:pPr>
            <a:r>
              <a:rPr lang="en-US" sz="2400" dirty="0">
                <a:hlinkClick r:id="rId4"/>
              </a:rPr>
              <a:t>send@swainhouse.bradford.sch.uk</a:t>
            </a:r>
            <a:endParaRPr lang="en-US" sz="2400" dirty="0"/>
          </a:p>
          <a:p>
            <a:pPr marL="342900" indent="-342900" algn="ctr">
              <a:buFontTx/>
              <a:buChar char="-"/>
            </a:pPr>
            <a:endParaRPr lang="en-US" sz="2400" dirty="0"/>
          </a:p>
          <a:p>
            <a:pPr marL="342900" indent="-342900" algn="ctr">
              <a:buFontTx/>
              <a:buChar char="-"/>
            </a:pPr>
            <a:r>
              <a:rPr lang="en-GB" sz="2000" dirty="0"/>
              <a:t>During the second term the Reception teacher and the </a:t>
            </a:r>
            <a:r>
              <a:rPr lang="en-GB" sz="2000" dirty="0" err="1"/>
              <a:t>SENDCo</a:t>
            </a:r>
            <a:r>
              <a:rPr lang="en-GB" sz="2000" dirty="0"/>
              <a:t> will discuss any concerns about the progress of identified children, and set targets and success criteria accordingly. These concerns will be recorded on and parents/carers will be informed.</a:t>
            </a:r>
          </a:p>
          <a:p>
            <a:pPr marL="342900" indent="-342900" algn="ctr">
              <a:buFontTx/>
              <a:buChar char="-"/>
            </a:pPr>
            <a:endParaRPr lang="en-GB" sz="2400" dirty="0"/>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034554" y="225490"/>
            <a:ext cx="794296" cy="743864"/>
          </a:xfrm>
          <a:prstGeom prst="rect">
            <a:avLst/>
          </a:prstGeom>
        </p:spPr>
      </p:pic>
    </p:spTree>
    <p:extLst>
      <p:ext uri="{BB962C8B-B14F-4D97-AF65-F5344CB8AC3E}">
        <p14:creationId xmlns:p14="http://schemas.microsoft.com/office/powerpoint/2010/main" val="665573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5"/>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275207" y="0"/>
            <a:ext cx="11476139" cy="7848302"/>
          </a:xfrm>
          <a:prstGeom prst="rect">
            <a:avLst/>
          </a:prstGeom>
          <a:noFill/>
        </p:spPr>
        <p:txBody>
          <a:bodyPr wrap="square" lIns="91440" tIns="45720" rIns="91440" bIns="45720" rtlCol="0" anchor="t">
            <a:spAutoFit/>
          </a:bodyPr>
          <a:lstStyle/>
          <a:p>
            <a:pPr algn="ctr"/>
            <a:r>
              <a:rPr lang="en-GB" sz="6000" dirty="0"/>
              <a:t>Medical Conditions</a:t>
            </a:r>
          </a:p>
          <a:p>
            <a:pPr algn="ctr"/>
            <a:endParaRPr lang="en-GB" sz="2800" dirty="0"/>
          </a:p>
          <a:p>
            <a:pPr algn="ctr"/>
            <a:r>
              <a:rPr lang="en-GB" sz="2800" dirty="0"/>
              <a:t>If your child has any medical conditions, additional medical needs, or allergies, please ensure school are aware via your </a:t>
            </a:r>
          </a:p>
          <a:p>
            <a:pPr algn="ctr"/>
            <a:r>
              <a:rPr lang="en-GB" sz="2800" dirty="0"/>
              <a:t>admissions forms. </a:t>
            </a:r>
          </a:p>
          <a:p>
            <a:pPr algn="ctr"/>
            <a:endParaRPr lang="en-GB" sz="2800" dirty="0"/>
          </a:p>
          <a:p>
            <a:pPr algn="ctr"/>
            <a:r>
              <a:rPr lang="en-GB" sz="2800" dirty="0"/>
              <a:t>Please be very clear and specific with your information, provide official documentation from the GP and ensure we have any necessary medication </a:t>
            </a:r>
          </a:p>
          <a:p>
            <a:pPr algn="ctr"/>
            <a:r>
              <a:rPr lang="en-GB" sz="2800" dirty="0"/>
              <a:t>in school. </a:t>
            </a:r>
          </a:p>
          <a:p>
            <a:pPr algn="ctr"/>
            <a:r>
              <a:rPr lang="en-GB" sz="2800" dirty="0"/>
              <a:t> </a:t>
            </a:r>
          </a:p>
          <a:p>
            <a:pPr algn="ctr"/>
            <a:r>
              <a:rPr lang="en-GB" sz="2800" dirty="0"/>
              <a:t>  Asthma/Inhalers – Please advise school (via your admission form) if your child has been diagnosed with asthma or uses an inhaler. School must have </a:t>
            </a:r>
          </a:p>
          <a:p>
            <a:pPr algn="ctr"/>
            <a:r>
              <a:rPr lang="en-GB" sz="2800" dirty="0"/>
              <a:t>a completed Asthma card ( provided by school) and an inhaler that will </a:t>
            </a:r>
            <a:endParaRPr lang="en-GB" sz="2800" dirty="0">
              <a:ea typeface="Calibri"/>
              <a:cs typeface="Calibri"/>
            </a:endParaRPr>
          </a:p>
          <a:p>
            <a:pPr algn="ctr"/>
            <a:r>
              <a:rPr lang="en-GB" sz="2800" dirty="0"/>
              <a:t>stay in school. </a:t>
            </a:r>
          </a:p>
          <a:p>
            <a:pPr algn="ctr"/>
            <a:endParaRPr lang="en-GB" sz="7200" dirty="0">
              <a:solidFill>
                <a:schemeClr val="bg1"/>
              </a:solidFill>
            </a:endParaRP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34554" y="225490"/>
            <a:ext cx="794296" cy="743864"/>
          </a:xfrm>
          <a:prstGeom prst="rect">
            <a:avLst/>
          </a:prstGeom>
        </p:spPr>
      </p:pic>
      <p:pic>
        <p:nvPicPr>
          <p:cNvPr id="5" name="Picture 4">
            <a:extLst>
              <a:ext uri="{FF2B5EF4-FFF2-40B4-BE49-F238E27FC236}">
                <a16:creationId xmlns:a16="http://schemas.microsoft.com/office/drawing/2014/main" id="{45FC2C21-4502-4EDF-A660-066C90EA88A5}"/>
              </a:ext>
            </a:extLst>
          </p:cNvPr>
          <p:cNvPicPr>
            <a:picLocks noChangeAspect="1"/>
          </p:cNvPicPr>
          <p:nvPr/>
        </p:nvPicPr>
        <p:blipFill>
          <a:blip r:embed="rId5"/>
          <a:stretch>
            <a:fillRect/>
          </a:stretch>
        </p:blipFill>
        <p:spPr>
          <a:xfrm>
            <a:off x="198309" y="93009"/>
            <a:ext cx="1035103" cy="876345"/>
          </a:xfrm>
          <a:prstGeom prst="rect">
            <a:avLst/>
          </a:prstGeom>
        </p:spPr>
      </p:pic>
    </p:spTree>
    <p:extLst>
      <p:ext uri="{BB962C8B-B14F-4D97-AF65-F5344CB8AC3E}">
        <p14:creationId xmlns:p14="http://schemas.microsoft.com/office/powerpoint/2010/main" val="2139889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999688" y="875521"/>
            <a:ext cx="10192624" cy="1323439"/>
          </a:xfrm>
          <a:prstGeom prst="rect">
            <a:avLst/>
          </a:prstGeom>
          <a:noFill/>
        </p:spPr>
        <p:txBody>
          <a:bodyPr wrap="square" rtlCol="0">
            <a:spAutoFit/>
          </a:bodyPr>
          <a:lstStyle/>
          <a:p>
            <a:pPr algn="ctr"/>
            <a:r>
              <a:rPr lang="en-GB" sz="8000" dirty="0"/>
              <a:t>Meet the Pastoral Team</a:t>
            </a: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34554" y="225490"/>
            <a:ext cx="794296" cy="743864"/>
          </a:xfrm>
          <a:prstGeom prst="rect">
            <a:avLst/>
          </a:prstGeom>
        </p:spPr>
      </p:pic>
      <p:sp>
        <p:nvSpPr>
          <p:cNvPr id="11" name="TextBox 10">
            <a:extLst>
              <a:ext uri="{FF2B5EF4-FFF2-40B4-BE49-F238E27FC236}">
                <a16:creationId xmlns:a16="http://schemas.microsoft.com/office/drawing/2014/main" id="{FC7D4113-CC5C-4A84-AE8A-5B5B73064EF0}"/>
              </a:ext>
            </a:extLst>
          </p:cNvPr>
          <p:cNvSpPr txBox="1"/>
          <p:nvPr/>
        </p:nvSpPr>
        <p:spPr>
          <a:xfrm>
            <a:off x="2617932" y="5397704"/>
            <a:ext cx="2159512" cy="584775"/>
          </a:xfrm>
          <a:prstGeom prst="rect">
            <a:avLst/>
          </a:prstGeom>
          <a:noFill/>
        </p:spPr>
        <p:txBody>
          <a:bodyPr wrap="square" rtlCol="0">
            <a:spAutoFit/>
          </a:bodyPr>
          <a:lstStyle/>
          <a:p>
            <a:pPr algn="ctr"/>
            <a:r>
              <a:rPr lang="en-GB" sz="1600" b="1" dirty="0"/>
              <a:t>Mrs Sarah Broadbent</a:t>
            </a:r>
          </a:p>
          <a:p>
            <a:pPr algn="ctr"/>
            <a:r>
              <a:rPr lang="en-GB" sz="1600" b="1" dirty="0"/>
              <a:t>Learning Mentor</a:t>
            </a:r>
          </a:p>
        </p:txBody>
      </p:sp>
      <p:sp>
        <p:nvSpPr>
          <p:cNvPr id="12" name="TextBox 11">
            <a:extLst>
              <a:ext uri="{FF2B5EF4-FFF2-40B4-BE49-F238E27FC236}">
                <a16:creationId xmlns:a16="http://schemas.microsoft.com/office/drawing/2014/main" id="{0578F6F5-9E9D-4E2A-87E7-3892CA25DA45}"/>
              </a:ext>
            </a:extLst>
          </p:cNvPr>
          <p:cNvSpPr txBox="1"/>
          <p:nvPr/>
        </p:nvSpPr>
        <p:spPr>
          <a:xfrm>
            <a:off x="7395376" y="5397704"/>
            <a:ext cx="2281805" cy="584775"/>
          </a:xfrm>
          <a:prstGeom prst="rect">
            <a:avLst/>
          </a:prstGeom>
          <a:noFill/>
        </p:spPr>
        <p:txBody>
          <a:bodyPr wrap="square" rtlCol="0">
            <a:spAutoFit/>
          </a:bodyPr>
          <a:lstStyle/>
          <a:p>
            <a:pPr algn="ctr"/>
            <a:r>
              <a:rPr lang="en-GB" sz="1600" b="1" dirty="0"/>
              <a:t>Miss Ellie Armitage</a:t>
            </a:r>
          </a:p>
          <a:p>
            <a:pPr algn="ctr"/>
            <a:r>
              <a:rPr lang="en-GB" sz="1600" b="1" dirty="0"/>
              <a:t>Learning Mentor</a:t>
            </a:r>
          </a:p>
        </p:txBody>
      </p:sp>
      <p:pic>
        <p:nvPicPr>
          <p:cNvPr id="14" name="Picture 13">
            <a:extLst>
              <a:ext uri="{FF2B5EF4-FFF2-40B4-BE49-F238E27FC236}">
                <a16:creationId xmlns:a16="http://schemas.microsoft.com/office/drawing/2014/main" id="{2D4167C8-DDB4-461F-9E63-0E28BD6700DC}"/>
              </a:ext>
            </a:extLst>
          </p:cNvPr>
          <p:cNvPicPr/>
          <p:nvPr/>
        </p:nvPicPr>
        <p:blipFill rotWithShape="1">
          <a:blip r:embed="rId5"/>
          <a:srcRect t="5783"/>
          <a:stretch/>
        </p:blipFill>
        <p:spPr>
          <a:xfrm>
            <a:off x="7542182" y="2489871"/>
            <a:ext cx="1988191" cy="2830888"/>
          </a:xfrm>
          <a:prstGeom prst="rect">
            <a:avLst/>
          </a:prstGeom>
        </p:spPr>
      </p:pic>
      <p:pic>
        <p:nvPicPr>
          <p:cNvPr id="3" name="Picture 2">
            <a:extLst>
              <a:ext uri="{FF2B5EF4-FFF2-40B4-BE49-F238E27FC236}">
                <a16:creationId xmlns:a16="http://schemas.microsoft.com/office/drawing/2014/main" id="{9A863773-A25E-4A29-B555-4AC4AE4FED7E}"/>
              </a:ext>
            </a:extLst>
          </p:cNvPr>
          <p:cNvPicPr>
            <a:picLocks noChangeAspect="1"/>
          </p:cNvPicPr>
          <p:nvPr/>
        </p:nvPicPr>
        <p:blipFill>
          <a:blip r:embed="rId6"/>
          <a:stretch>
            <a:fillRect/>
          </a:stretch>
        </p:blipFill>
        <p:spPr>
          <a:xfrm>
            <a:off x="2661626" y="2489871"/>
            <a:ext cx="1988191" cy="2830888"/>
          </a:xfrm>
          <a:prstGeom prst="rect">
            <a:avLst/>
          </a:prstGeom>
        </p:spPr>
      </p:pic>
    </p:spTree>
    <p:extLst>
      <p:ext uri="{BB962C8B-B14F-4D97-AF65-F5344CB8AC3E}">
        <p14:creationId xmlns:p14="http://schemas.microsoft.com/office/powerpoint/2010/main" val="2039237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5"/>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0" y="0"/>
            <a:ext cx="12192000" cy="4801314"/>
          </a:xfrm>
          <a:prstGeom prst="rect">
            <a:avLst/>
          </a:prstGeom>
          <a:noFill/>
        </p:spPr>
        <p:txBody>
          <a:bodyPr wrap="square" rtlCol="0">
            <a:spAutoFit/>
          </a:bodyPr>
          <a:lstStyle/>
          <a:p>
            <a:pPr algn="ctr"/>
            <a:endParaRPr lang="en-GB" dirty="0">
              <a:solidFill>
                <a:schemeClr val="bg1"/>
              </a:solidFill>
            </a:endParaRPr>
          </a:p>
          <a:p>
            <a:pPr algn="ctr"/>
            <a:r>
              <a:rPr lang="en-GB" sz="6000" dirty="0"/>
              <a:t>Dietary Needs</a:t>
            </a:r>
          </a:p>
          <a:p>
            <a:pPr algn="ctr"/>
            <a:endParaRPr lang="en-GB" sz="3200" dirty="0"/>
          </a:p>
          <a:p>
            <a:pPr algn="ctr"/>
            <a:r>
              <a:rPr lang="en-GB" sz="2800" dirty="0"/>
              <a:t>If your child has any special dietary requirements or food allergies, please ensure school are aware (via your admission form). </a:t>
            </a:r>
          </a:p>
          <a:p>
            <a:pPr algn="ctr"/>
            <a:endParaRPr lang="en-GB" sz="2800" dirty="0"/>
          </a:p>
          <a:p>
            <a:pPr algn="ctr"/>
            <a:r>
              <a:rPr lang="en-GB" sz="2800" dirty="0"/>
              <a:t>Please be very clear with your information (intolerance or allergy) and ensure we have any necessary equipment/medication required to manage your child’s allergy.</a:t>
            </a:r>
          </a:p>
          <a:p>
            <a:pPr algn="ctr"/>
            <a:endParaRPr lang="en-GB" sz="2800" dirty="0"/>
          </a:p>
          <a:p>
            <a:pPr algn="ctr"/>
            <a:r>
              <a:rPr lang="en-GB" sz="2800" dirty="0"/>
              <a:t>Please </a:t>
            </a:r>
            <a:r>
              <a:rPr lang="en-GB" sz="2800" u="sng" dirty="0"/>
              <a:t>DO NOT </a:t>
            </a:r>
            <a:r>
              <a:rPr lang="en-GB" sz="2800" dirty="0"/>
              <a:t>include ‘dislikes to food’ in the allergy sections.</a:t>
            </a: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34554" y="225490"/>
            <a:ext cx="794296" cy="743864"/>
          </a:xfrm>
          <a:prstGeom prst="rect">
            <a:avLst/>
          </a:prstGeom>
        </p:spPr>
      </p:pic>
    </p:spTree>
    <p:extLst>
      <p:ext uri="{BB962C8B-B14F-4D97-AF65-F5344CB8AC3E}">
        <p14:creationId xmlns:p14="http://schemas.microsoft.com/office/powerpoint/2010/main" val="739327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5"/>
            <a:ext cx="12192000" cy="6858000"/>
          </a:xfrm>
          <a:prstGeom prst="rect">
            <a:avLst/>
          </a:prstGeom>
        </p:spPr>
      </p:pic>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82317" y="91431"/>
            <a:ext cx="794296" cy="743864"/>
          </a:xfrm>
          <a:prstGeom prst="rect">
            <a:avLst/>
          </a:prstGeom>
        </p:spPr>
      </p:pic>
      <p:sp>
        <p:nvSpPr>
          <p:cNvPr id="7" name="TextBox 6">
            <a:extLst>
              <a:ext uri="{FF2B5EF4-FFF2-40B4-BE49-F238E27FC236}">
                <a16:creationId xmlns:a16="http://schemas.microsoft.com/office/drawing/2014/main" id="{2ABE48CA-1B52-46C5-B20F-8E817E889325}"/>
              </a:ext>
            </a:extLst>
          </p:cNvPr>
          <p:cNvSpPr txBox="1"/>
          <p:nvPr/>
        </p:nvSpPr>
        <p:spPr>
          <a:xfrm>
            <a:off x="0" y="-45344"/>
            <a:ext cx="12191999" cy="6647974"/>
          </a:xfrm>
          <a:prstGeom prst="rect">
            <a:avLst/>
          </a:prstGeom>
          <a:noFill/>
        </p:spPr>
        <p:txBody>
          <a:bodyPr wrap="square" lIns="91440" tIns="45720" rIns="91440" bIns="45720" anchor="t">
            <a:spAutoFit/>
          </a:bodyPr>
          <a:lstStyle/>
          <a:p>
            <a:pPr algn="ctr"/>
            <a:r>
              <a:rPr lang="en-GB" sz="6000" dirty="0"/>
              <a:t>Attendance</a:t>
            </a:r>
            <a:r>
              <a:rPr lang="en-GB" sz="4400" dirty="0">
                <a:highlight>
                  <a:srgbClr val="FFFF00"/>
                </a:highlight>
              </a:rPr>
              <a:t> </a:t>
            </a:r>
          </a:p>
          <a:p>
            <a:pPr algn="ctr"/>
            <a:endParaRPr lang="en-GB" sz="2400" dirty="0">
              <a:highlight>
                <a:srgbClr val="FFFF00"/>
              </a:highlight>
            </a:endParaRPr>
          </a:p>
          <a:p>
            <a:pPr algn="ctr"/>
            <a:r>
              <a:rPr lang="en-GB" sz="2400" dirty="0"/>
              <a:t>Attending school every day is key to your child’s progress and development.</a:t>
            </a:r>
          </a:p>
          <a:p>
            <a:pPr algn="ctr"/>
            <a:endParaRPr lang="en-GB" sz="1000" dirty="0"/>
          </a:p>
          <a:p>
            <a:pPr algn="ctr"/>
            <a:r>
              <a:rPr lang="en-GB" sz="2000" dirty="0"/>
              <a:t>There are two types of absence – authorised and unauthorised </a:t>
            </a:r>
          </a:p>
          <a:p>
            <a:pPr algn="ctr"/>
            <a:r>
              <a:rPr lang="en-GB" sz="2000" dirty="0"/>
              <a:t>(both types of absence will deduct from your child’s attendance percentage)</a:t>
            </a:r>
          </a:p>
          <a:p>
            <a:pPr algn="ctr"/>
            <a:endParaRPr lang="en-GB" sz="1000" dirty="0"/>
          </a:p>
          <a:p>
            <a:pPr algn="ctr"/>
            <a:r>
              <a:rPr lang="en-GB" sz="2400" b="1" dirty="0"/>
              <a:t>Authorised Absences</a:t>
            </a:r>
          </a:p>
          <a:p>
            <a:pPr algn="ctr"/>
            <a:r>
              <a:rPr lang="en-GB" sz="2000" dirty="0"/>
              <a:t>These are absences that cannot be avoided and are important for medical, religious or wellbeing reasons e.g.</a:t>
            </a:r>
          </a:p>
          <a:p>
            <a:pPr algn="ctr"/>
            <a:r>
              <a:rPr lang="en-GB" sz="2000" dirty="0"/>
              <a:t>Genuine illness of the pupil (where possible provide evidence)</a:t>
            </a:r>
          </a:p>
          <a:p>
            <a:pPr algn="ctr"/>
            <a:r>
              <a:rPr lang="en-GB" sz="2000" dirty="0"/>
              <a:t>Medical appointment for the pupil (not routine dentist/doctors appointments)</a:t>
            </a:r>
          </a:p>
          <a:p>
            <a:pPr algn="ctr"/>
            <a:r>
              <a:rPr lang="en-GB" sz="2000" dirty="0"/>
              <a:t>Death of a near relative </a:t>
            </a:r>
          </a:p>
          <a:p>
            <a:pPr algn="ctr"/>
            <a:r>
              <a:rPr lang="en-GB" sz="2000" dirty="0"/>
              <a:t>Religious observance – 3 days per year</a:t>
            </a:r>
            <a:endParaRPr lang="en-GB" sz="2000" dirty="0">
              <a:ea typeface="Calibri"/>
              <a:cs typeface="Calibri"/>
            </a:endParaRPr>
          </a:p>
          <a:p>
            <a:pPr algn="ctr"/>
            <a:endParaRPr lang="en-GB" sz="1000" dirty="0"/>
          </a:p>
          <a:p>
            <a:pPr algn="ctr"/>
            <a:r>
              <a:rPr lang="en-GB" sz="2400" b="1" dirty="0"/>
              <a:t>Unauthorised Absences</a:t>
            </a:r>
          </a:p>
          <a:p>
            <a:pPr algn="ctr"/>
            <a:r>
              <a:rPr lang="en-GB" sz="2000" dirty="0"/>
              <a:t>These are absences that could be avoided with effective time management and organisation. </a:t>
            </a:r>
          </a:p>
          <a:p>
            <a:pPr algn="ctr"/>
            <a:r>
              <a:rPr lang="en-GB" sz="2000" dirty="0"/>
              <a:t>A shopping trip, a birthday treat, oversleeping due to a late night, looking after other children, </a:t>
            </a:r>
          </a:p>
          <a:p>
            <a:pPr algn="ctr"/>
            <a:r>
              <a:rPr lang="en-GB" sz="2000" dirty="0"/>
              <a:t>letting the gas man in or the parent or carer is unwell. </a:t>
            </a:r>
          </a:p>
          <a:p>
            <a:pPr algn="ctr"/>
            <a:r>
              <a:rPr lang="en-GB" sz="2000" dirty="0"/>
              <a:t>Please always contact school if your child is well enough to come to school but you can’t get them here, </a:t>
            </a:r>
          </a:p>
          <a:p>
            <a:pPr algn="ctr"/>
            <a:r>
              <a:rPr lang="en-GB" sz="2000" dirty="0"/>
              <a:t>we will always help when we can!</a:t>
            </a:r>
          </a:p>
        </p:txBody>
      </p:sp>
    </p:spTree>
    <p:extLst>
      <p:ext uri="{BB962C8B-B14F-4D97-AF65-F5344CB8AC3E}">
        <p14:creationId xmlns:p14="http://schemas.microsoft.com/office/powerpoint/2010/main" val="488143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5"/>
            <a:ext cx="12192000" cy="6858000"/>
          </a:xfrm>
          <a:prstGeom prst="rect">
            <a:avLst/>
          </a:prstGeom>
        </p:spPr>
      </p:pic>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82317" y="91431"/>
            <a:ext cx="794296" cy="743864"/>
          </a:xfrm>
          <a:prstGeom prst="rect">
            <a:avLst/>
          </a:prstGeom>
        </p:spPr>
      </p:pic>
      <p:sp>
        <p:nvSpPr>
          <p:cNvPr id="7" name="TextBox 6">
            <a:extLst>
              <a:ext uri="{FF2B5EF4-FFF2-40B4-BE49-F238E27FC236}">
                <a16:creationId xmlns:a16="http://schemas.microsoft.com/office/drawing/2014/main" id="{2ABE48CA-1B52-46C5-B20F-8E817E889325}"/>
              </a:ext>
            </a:extLst>
          </p:cNvPr>
          <p:cNvSpPr txBox="1"/>
          <p:nvPr/>
        </p:nvSpPr>
        <p:spPr>
          <a:xfrm>
            <a:off x="304800" y="-45345"/>
            <a:ext cx="11582400" cy="6678751"/>
          </a:xfrm>
          <a:prstGeom prst="rect">
            <a:avLst/>
          </a:prstGeom>
          <a:noFill/>
        </p:spPr>
        <p:txBody>
          <a:bodyPr wrap="square" lIns="91440" tIns="45720" rIns="91440" bIns="45720" anchor="t">
            <a:spAutoFit/>
          </a:bodyPr>
          <a:lstStyle/>
          <a:p>
            <a:pPr algn="ctr"/>
            <a:endParaRPr lang="en-GB" sz="1200" dirty="0">
              <a:solidFill>
                <a:schemeClr val="bg1"/>
              </a:solidFill>
            </a:endParaRPr>
          </a:p>
          <a:p>
            <a:pPr algn="ctr"/>
            <a:r>
              <a:rPr lang="en-GB" sz="6000" dirty="0"/>
              <a:t>Punctuality</a:t>
            </a:r>
          </a:p>
          <a:p>
            <a:pPr algn="ctr"/>
            <a:r>
              <a:rPr lang="en-GB" sz="2000" dirty="0"/>
              <a:t>The school day starts at 8.30am, the classroom doors are open until 8.40am. </a:t>
            </a:r>
          </a:p>
          <a:p>
            <a:pPr algn="ctr"/>
            <a:endParaRPr lang="en-GB" sz="1000" dirty="0"/>
          </a:p>
          <a:p>
            <a:pPr algn="ctr"/>
            <a:r>
              <a:rPr lang="en-GB" sz="2000" dirty="0"/>
              <a:t>If your child arrives to school after 8.40am, they are late. </a:t>
            </a:r>
          </a:p>
          <a:p>
            <a:pPr algn="ctr"/>
            <a:endParaRPr lang="en-GB" sz="1000" dirty="0"/>
          </a:p>
          <a:p>
            <a:pPr algn="ctr"/>
            <a:r>
              <a:rPr lang="en-GB" sz="2000" dirty="0"/>
              <a:t>  When a child arrives late to school it can be very disruptive to your child, the teacher and </a:t>
            </a:r>
          </a:p>
          <a:p>
            <a:pPr algn="ctr"/>
            <a:r>
              <a:rPr lang="en-GB" sz="2000" dirty="0"/>
              <a:t>other children in the class. </a:t>
            </a:r>
          </a:p>
          <a:p>
            <a:pPr algn="ctr"/>
            <a:endParaRPr lang="en-GB" sz="1000" dirty="0"/>
          </a:p>
          <a:p>
            <a:pPr algn="ctr"/>
            <a:r>
              <a:rPr lang="en-GB" sz="2000" dirty="0"/>
              <a:t>If your child arrives late to school they will be marked as late on the register as an “L” code.</a:t>
            </a:r>
          </a:p>
          <a:p>
            <a:pPr algn="ctr"/>
            <a:endParaRPr lang="en-GB" sz="1000" dirty="0"/>
          </a:p>
          <a:p>
            <a:pPr algn="ctr"/>
            <a:r>
              <a:rPr lang="en-GB" sz="2000" dirty="0"/>
              <a:t>The time they get into school and the reason for lateness is also noted on the register, this is done </a:t>
            </a:r>
          </a:p>
          <a:p>
            <a:pPr algn="ctr"/>
            <a:r>
              <a:rPr lang="en-GB" sz="2000" dirty="0"/>
              <a:t>by the attendance team. </a:t>
            </a:r>
          </a:p>
          <a:p>
            <a:pPr algn="ctr"/>
            <a:endParaRPr lang="en-GB" sz="1000" dirty="0"/>
          </a:p>
          <a:p>
            <a:pPr algn="ctr"/>
            <a:r>
              <a:rPr lang="en-GB" sz="2000" dirty="0"/>
              <a:t>  If a child is late 3 times in a half-term, a member of the Attendance Team will contact you to discuss this and find out if there are any ways school can offer any support to improve punctuality. </a:t>
            </a:r>
          </a:p>
          <a:p>
            <a:pPr algn="ctr"/>
            <a:endParaRPr lang="en-GB" sz="1000" dirty="0"/>
          </a:p>
          <a:p>
            <a:pPr algn="ctr"/>
            <a:r>
              <a:rPr lang="en-GB" sz="2000" dirty="0"/>
              <a:t>If your child is late again after this discussion, the attendance will pass your details to our Attendance Officer from the Education Safeguarding Team, who again will offer support and strategies to improve punctuality.</a:t>
            </a:r>
          </a:p>
          <a:p>
            <a:pPr algn="ctr"/>
            <a:endParaRPr lang="en-GB" sz="2000" dirty="0"/>
          </a:p>
          <a:p>
            <a:pPr algn="ctr"/>
            <a:r>
              <a:rPr lang="en-GB" sz="2000" dirty="0"/>
              <a:t>All registers close at 9am, if your child arrives after 9am, they will receive a “U” code, however the time and reason for lateness are still noted on the register. </a:t>
            </a:r>
          </a:p>
          <a:p>
            <a:pPr algn="ctr"/>
            <a:endParaRPr lang="en-GB" sz="1600" dirty="0">
              <a:solidFill>
                <a:schemeClr val="bg1"/>
              </a:solidFill>
            </a:endParaRPr>
          </a:p>
        </p:txBody>
      </p:sp>
    </p:spTree>
    <p:extLst>
      <p:ext uri="{BB962C8B-B14F-4D97-AF65-F5344CB8AC3E}">
        <p14:creationId xmlns:p14="http://schemas.microsoft.com/office/powerpoint/2010/main" val="882738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82317" y="91431"/>
            <a:ext cx="794296" cy="743864"/>
          </a:xfrm>
          <a:prstGeom prst="rect">
            <a:avLst/>
          </a:prstGeom>
        </p:spPr>
      </p:pic>
      <p:sp>
        <p:nvSpPr>
          <p:cNvPr id="7" name="TextBox 6">
            <a:extLst>
              <a:ext uri="{FF2B5EF4-FFF2-40B4-BE49-F238E27FC236}">
                <a16:creationId xmlns:a16="http://schemas.microsoft.com/office/drawing/2014/main" id="{2ABE48CA-1B52-46C5-B20F-8E817E889325}"/>
              </a:ext>
            </a:extLst>
          </p:cNvPr>
          <p:cNvSpPr txBox="1"/>
          <p:nvPr/>
        </p:nvSpPr>
        <p:spPr>
          <a:xfrm>
            <a:off x="551622" y="239798"/>
            <a:ext cx="10751543" cy="1015663"/>
          </a:xfrm>
          <a:prstGeom prst="rect">
            <a:avLst/>
          </a:prstGeom>
          <a:noFill/>
        </p:spPr>
        <p:txBody>
          <a:bodyPr wrap="square">
            <a:spAutoFit/>
          </a:bodyPr>
          <a:lstStyle/>
          <a:p>
            <a:pPr algn="ctr"/>
            <a:r>
              <a:rPr lang="en-GB" sz="6000" dirty="0"/>
              <a:t> School Holiday Dates</a:t>
            </a:r>
          </a:p>
        </p:txBody>
      </p:sp>
      <p:pic>
        <p:nvPicPr>
          <p:cNvPr id="5" name="Picture 4">
            <a:extLst>
              <a:ext uri="{FF2B5EF4-FFF2-40B4-BE49-F238E27FC236}">
                <a16:creationId xmlns:a16="http://schemas.microsoft.com/office/drawing/2014/main" id="{C98346A3-3711-4977-B3D8-B89121DDB719}"/>
              </a:ext>
            </a:extLst>
          </p:cNvPr>
          <p:cNvPicPr>
            <a:picLocks noChangeAspect="1"/>
          </p:cNvPicPr>
          <p:nvPr/>
        </p:nvPicPr>
        <p:blipFill>
          <a:blip r:embed="rId5"/>
          <a:stretch>
            <a:fillRect/>
          </a:stretch>
        </p:blipFill>
        <p:spPr>
          <a:xfrm>
            <a:off x="2542670" y="1201374"/>
            <a:ext cx="6769448" cy="5416828"/>
          </a:xfrm>
          <a:prstGeom prst="rect">
            <a:avLst/>
          </a:prstGeom>
        </p:spPr>
      </p:pic>
    </p:spTree>
    <p:extLst>
      <p:ext uri="{BB962C8B-B14F-4D97-AF65-F5344CB8AC3E}">
        <p14:creationId xmlns:p14="http://schemas.microsoft.com/office/powerpoint/2010/main" val="2557536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5"/>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320180" y="-45345"/>
            <a:ext cx="11551640" cy="11787842"/>
          </a:xfrm>
          <a:prstGeom prst="rect">
            <a:avLst/>
          </a:prstGeom>
          <a:noFill/>
        </p:spPr>
        <p:txBody>
          <a:bodyPr wrap="square" rtlCol="0">
            <a:spAutoFit/>
          </a:bodyPr>
          <a:lstStyle/>
          <a:p>
            <a:pPr algn="ctr"/>
            <a:r>
              <a:rPr lang="en-GB" sz="6000" dirty="0"/>
              <a:t>Transition Stay and Play Session</a:t>
            </a:r>
          </a:p>
          <a:p>
            <a:pPr algn="ctr"/>
            <a:endParaRPr lang="en-GB" sz="3200" dirty="0"/>
          </a:p>
          <a:p>
            <a:pPr algn="ctr"/>
            <a:r>
              <a:rPr lang="en-GB" sz="4000" b="1" dirty="0"/>
              <a:t>Monday 7</a:t>
            </a:r>
            <a:r>
              <a:rPr lang="en-GB" sz="4000" b="1" baseline="30000" dirty="0"/>
              <a:t>th </a:t>
            </a:r>
            <a:r>
              <a:rPr lang="en-GB" sz="4000" b="1" dirty="0"/>
              <a:t> July- 9:15am -11:15am</a:t>
            </a:r>
          </a:p>
          <a:p>
            <a:pPr algn="ctr"/>
            <a:endParaRPr lang="en-GB" sz="3200" dirty="0"/>
          </a:p>
          <a:p>
            <a:pPr algn="ctr"/>
            <a:r>
              <a:rPr lang="en-GB" sz="2800" dirty="0"/>
              <a:t>Your child is invited to explore their new learning environment, meet the Reception staff team and meet the other children in their class and cohort.</a:t>
            </a:r>
          </a:p>
          <a:p>
            <a:pPr algn="ctr"/>
            <a:r>
              <a:rPr lang="en-GB" sz="2800" dirty="0"/>
              <a:t>During this time, you are invited to a coffee morning to meet other parents and complete any remaining forms/documents.</a:t>
            </a:r>
            <a:endParaRPr lang="en-GB" sz="3200" dirty="0"/>
          </a:p>
          <a:p>
            <a:pPr algn="ctr"/>
            <a:r>
              <a:rPr lang="en-GB" sz="2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Please be mindful that this is the only time your child will have the chance to meet the other members of their new class before the term starts in September so we strongly encourage their attendance. </a:t>
            </a:r>
          </a:p>
          <a:p>
            <a:pPr algn="ctr"/>
            <a:r>
              <a:rPr lang="en-GB" sz="2800" b="1" dirty="0">
                <a:solidFill>
                  <a:srgbClr val="FF0000"/>
                </a:solidFill>
                <a:latin typeface="Calibri" panose="020F0502020204030204" pitchFamily="34" charset="0"/>
                <a:cs typeface="Times New Roman" panose="02020603050405020304" pitchFamily="18" charset="0"/>
              </a:rPr>
              <a:t>This is also the deadline for the admissions paperwork to be in so we can get all </a:t>
            </a:r>
            <a:r>
              <a:rPr lang="en-GB" sz="2800" b="1" dirty="0" err="1">
                <a:solidFill>
                  <a:srgbClr val="FF0000"/>
                </a:solidFill>
                <a:latin typeface="Calibri" panose="020F0502020204030204" pitchFamily="34" charset="0"/>
                <a:cs typeface="Times New Roman" panose="02020603050405020304" pitchFamily="18" charset="0"/>
              </a:rPr>
              <a:t>childrens</a:t>
            </a:r>
            <a:r>
              <a:rPr lang="en-GB" sz="2800" b="1" dirty="0">
                <a:solidFill>
                  <a:srgbClr val="FF0000"/>
                </a:solidFill>
                <a:latin typeface="Calibri" panose="020F0502020204030204" pitchFamily="34" charset="0"/>
                <a:cs typeface="Times New Roman" panose="02020603050405020304" pitchFamily="18" charset="0"/>
              </a:rPr>
              <a:t> data imputed onto the system before their start date.</a:t>
            </a:r>
            <a:endParaRPr lang="en-GB" sz="4400" b="1" dirty="0">
              <a:solidFill>
                <a:srgbClr val="FF0000"/>
              </a:solidFill>
            </a:endParaRPr>
          </a:p>
          <a:p>
            <a:pPr algn="ctr"/>
            <a:endParaRPr lang="en-GB" sz="3200" dirty="0">
              <a:solidFill>
                <a:schemeClr val="bg1"/>
              </a:solidFill>
            </a:endParaRPr>
          </a:p>
          <a:p>
            <a:pPr algn="ctr"/>
            <a:endParaRPr lang="en-GB" sz="3200" dirty="0">
              <a:solidFill>
                <a:schemeClr val="bg1"/>
              </a:solidFill>
            </a:endParaRPr>
          </a:p>
          <a:p>
            <a:pPr algn="ctr"/>
            <a:endParaRPr lang="en-GB" sz="3200" dirty="0">
              <a:solidFill>
                <a:schemeClr val="bg1"/>
              </a:solidFill>
            </a:endParaRPr>
          </a:p>
          <a:p>
            <a:pPr algn="ctr"/>
            <a:r>
              <a:rPr lang="en-GB" sz="3200" dirty="0">
                <a:solidFill>
                  <a:schemeClr val="bg1"/>
                </a:solidFill>
              </a:rPr>
              <a:t>.</a:t>
            </a:r>
            <a:endParaRPr lang="en-GB" sz="6000" dirty="0">
              <a:solidFill>
                <a:schemeClr val="bg1"/>
              </a:solidFill>
            </a:endParaRPr>
          </a:p>
          <a:p>
            <a:pPr algn="ctr"/>
            <a:endParaRPr lang="en-GB" sz="6000" dirty="0">
              <a:solidFill>
                <a:schemeClr val="bg1"/>
              </a:solidFill>
            </a:endParaRPr>
          </a:p>
          <a:p>
            <a:pPr algn="ctr"/>
            <a:r>
              <a:rPr lang="en-GB" sz="4800" dirty="0">
                <a:solidFill>
                  <a:schemeClr val="bg1"/>
                </a:solidFill>
              </a:rPr>
              <a:t>	</a:t>
            </a:r>
            <a:r>
              <a:rPr lang="en-GB" sz="2800" dirty="0">
                <a:solidFill>
                  <a:schemeClr val="bg1"/>
                </a:solidFill>
              </a:rPr>
              <a:t> </a:t>
            </a:r>
          </a:p>
          <a:p>
            <a:pPr algn="ctr"/>
            <a:endParaRPr lang="en-GB" sz="2800" dirty="0">
              <a:solidFill>
                <a:schemeClr val="bg1"/>
              </a:solidFill>
            </a:endParaRPr>
          </a:p>
          <a:p>
            <a:pPr algn="ctr"/>
            <a:endParaRPr lang="en-GB" sz="8000" dirty="0">
              <a:solidFill>
                <a:schemeClr val="bg1"/>
              </a:solidFill>
            </a:endParaRP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60646" y="214980"/>
            <a:ext cx="794296" cy="743864"/>
          </a:xfrm>
          <a:prstGeom prst="rect">
            <a:avLst/>
          </a:prstGeom>
        </p:spPr>
      </p:pic>
    </p:spTree>
    <p:extLst>
      <p:ext uri="{BB962C8B-B14F-4D97-AF65-F5344CB8AC3E}">
        <p14:creationId xmlns:p14="http://schemas.microsoft.com/office/powerpoint/2010/main" val="917618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5"/>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97441" y="134121"/>
            <a:ext cx="11997115" cy="12895838"/>
          </a:xfrm>
          <a:prstGeom prst="rect">
            <a:avLst/>
          </a:prstGeom>
          <a:noFill/>
        </p:spPr>
        <p:txBody>
          <a:bodyPr wrap="square" rtlCol="0">
            <a:spAutoFit/>
          </a:bodyPr>
          <a:lstStyle/>
          <a:p>
            <a:pPr algn="ctr"/>
            <a:r>
              <a:rPr lang="en-GB" sz="6000" dirty="0"/>
              <a:t>A Gift From Swain House Primary</a:t>
            </a:r>
            <a:endParaRPr lang="en-GB" sz="2800" dirty="0"/>
          </a:p>
          <a:p>
            <a:pPr algn="ctr"/>
            <a:endParaRPr lang="en-GB" sz="2800" dirty="0"/>
          </a:p>
          <a:p>
            <a:pPr algn="ctr"/>
            <a:endParaRPr lang="en-GB" sz="2800" dirty="0"/>
          </a:p>
          <a:p>
            <a:pPr algn="ctr"/>
            <a:r>
              <a:rPr lang="en-GB" sz="2800" dirty="0"/>
              <a:t>Inside your book bag is a copy of ‘Let’s Get Ready for School’ by Jane Porter. </a:t>
            </a:r>
          </a:p>
          <a:p>
            <a:pPr algn="ctr"/>
            <a:endParaRPr lang="en-GB" sz="2800" dirty="0">
              <a:highlight>
                <a:srgbClr val="FFFF00"/>
              </a:highlight>
            </a:endParaRPr>
          </a:p>
          <a:p>
            <a:pPr algn="ctr"/>
            <a:endParaRPr lang="en-GB" sz="2800" dirty="0">
              <a:highlight>
                <a:srgbClr val="FFFF00"/>
              </a:highlight>
            </a:endParaRPr>
          </a:p>
          <a:p>
            <a:pPr algn="ctr"/>
            <a:endParaRPr lang="en-GB" sz="2800" dirty="0">
              <a:highlight>
                <a:srgbClr val="FFFF00"/>
              </a:highlight>
            </a:endParaRPr>
          </a:p>
          <a:p>
            <a:pPr algn="ctr"/>
            <a:endParaRPr lang="en-GB" sz="2800" dirty="0">
              <a:highlight>
                <a:srgbClr val="FFFF00"/>
              </a:highlight>
            </a:endParaRPr>
          </a:p>
          <a:p>
            <a:pPr algn="ctr"/>
            <a:endParaRPr lang="en-GB" sz="2800" dirty="0">
              <a:highlight>
                <a:srgbClr val="FFFF00"/>
              </a:highlight>
            </a:endParaRPr>
          </a:p>
          <a:p>
            <a:pPr algn="ctr"/>
            <a:endParaRPr lang="en-GB" sz="2800" dirty="0">
              <a:highlight>
                <a:srgbClr val="FFFF00"/>
              </a:highlight>
            </a:endParaRPr>
          </a:p>
          <a:p>
            <a:pPr algn="ctr"/>
            <a:r>
              <a:rPr lang="en-GB" sz="2800" dirty="0"/>
              <a:t>We have chosen to give every child a copy of this book, to help them think about the process of starting a new school. We will refer to this book when the children start school in September. Please share it with your child over the Summer!</a:t>
            </a:r>
          </a:p>
          <a:p>
            <a:pPr algn="ctr"/>
            <a:endParaRPr lang="en-GB" sz="3200" dirty="0">
              <a:solidFill>
                <a:schemeClr val="bg1"/>
              </a:solidFill>
            </a:endParaRPr>
          </a:p>
          <a:p>
            <a:pPr algn="ctr"/>
            <a:endParaRPr lang="en-GB" sz="3200" dirty="0">
              <a:solidFill>
                <a:schemeClr val="bg1"/>
              </a:solidFill>
            </a:endParaRPr>
          </a:p>
          <a:p>
            <a:pPr algn="ctr"/>
            <a:endParaRPr lang="en-GB" sz="3200" dirty="0">
              <a:solidFill>
                <a:schemeClr val="bg1"/>
              </a:solidFill>
            </a:endParaRPr>
          </a:p>
          <a:p>
            <a:pPr algn="ctr"/>
            <a:endParaRPr lang="en-GB" sz="3200" dirty="0">
              <a:solidFill>
                <a:schemeClr val="bg1"/>
              </a:solidFill>
            </a:endParaRPr>
          </a:p>
          <a:p>
            <a:pPr algn="ctr"/>
            <a:endParaRPr lang="en-GB" sz="3200" dirty="0">
              <a:solidFill>
                <a:schemeClr val="bg1"/>
              </a:solidFill>
            </a:endParaRPr>
          </a:p>
          <a:p>
            <a:pPr algn="ctr"/>
            <a:r>
              <a:rPr lang="en-GB" sz="3200" dirty="0">
                <a:solidFill>
                  <a:schemeClr val="bg1"/>
                </a:solidFill>
              </a:rPr>
              <a:t>.</a:t>
            </a:r>
            <a:endParaRPr lang="en-GB" sz="6000" dirty="0">
              <a:solidFill>
                <a:schemeClr val="bg1"/>
              </a:solidFill>
            </a:endParaRPr>
          </a:p>
          <a:p>
            <a:pPr algn="ctr"/>
            <a:endParaRPr lang="en-GB" sz="6000" dirty="0">
              <a:solidFill>
                <a:schemeClr val="bg1"/>
              </a:solidFill>
            </a:endParaRPr>
          </a:p>
          <a:p>
            <a:pPr algn="ctr"/>
            <a:r>
              <a:rPr lang="en-GB" sz="4800" dirty="0">
                <a:solidFill>
                  <a:schemeClr val="bg1"/>
                </a:solidFill>
              </a:rPr>
              <a:t>	</a:t>
            </a:r>
            <a:r>
              <a:rPr lang="en-GB" sz="2800" dirty="0">
                <a:solidFill>
                  <a:schemeClr val="bg1"/>
                </a:solidFill>
              </a:rPr>
              <a:t> </a:t>
            </a:r>
          </a:p>
          <a:p>
            <a:pPr algn="ctr"/>
            <a:endParaRPr lang="en-GB" sz="2800" dirty="0">
              <a:solidFill>
                <a:schemeClr val="bg1"/>
              </a:solidFill>
            </a:endParaRPr>
          </a:p>
          <a:p>
            <a:pPr algn="ctr"/>
            <a:endParaRPr lang="en-GB" sz="8000" dirty="0">
              <a:solidFill>
                <a:schemeClr val="bg1"/>
              </a:solidFill>
            </a:endParaRP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300260" y="260245"/>
            <a:ext cx="794296" cy="743864"/>
          </a:xfrm>
          <a:prstGeom prst="rect">
            <a:avLst/>
          </a:prstGeom>
        </p:spPr>
      </p:pic>
      <p:pic>
        <p:nvPicPr>
          <p:cNvPr id="7" name="Picture 6">
            <a:extLst>
              <a:ext uri="{FF2B5EF4-FFF2-40B4-BE49-F238E27FC236}">
                <a16:creationId xmlns:a16="http://schemas.microsoft.com/office/drawing/2014/main" id="{E4ACC85A-9FE6-45A7-B313-BF87EEE7F228}"/>
              </a:ext>
            </a:extLst>
          </p:cNvPr>
          <p:cNvPicPr>
            <a:picLocks noChangeAspect="1"/>
          </p:cNvPicPr>
          <p:nvPr/>
        </p:nvPicPr>
        <p:blipFill>
          <a:blip r:embed="rId5"/>
          <a:stretch>
            <a:fillRect/>
          </a:stretch>
        </p:blipFill>
        <p:spPr>
          <a:xfrm>
            <a:off x="5113935" y="2495412"/>
            <a:ext cx="1964125" cy="2163024"/>
          </a:xfrm>
          <a:prstGeom prst="rect">
            <a:avLst/>
          </a:prstGeom>
        </p:spPr>
      </p:pic>
    </p:spTree>
    <p:extLst>
      <p:ext uri="{BB962C8B-B14F-4D97-AF65-F5344CB8AC3E}">
        <p14:creationId xmlns:p14="http://schemas.microsoft.com/office/powerpoint/2010/main" val="2080647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5"/>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745725" y="397701"/>
            <a:ext cx="10440140" cy="3908762"/>
          </a:xfrm>
          <a:prstGeom prst="rect">
            <a:avLst/>
          </a:prstGeom>
          <a:noFill/>
        </p:spPr>
        <p:txBody>
          <a:bodyPr wrap="square" rtlCol="0">
            <a:spAutoFit/>
          </a:bodyPr>
          <a:lstStyle/>
          <a:p>
            <a:pPr algn="ctr"/>
            <a:endParaRPr lang="en-GB" sz="3200" dirty="0">
              <a:solidFill>
                <a:schemeClr val="bg1"/>
              </a:solidFill>
            </a:endParaRPr>
          </a:p>
          <a:p>
            <a:pPr algn="ctr"/>
            <a:endParaRPr lang="en-GB" sz="3200" dirty="0">
              <a:solidFill>
                <a:schemeClr val="bg1"/>
              </a:solidFill>
            </a:endParaRPr>
          </a:p>
          <a:p>
            <a:pPr algn="ctr"/>
            <a:r>
              <a:rPr lang="en-GB" sz="4000" b="1" dirty="0"/>
              <a:t>Any Questions?</a:t>
            </a:r>
          </a:p>
          <a:p>
            <a:pPr algn="ctr"/>
            <a:endParaRPr lang="en-GB" sz="3200" dirty="0"/>
          </a:p>
          <a:p>
            <a:pPr algn="ctr"/>
            <a:r>
              <a:rPr lang="en-GB" sz="2800" dirty="0"/>
              <a:t>We hope you enjoyed looking around our school and we look forward to working in partnership with you over the coming years.</a:t>
            </a:r>
          </a:p>
          <a:p>
            <a:pPr algn="ctr"/>
            <a:endParaRPr lang="en-GB" sz="2800" dirty="0"/>
          </a:p>
          <a:p>
            <a:pPr algn="ctr"/>
            <a:r>
              <a:rPr lang="en-GB" sz="2800" dirty="0"/>
              <a:t>Thank you for attending the meeting!</a:t>
            </a: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34554" y="225490"/>
            <a:ext cx="794296" cy="743864"/>
          </a:xfrm>
          <a:prstGeom prst="rect">
            <a:avLst/>
          </a:prstGeom>
        </p:spPr>
      </p:pic>
    </p:spTree>
    <p:extLst>
      <p:ext uri="{BB962C8B-B14F-4D97-AF65-F5344CB8AC3E}">
        <p14:creationId xmlns:p14="http://schemas.microsoft.com/office/powerpoint/2010/main" val="2874820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5"/>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1083576" y="223349"/>
            <a:ext cx="10192624" cy="1015663"/>
          </a:xfrm>
          <a:prstGeom prst="rect">
            <a:avLst/>
          </a:prstGeom>
          <a:noFill/>
        </p:spPr>
        <p:txBody>
          <a:bodyPr wrap="square" rtlCol="0">
            <a:spAutoFit/>
          </a:bodyPr>
          <a:lstStyle/>
          <a:p>
            <a:pPr algn="ctr"/>
            <a:r>
              <a:rPr lang="en-GB" sz="6000" dirty="0"/>
              <a:t>Information Packs</a:t>
            </a: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34554" y="225490"/>
            <a:ext cx="794296" cy="743864"/>
          </a:xfrm>
          <a:prstGeom prst="rect">
            <a:avLst/>
          </a:prstGeom>
        </p:spPr>
      </p:pic>
      <p:sp>
        <p:nvSpPr>
          <p:cNvPr id="10" name="TextBox 9">
            <a:extLst>
              <a:ext uri="{FF2B5EF4-FFF2-40B4-BE49-F238E27FC236}">
                <a16:creationId xmlns:a16="http://schemas.microsoft.com/office/drawing/2014/main" id="{EA6964CD-AF58-4757-B9BB-83735F4A8698}"/>
              </a:ext>
            </a:extLst>
          </p:cNvPr>
          <p:cNvSpPr txBox="1"/>
          <p:nvPr/>
        </p:nvSpPr>
        <p:spPr>
          <a:xfrm>
            <a:off x="248870" y="1426321"/>
            <a:ext cx="11862033" cy="1200329"/>
          </a:xfrm>
          <a:prstGeom prst="rect">
            <a:avLst/>
          </a:prstGeom>
          <a:noFill/>
        </p:spPr>
        <p:txBody>
          <a:bodyPr wrap="square">
            <a:spAutoFit/>
          </a:bodyPr>
          <a:lstStyle/>
          <a:p>
            <a:pPr marR="694690" indent="-342900" algn="ctr">
              <a:lnSpc>
                <a:spcPct val="90000"/>
              </a:lnSpc>
            </a:pPr>
            <a:r>
              <a:rPr lang="en-GB" sz="2000" dirty="0">
                <a:ea typeface="Comic Sans MS" panose="030F0702030302020204" pitchFamily="66" charset="0"/>
                <a:cs typeface="Comic Sans MS" panose="030F0702030302020204" pitchFamily="66" charset="0"/>
              </a:rPr>
              <a:t>You will have received an information pack on arrival today. Inside (in a brown envelope) you will find all the relevant paperwork you need to complete </a:t>
            </a:r>
            <a:r>
              <a:rPr lang="en-GB" sz="2000" b="1" u="sng" dirty="0">
                <a:ea typeface="Comic Sans MS" panose="030F0702030302020204" pitchFamily="66" charset="0"/>
                <a:cs typeface="Comic Sans MS" panose="030F0702030302020204" pitchFamily="66" charset="0"/>
              </a:rPr>
              <a:t>before</a:t>
            </a:r>
            <a:r>
              <a:rPr lang="en-GB" sz="2000" dirty="0">
                <a:ea typeface="Comic Sans MS" panose="030F0702030302020204" pitchFamily="66" charset="0"/>
                <a:cs typeface="Comic Sans MS" panose="030F0702030302020204" pitchFamily="66" charset="0"/>
              </a:rPr>
              <a:t> your child starts school.</a:t>
            </a:r>
          </a:p>
          <a:p>
            <a:pPr marR="694690" indent="-342900" algn="ctr">
              <a:lnSpc>
                <a:spcPct val="90000"/>
              </a:lnSpc>
            </a:pPr>
            <a:endParaRPr lang="en-GB" sz="2000" dirty="0">
              <a:ea typeface="Comic Sans MS" panose="030F0702030302020204" pitchFamily="66" charset="0"/>
              <a:cs typeface="Comic Sans MS" panose="030F0702030302020204" pitchFamily="66" charset="0"/>
            </a:endParaRPr>
          </a:p>
          <a:p>
            <a:pPr marR="694690" indent="-342900" algn="ctr">
              <a:lnSpc>
                <a:spcPct val="90000"/>
              </a:lnSpc>
            </a:pPr>
            <a:r>
              <a:rPr lang="en-GB" sz="2000" dirty="0">
                <a:ea typeface="Comic Sans MS" panose="030F0702030302020204" pitchFamily="66" charset="0"/>
                <a:cs typeface="Comic Sans MS" panose="030F0702030302020204" pitchFamily="66" charset="0"/>
              </a:rPr>
              <a:t>T</a:t>
            </a:r>
            <a:r>
              <a:rPr lang="en-GB" sz="2000" dirty="0">
                <a:effectLst/>
                <a:ea typeface="Comic Sans MS" panose="030F0702030302020204" pitchFamily="66" charset="0"/>
                <a:cs typeface="Comic Sans MS" panose="030F0702030302020204" pitchFamily="66" charset="0"/>
              </a:rPr>
              <a:t>he name of your child's class and teacher is </a:t>
            </a:r>
            <a:r>
              <a:rPr lang="en-GB" sz="2000" b="1" dirty="0">
                <a:effectLst/>
                <a:ea typeface="Comic Sans MS" panose="030F0702030302020204" pitchFamily="66" charset="0"/>
                <a:cs typeface="Comic Sans MS" panose="030F0702030302020204" pitchFamily="66" charset="0"/>
              </a:rPr>
              <a:t>on the front </a:t>
            </a:r>
            <a:r>
              <a:rPr lang="en-GB" sz="2000" dirty="0">
                <a:effectLst/>
                <a:ea typeface="Comic Sans MS" panose="030F0702030302020204" pitchFamily="66" charset="0"/>
                <a:cs typeface="Comic Sans MS" panose="030F0702030302020204" pitchFamily="66" charset="0"/>
              </a:rPr>
              <a:t>of the information pack.</a:t>
            </a:r>
            <a:endParaRPr lang="en-GB" sz="1200" dirty="0">
              <a:effectLst/>
              <a:ea typeface="Calibri" panose="020F0502020204030204" pitchFamily="34" charset="0"/>
            </a:endParaRPr>
          </a:p>
        </p:txBody>
      </p:sp>
      <p:sp>
        <p:nvSpPr>
          <p:cNvPr id="15" name="TextBox 14">
            <a:extLst>
              <a:ext uri="{FF2B5EF4-FFF2-40B4-BE49-F238E27FC236}">
                <a16:creationId xmlns:a16="http://schemas.microsoft.com/office/drawing/2014/main" id="{51A0B136-540A-4496-8855-54DE46D29108}"/>
              </a:ext>
            </a:extLst>
          </p:cNvPr>
          <p:cNvSpPr txBox="1"/>
          <p:nvPr/>
        </p:nvSpPr>
        <p:spPr>
          <a:xfrm>
            <a:off x="848682" y="2478640"/>
            <a:ext cx="10662407" cy="4093428"/>
          </a:xfrm>
          <a:prstGeom prst="rect">
            <a:avLst/>
          </a:prstGeom>
          <a:noFill/>
        </p:spPr>
        <p:txBody>
          <a:bodyPr wrap="square">
            <a:spAutoFit/>
          </a:bodyPr>
          <a:lstStyle/>
          <a:p>
            <a:pPr algn="ctr"/>
            <a:endParaRPr lang="en-GB" sz="2000" dirty="0">
              <a:solidFill>
                <a:schemeClr val="bg1"/>
              </a:solidFill>
              <a:effectLst/>
              <a:latin typeface="Comic Sans MS" panose="030F0702030302020204" pitchFamily="66" charset="0"/>
              <a:ea typeface="Comic Sans MS" panose="030F0702030302020204" pitchFamily="66" charset="0"/>
              <a:cs typeface="Comic Sans MS" panose="030F0702030302020204" pitchFamily="66" charset="0"/>
            </a:endParaRPr>
          </a:p>
          <a:p>
            <a:pPr algn="ctr"/>
            <a:r>
              <a:rPr lang="en-GB" sz="2000" dirty="0">
                <a:effectLst/>
                <a:ea typeface="Comic Sans MS" panose="030F0702030302020204" pitchFamily="66" charset="0"/>
                <a:cs typeface="Comic Sans MS" panose="030F0702030302020204" pitchFamily="66" charset="0"/>
              </a:rPr>
              <a:t>Your child’s </a:t>
            </a:r>
            <a:r>
              <a:rPr lang="en-GB" sz="2000" b="1" dirty="0">
                <a:effectLst/>
                <a:ea typeface="Comic Sans MS" panose="030F0702030302020204" pitchFamily="66" charset="0"/>
                <a:cs typeface="Comic Sans MS" panose="030F0702030302020204" pitchFamily="66" charset="0"/>
              </a:rPr>
              <a:t>individual transition timetable </a:t>
            </a:r>
            <a:r>
              <a:rPr lang="en-GB" sz="2000" dirty="0">
                <a:effectLst/>
                <a:ea typeface="Comic Sans MS" panose="030F0702030302020204" pitchFamily="66" charset="0"/>
                <a:cs typeface="Comic Sans MS" panose="030F0702030302020204" pitchFamily="66" charset="0"/>
              </a:rPr>
              <a:t>is also detailed on the front of your envelope (unless your child is having alternative transition that has already been pre-agreed)</a:t>
            </a:r>
            <a:r>
              <a:rPr lang="en-GB" sz="2000" dirty="0"/>
              <a:t>.</a:t>
            </a:r>
            <a:endParaRPr lang="en-GB" sz="2000" dirty="0">
              <a:effectLst/>
              <a:latin typeface="Comic Sans MS" panose="030F0702030302020204" pitchFamily="66" charset="0"/>
              <a:ea typeface="Comic Sans MS" panose="030F0702030302020204" pitchFamily="66" charset="0"/>
              <a:cs typeface="Comic Sans MS" panose="030F0702030302020204" pitchFamily="66" charset="0"/>
            </a:endParaRPr>
          </a:p>
          <a:p>
            <a:pPr algn="ctr"/>
            <a:endParaRPr lang="en-GB" sz="2000" dirty="0">
              <a:effectLst/>
              <a:latin typeface="Comic Sans MS" panose="030F0702030302020204" pitchFamily="66" charset="0"/>
              <a:ea typeface="Comic Sans MS" panose="030F0702030302020204" pitchFamily="66" charset="0"/>
              <a:cs typeface="Comic Sans MS" panose="030F0702030302020204" pitchFamily="66" charset="0"/>
            </a:endParaRPr>
          </a:p>
          <a:p>
            <a:pPr algn="ctr"/>
            <a:r>
              <a:rPr lang="en-GB" sz="2000" dirty="0">
                <a:effectLst/>
                <a:ea typeface="Comic Sans MS" panose="030F0702030302020204" pitchFamily="66" charset="0"/>
                <a:cs typeface="Comic Sans MS" panose="030F0702030302020204" pitchFamily="66" charset="0"/>
              </a:rPr>
              <a:t>Staggered entry into Reception Class</a:t>
            </a:r>
            <a:r>
              <a:rPr lang="en-GB" sz="2000" dirty="0">
                <a:ea typeface="Comic Sans MS" panose="030F0702030302020204" pitchFamily="66" charset="0"/>
                <a:cs typeface="Comic Sans MS" panose="030F0702030302020204" pitchFamily="66" charset="0"/>
              </a:rPr>
              <a:t> as detailed below:</a:t>
            </a:r>
          </a:p>
          <a:p>
            <a:pPr algn="ctr"/>
            <a:endParaRPr lang="en-GB" sz="2000" dirty="0">
              <a:ea typeface="Comic Sans MS" panose="030F0702030302020204" pitchFamily="66" charset="0"/>
              <a:cs typeface="Comic Sans MS" panose="030F0702030302020204" pitchFamily="66" charset="0"/>
            </a:endParaRPr>
          </a:p>
          <a:p>
            <a:pPr algn="ctr"/>
            <a:endParaRPr lang="en-GB" sz="2000" dirty="0">
              <a:ea typeface="Comic Sans MS" panose="030F0702030302020204" pitchFamily="66" charset="0"/>
              <a:cs typeface="Comic Sans MS" panose="030F0702030302020204" pitchFamily="66" charset="0"/>
            </a:endParaRPr>
          </a:p>
          <a:p>
            <a:pPr algn="ctr"/>
            <a:endParaRPr lang="en-GB" sz="2000" dirty="0">
              <a:solidFill>
                <a:schemeClr val="bg1"/>
              </a:solidFill>
              <a:latin typeface="Comic Sans MS" panose="030F0702030302020204" pitchFamily="66" charset="0"/>
              <a:ea typeface="Comic Sans MS" panose="030F0702030302020204" pitchFamily="66" charset="0"/>
              <a:cs typeface="Comic Sans MS" panose="030F0702030302020204" pitchFamily="66" charset="0"/>
            </a:endParaRPr>
          </a:p>
          <a:p>
            <a:pPr algn="ctr"/>
            <a:endParaRPr lang="en-GB" sz="2000" dirty="0">
              <a:solidFill>
                <a:schemeClr val="bg1"/>
              </a:solidFill>
              <a:latin typeface="Comic Sans MS" panose="030F0702030302020204" pitchFamily="66" charset="0"/>
              <a:ea typeface="Comic Sans MS" panose="030F0702030302020204" pitchFamily="66" charset="0"/>
              <a:cs typeface="Comic Sans MS" panose="030F0702030302020204" pitchFamily="66" charset="0"/>
            </a:endParaRPr>
          </a:p>
          <a:p>
            <a:pPr algn="ctr"/>
            <a:endParaRPr lang="en-GB" sz="2000" dirty="0">
              <a:solidFill>
                <a:schemeClr val="bg1"/>
              </a:solidFill>
              <a:latin typeface="Comic Sans MS" panose="030F0702030302020204" pitchFamily="66" charset="0"/>
              <a:ea typeface="Comic Sans MS" panose="030F0702030302020204" pitchFamily="66" charset="0"/>
              <a:cs typeface="Comic Sans MS" panose="030F0702030302020204" pitchFamily="66" charset="0"/>
            </a:endParaRPr>
          </a:p>
          <a:p>
            <a:pPr algn="ctr"/>
            <a:endParaRPr lang="en-GB" sz="2000" dirty="0">
              <a:solidFill>
                <a:schemeClr val="bg1"/>
              </a:solidFill>
              <a:effectLst/>
              <a:latin typeface="Comic Sans MS" panose="030F0702030302020204" pitchFamily="66" charset="0"/>
              <a:ea typeface="Comic Sans MS" panose="030F0702030302020204" pitchFamily="66" charset="0"/>
              <a:cs typeface="Comic Sans MS" panose="030F0702030302020204" pitchFamily="66" charset="0"/>
            </a:endParaRPr>
          </a:p>
          <a:p>
            <a:pPr algn="ctr"/>
            <a:endParaRPr lang="en-GB" sz="2000" dirty="0">
              <a:solidFill>
                <a:schemeClr val="bg1"/>
              </a:solidFill>
              <a:latin typeface="Comic Sans MS" panose="030F0702030302020204" pitchFamily="66" charset="0"/>
              <a:ea typeface="Comic Sans MS" panose="030F0702030302020204" pitchFamily="66" charset="0"/>
              <a:cs typeface="Comic Sans MS" panose="030F0702030302020204" pitchFamily="66" charset="0"/>
            </a:endParaRPr>
          </a:p>
          <a:p>
            <a:pPr algn="ctr"/>
            <a:endParaRPr lang="en-GB" sz="2000" dirty="0">
              <a:solidFill>
                <a:schemeClr val="bg1"/>
              </a:solidFill>
              <a:latin typeface="Comic Sans MS" panose="030F0702030302020204" pitchFamily="66" charset="0"/>
              <a:ea typeface="Comic Sans MS" panose="030F0702030302020204" pitchFamily="66" charset="0"/>
              <a:cs typeface="Comic Sans MS" panose="030F0702030302020204" pitchFamily="66" charset="0"/>
            </a:endParaRPr>
          </a:p>
        </p:txBody>
      </p:sp>
      <p:pic>
        <p:nvPicPr>
          <p:cNvPr id="5" name="Picture 4">
            <a:extLst>
              <a:ext uri="{FF2B5EF4-FFF2-40B4-BE49-F238E27FC236}">
                <a16:creationId xmlns:a16="http://schemas.microsoft.com/office/drawing/2014/main" id="{BE6E5D61-5C54-413E-B328-067F14A7A089}"/>
              </a:ext>
            </a:extLst>
          </p:cNvPr>
          <p:cNvPicPr>
            <a:picLocks noChangeAspect="1"/>
          </p:cNvPicPr>
          <p:nvPr/>
        </p:nvPicPr>
        <p:blipFill>
          <a:blip r:embed="rId5"/>
          <a:stretch>
            <a:fillRect/>
          </a:stretch>
        </p:blipFill>
        <p:spPr>
          <a:xfrm>
            <a:off x="1910396" y="4231351"/>
            <a:ext cx="8538978" cy="1996343"/>
          </a:xfrm>
          <a:prstGeom prst="rect">
            <a:avLst/>
          </a:prstGeom>
        </p:spPr>
      </p:pic>
    </p:spTree>
    <p:extLst>
      <p:ext uri="{BB962C8B-B14F-4D97-AF65-F5344CB8AC3E}">
        <p14:creationId xmlns:p14="http://schemas.microsoft.com/office/powerpoint/2010/main" val="3203543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5"/>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478304" y="152001"/>
            <a:ext cx="10844773" cy="6617196"/>
          </a:xfrm>
          <a:prstGeom prst="rect">
            <a:avLst/>
          </a:prstGeom>
          <a:noFill/>
        </p:spPr>
        <p:txBody>
          <a:bodyPr wrap="square" rtlCol="0">
            <a:spAutoFit/>
          </a:bodyPr>
          <a:lstStyle/>
          <a:p>
            <a:pPr algn="ctr"/>
            <a:r>
              <a:rPr lang="en-GB" sz="4800" dirty="0"/>
              <a:t>Documents to complete and return</a:t>
            </a:r>
          </a:p>
          <a:p>
            <a:pPr algn="ctr"/>
            <a:r>
              <a:rPr lang="en-GB" sz="2000" b="1" dirty="0"/>
              <a:t>There will be an opportunity to complete your documents during our stay and play/coffee morning session on Monday 7</a:t>
            </a:r>
            <a:r>
              <a:rPr lang="en-GB" sz="2000" b="1" baseline="30000" dirty="0"/>
              <a:t>th</a:t>
            </a:r>
            <a:r>
              <a:rPr lang="en-GB" sz="2000" b="1" dirty="0"/>
              <a:t> July 2025.</a:t>
            </a:r>
            <a:endParaRPr lang="en-GB" sz="2000" dirty="0">
              <a:solidFill>
                <a:srgbClr val="FF0000"/>
              </a:solidFill>
            </a:endParaRPr>
          </a:p>
          <a:p>
            <a:pPr algn="ctr"/>
            <a:r>
              <a:rPr lang="en-GB" sz="2000" dirty="0"/>
              <a:t>Admission form</a:t>
            </a:r>
          </a:p>
          <a:p>
            <a:pPr algn="ctr"/>
            <a:r>
              <a:rPr lang="en-GB" sz="2000" dirty="0"/>
              <a:t>GDPR form</a:t>
            </a:r>
          </a:p>
          <a:p>
            <a:pPr algn="ctr"/>
            <a:r>
              <a:rPr lang="en-GB" sz="2000" dirty="0"/>
              <a:t>Home School Contract</a:t>
            </a:r>
          </a:p>
          <a:p>
            <a:pPr algn="ctr"/>
            <a:r>
              <a:rPr lang="en-GB" sz="2000" dirty="0"/>
              <a:t>Intimate Care Consent</a:t>
            </a:r>
          </a:p>
          <a:p>
            <a:pPr algn="ctr"/>
            <a:r>
              <a:rPr lang="en-GB" sz="2000" dirty="0"/>
              <a:t>Local Trips Consent</a:t>
            </a:r>
          </a:p>
          <a:p>
            <a:pPr algn="ctr"/>
            <a:r>
              <a:rPr lang="en-GB" sz="2000" dirty="0"/>
              <a:t>EYFS Password</a:t>
            </a:r>
          </a:p>
          <a:p>
            <a:pPr algn="ctr"/>
            <a:r>
              <a:rPr lang="en-GB" sz="2000" dirty="0"/>
              <a:t>Tapestry Details</a:t>
            </a:r>
          </a:p>
          <a:p>
            <a:pPr algn="ctr"/>
            <a:r>
              <a:rPr lang="en-GB" sz="2000" dirty="0"/>
              <a:t>Sun cream Consent</a:t>
            </a:r>
          </a:p>
          <a:p>
            <a:pPr algn="ctr"/>
            <a:r>
              <a:rPr lang="en-GB" sz="2000" dirty="0"/>
              <a:t>Acceptable Internet Use</a:t>
            </a:r>
          </a:p>
          <a:p>
            <a:pPr algn="ctr"/>
            <a:r>
              <a:rPr lang="en-GB" sz="2000" dirty="0"/>
              <a:t>Attendance Information ( information for reference)</a:t>
            </a:r>
          </a:p>
          <a:p>
            <a:pPr algn="ctr"/>
            <a:r>
              <a:rPr lang="en-GB" sz="2000" dirty="0"/>
              <a:t>Allergy/Intolerance Form</a:t>
            </a:r>
          </a:p>
          <a:p>
            <a:pPr algn="ctr"/>
            <a:r>
              <a:rPr lang="en-GB" sz="2000" dirty="0"/>
              <a:t>Friends Of Swain House Sign Up Form</a:t>
            </a:r>
          </a:p>
          <a:p>
            <a:pPr algn="ctr"/>
            <a:r>
              <a:rPr lang="en-GB" sz="2000" dirty="0"/>
              <a:t>School Dog Permission Form</a:t>
            </a:r>
            <a:endParaRPr lang="en-GB" sz="2400" dirty="0"/>
          </a:p>
          <a:p>
            <a:pPr algn="ctr"/>
            <a:r>
              <a:rPr lang="en-GB" sz="2400" dirty="0">
                <a:solidFill>
                  <a:srgbClr val="FF0000"/>
                </a:solidFill>
              </a:rPr>
              <a:t>Please complete and return all forms </a:t>
            </a:r>
            <a:r>
              <a:rPr lang="en-GB" sz="2400" b="1" dirty="0">
                <a:solidFill>
                  <a:srgbClr val="FF0000"/>
                </a:solidFill>
              </a:rPr>
              <a:t>on or before Monday 7</a:t>
            </a:r>
            <a:r>
              <a:rPr lang="en-GB" sz="2400" b="1" baseline="30000" dirty="0">
                <a:solidFill>
                  <a:srgbClr val="FF0000"/>
                </a:solidFill>
              </a:rPr>
              <a:t>th</a:t>
            </a:r>
            <a:r>
              <a:rPr lang="en-GB" sz="2400" b="1" dirty="0">
                <a:solidFill>
                  <a:srgbClr val="FF0000"/>
                </a:solidFill>
              </a:rPr>
              <a:t> July.</a:t>
            </a:r>
          </a:p>
          <a:p>
            <a:pPr algn="ctr"/>
            <a:r>
              <a:rPr lang="en-GB" sz="2400" dirty="0">
                <a:solidFill>
                  <a:srgbClr val="FF0000"/>
                </a:solidFill>
              </a:rPr>
              <a:t>Your child </a:t>
            </a:r>
            <a:r>
              <a:rPr lang="en-GB" sz="2400" b="1" u="sng" dirty="0">
                <a:solidFill>
                  <a:srgbClr val="FF0000"/>
                </a:solidFill>
              </a:rPr>
              <a:t>WILL NOT </a:t>
            </a:r>
            <a:r>
              <a:rPr lang="en-GB" sz="2400" dirty="0">
                <a:solidFill>
                  <a:srgbClr val="FF0000"/>
                </a:solidFill>
              </a:rPr>
              <a:t>be able to start school until we receive </a:t>
            </a:r>
            <a:r>
              <a:rPr lang="en-GB" sz="2400" b="1" u="sng" dirty="0">
                <a:solidFill>
                  <a:srgbClr val="FF0000"/>
                </a:solidFill>
              </a:rPr>
              <a:t>ALL</a:t>
            </a:r>
            <a:r>
              <a:rPr lang="en-GB" sz="2400" dirty="0">
                <a:solidFill>
                  <a:srgbClr val="FF0000"/>
                </a:solidFill>
              </a:rPr>
              <a:t> the required paperwork for safeguarding reasons.</a:t>
            </a: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34554" y="225490"/>
            <a:ext cx="794296" cy="743864"/>
          </a:xfrm>
          <a:prstGeom prst="rect">
            <a:avLst/>
          </a:prstGeom>
        </p:spPr>
      </p:pic>
    </p:spTree>
    <p:extLst>
      <p:ext uri="{BB962C8B-B14F-4D97-AF65-F5344CB8AC3E}">
        <p14:creationId xmlns:p14="http://schemas.microsoft.com/office/powerpoint/2010/main" val="3092680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5"/>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673613" y="108951"/>
            <a:ext cx="10844773" cy="1015663"/>
          </a:xfrm>
          <a:prstGeom prst="rect">
            <a:avLst/>
          </a:prstGeom>
          <a:noFill/>
        </p:spPr>
        <p:txBody>
          <a:bodyPr wrap="square" rtlCol="0">
            <a:spAutoFit/>
          </a:bodyPr>
          <a:lstStyle/>
          <a:p>
            <a:pPr algn="ctr"/>
            <a:r>
              <a:rPr lang="en-GB" sz="6000" dirty="0"/>
              <a:t>For you to keep and use…</a:t>
            </a: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34554" y="225490"/>
            <a:ext cx="794296" cy="743864"/>
          </a:xfrm>
          <a:prstGeom prst="rect">
            <a:avLst/>
          </a:prstGeom>
        </p:spPr>
      </p:pic>
      <p:pic>
        <p:nvPicPr>
          <p:cNvPr id="5" name="Picture 4">
            <a:extLst>
              <a:ext uri="{FF2B5EF4-FFF2-40B4-BE49-F238E27FC236}">
                <a16:creationId xmlns:a16="http://schemas.microsoft.com/office/drawing/2014/main" id="{3A8CA1B9-6E89-4584-88AD-E35487E217BF}"/>
              </a:ext>
            </a:extLst>
          </p:cNvPr>
          <p:cNvPicPr>
            <a:picLocks noChangeAspect="1"/>
          </p:cNvPicPr>
          <p:nvPr/>
        </p:nvPicPr>
        <p:blipFill>
          <a:blip r:embed="rId5"/>
          <a:stretch>
            <a:fillRect/>
          </a:stretch>
        </p:blipFill>
        <p:spPr>
          <a:xfrm>
            <a:off x="924117" y="3608329"/>
            <a:ext cx="1832069" cy="2641736"/>
          </a:xfrm>
          <a:prstGeom prst="rect">
            <a:avLst/>
          </a:prstGeom>
        </p:spPr>
      </p:pic>
      <p:pic>
        <p:nvPicPr>
          <p:cNvPr id="7" name="Picture 6">
            <a:extLst>
              <a:ext uri="{FF2B5EF4-FFF2-40B4-BE49-F238E27FC236}">
                <a16:creationId xmlns:a16="http://schemas.microsoft.com/office/drawing/2014/main" id="{12F8AE51-0CAB-4403-83CC-0781485BFEA1}"/>
              </a:ext>
            </a:extLst>
          </p:cNvPr>
          <p:cNvPicPr>
            <a:picLocks noChangeAspect="1"/>
          </p:cNvPicPr>
          <p:nvPr/>
        </p:nvPicPr>
        <p:blipFill>
          <a:blip r:embed="rId6"/>
          <a:stretch>
            <a:fillRect/>
          </a:stretch>
        </p:blipFill>
        <p:spPr>
          <a:xfrm>
            <a:off x="3096099" y="1402308"/>
            <a:ext cx="1987317" cy="2816806"/>
          </a:xfrm>
          <a:prstGeom prst="rect">
            <a:avLst/>
          </a:prstGeom>
        </p:spPr>
      </p:pic>
      <p:pic>
        <p:nvPicPr>
          <p:cNvPr id="9" name="Picture 8">
            <a:extLst>
              <a:ext uri="{FF2B5EF4-FFF2-40B4-BE49-F238E27FC236}">
                <a16:creationId xmlns:a16="http://schemas.microsoft.com/office/drawing/2014/main" id="{3A921FC2-34B0-4CEE-9988-BF8181684934}"/>
              </a:ext>
            </a:extLst>
          </p:cNvPr>
          <p:cNvPicPr>
            <a:picLocks noChangeAspect="1"/>
          </p:cNvPicPr>
          <p:nvPr/>
        </p:nvPicPr>
        <p:blipFill>
          <a:blip r:embed="rId7"/>
          <a:stretch>
            <a:fillRect/>
          </a:stretch>
        </p:blipFill>
        <p:spPr>
          <a:xfrm>
            <a:off x="5451809" y="3599521"/>
            <a:ext cx="1987317" cy="2833367"/>
          </a:xfrm>
          <a:prstGeom prst="rect">
            <a:avLst/>
          </a:prstGeom>
        </p:spPr>
      </p:pic>
      <p:pic>
        <p:nvPicPr>
          <p:cNvPr id="12" name="Picture 11">
            <a:extLst>
              <a:ext uri="{FF2B5EF4-FFF2-40B4-BE49-F238E27FC236}">
                <a16:creationId xmlns:a16="http://schemas.microsoft.com/office/drawing/2014/main" id="{6EBFF843-0FE7-4910-9769-5AA4EBE5D244}"/>
              </a:ext>
            </a:extLst>
          </p:cNvPr>
          <p:cNvPicPr>
            <a:picLocks noChangeAspect="1"/>
          </p:cNvPicPr>
          <p:nvPr/>
        </p:nvPicPr>
        <p:blipFill>
          <a:blip r:embed="rId8"/>
          <a:stretch>
            <a:fillRect/>
          </a:stretch>
        </p:blipFill>
        <p:spPr>
          <a:xfrm>
            <a:off x="6501914" y="1515444"/>
            <a:ext cx="2272988" cy="1693246"/>
          </a:xfrm>
          <a:prstGeom prst="rect">
            <a:avLst/>
          </a:prstGeom>
        </p:spPr>
      </p:pic>
      <p:pic>
        <p:nvPicPr>
          <p:cNvPr id="8" name="Picture 7">
            <a:extLst>
              <a:ext uri="{FF2B5EF4-FFF2-40B4-BE49-F238E27FC236}">
                <a16:creationId xmlns:a16="http://schemas.microsoft.com/office/drawing/2014/main" id="{08E6D8D7-C13D-42AA-A780-5226AB05975B}"/>
              </a:ext>
            </a:extLst>
          </p:cNvPr>
          <p:cNvPicPr>
            <a:picLocks noChangeAspect="1"/>
          </p:cNvPicPr>
          <p:nvPr/>
        </p:nvPicPr>
        <p:blipFill>
          <a:blip r:embed="rId9"/>
          <a:stretch>
            <a:fillRect/>
          </a:stretch>
        </p:blipFill>
        <p:spPr>
          <a:xfrm>
            <a:off x="9684270" y="1106786"/>
            <a:ext cx="1989348" cy="2816806"/>
          </a:xfrm>
          <a:prstGeom prst="rect">
            <a:avLst/>
          </a:prstGeom>
        </p:spPr>
      </p:pic>
      <p:pic>
        <p:nvPicPr>
          <p:cNvPr id="13" name="Picture 12">
            <a:extLst>
              <a:ext uri="{FF2B5EF4-FFF2-40B4-BE49-F238E27FC236}">
                <a16:creationId xmlns:a16="http://schemas.microsoft.com/office/drawing/2014/main" id="{6C3172BB-F2D0-447E-B458-31CB84FEE18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528720" y="4459271"/>
            <a:ext cx="1668192" cy="2222774"/>
          </a:xfrm>
          <a:prstGeom prst="rect">
            <a:avLst/>
          </a:prstGeom>
        </p:spPr>
      </p:pic>
      <p:pic>
        <p:nvPicPr>
          <p:cNvPr id="15" name="Picture 14">
            <a:extLst>
              <a:ext uri="{FF2B5EF4-FFF2-40B4-BE49-F238E27FC236}">
                <a16:creationId xmlns:a16="http://schemas.microsoft.com/office/drawing/2014/main" id="{3716A541-4C3B-4C69-803F-A564059229A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196912" y="4459411"/>
            <a:ext cx="1667894" cy="2222634"/>
          </a:xfrm>
          <a:prstGeom prst="rect">
            <a:avLst/>
          </a:prstGeom>
        </p:spPr>
      </p:pic>
      <p:pic>
        <p:nvPicPr>
          <p:cNvPr id="10" name="Picture 9">
            <a:extLst>
              <a:ext uri="{FF2B5EF4-FFF2-40B4-BE49-F238E27FC236}">
                <a16:creationId xmlns:a16="http://schemas.microsoft.com/office/drawing/2014/main" id="{F71701C6-D1FB-4397-8401-4AFAD5F91A7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43357" y="1278910"/>
            <a:ext cx="2315966" cy="1736975"/>
          </a:xfrm>
          <a:prstGeom prst="rect">
            <a:avLst/>
          </a:prstGeom>
        </p:spPr>
      </p:pic>
    </p:spTree>
    <p:extLst>
      <p:ext uri="{BB962C8B-B14F-4D97-AF65-F5344CB8AC3E}">
        <p14:creationId xmlns:p14="http://schemas.microsoft.com/office/powerpoint/2010/main" val="2160193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45345"/>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501857" y="105081"/>
            <a:ext cx="11188285" cy="1938992"/>
          </a:xfrm>
          <a:prstGeom prst="rect">
            <a:avLst/>
          </a:prstGeom>
          <a:noFill/>
        </p:spPr>
        <p:txBody>
          <a:bodyPr wrap="square" rtlCol="0">
            <a:spAutoFit/>
          </a:bodyPr>
          <a:lstStyle/>
          <a:p>
            <a:pPr algn="ctr"/>
            <a:r>
              <a:rPr lang="en-GB" sz="6000" dirty="0"/>
              <a:t>What does your child need for school?</a:t>
            </a: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34554" y="225490"/>
            <a:ext cx="794296" cy="743864"/>
          </a:xfrm>
          <a:prstGeom prst="rect">
            <a:avLst/>
          </a:prstGeom>
        </p:spPr>
      </p:pic>
      <p:pic>
        <p:nvPicPr>
          <p:cNvPr id="5" name="Picture 4">
            <a:extLst>
              <a:ext uri="{FF2B5EF4-FFF2-40B4-BE49-F238E27FC236}">
                <a16:creationId xmlns:a16="http://schemas.microsoft.com/office/drawing/2014/main" id="{3D455BBE-CAD0-4105-856E-D915A6975137}"/>
              </a:ext>
            </a:extLst>
          </p:cNvPr>
          <p:cNvPicPr>
            <a:picLocks noChangeAspect="1"/>
          </p:cNvPicPr>
          <p:nvPr/>
        </p:nvPicPr>
        <p:blipFill>
          <a:blip r:embed="rId5"/>
          <a:stretch>
            <a:fillRect/>
          </a:stretch>
        </p:blipFill>
        <p:spPr>
          <a:xfrm>
            <a:off x="197549" y="2555536"/>
            <a:ext cx="1809843" cy="1473276"/>
          </a:xfrm>
          <a:prstGeom prst="rect">
            <a:avLst/>
          </a:prstGeom>
        </p:spPr>
      </p:pic>
      <p:pic>
        <p:nvPicPr>
          <p:cNvPr id="8" name="Picture 7">
            <a:extLst>
              <a:ext uri="{FF2B5EF4-FFF2-40B4-BE49-F238E27FC236}">
                <a16:creationId xmlns:a16="http://schemas.microsoft.com/office/drawing/2014/main" id="{7C47DAF7-3A30-4AB1-A447-15FD0FBDB675}"/>
              </a:ext>
            </a:extLst>
          </p:cNvPr>
          <p:cNvPicPr>
            <a:picLocks noChangeAspect="1"/>
          </p:cNvPicPr>
          <p:nvPr/>
        </p:nvPicPr>
        <p:blipFill>
          <a:blip r:embed="rId6"/>
          <a:stretch>
            <a:fillRect/>
          </a:stretch>
        </p:blipFill>
        <p:spPr>
          <a:xfrm>
            <a:off x="1678746" y="4525906"/>
            <a:ext cx="2152761" cy="1905098"/>
          </a:xfrm>
          <a:prstGeom prst="rect">
            <a:avLst/>
          </a:prstGeom>
        </p:spPr>
      </p:pic>
      <p:pic>
        <p:nvPicPr>
          <p:cNvPr id="11" name="Picture 10">
            <a:extLst>
              <a:ext uri="{FF2B5EF4-FFF2-40B4-BE49-F238E27FC236}">
                <a16:creationId xmlns:a16="http://schemas.microsoft.com/office/drawing/2014/main" id="{EEF1ED36-AA79-41B8-A005-B392E80BBB13}"/>
              </a:ext>
            </a:extLst>
          </p:cNvPr>
          <p:cNvPicPr>
            <a:picLocks noChangeAspect="1"/>
          </p:cNvPicPr>
          <p:nvPr/>
        </p:nvPicPr>
        <p:blipFill>
          <a:blip r:embed="rId7"/>
          <a:stretch>
            <a:fillRect/>
          </a:stretch>
        </p:blipFill>
        <p:spPr>
          <a:xfrm>
            <a:off x="3648233" y="2570813"/>
            <a:ext cx="1809843" cy="1625684"/>
          </a:xfrm>
          <a:prstGeom prst="rect">
            <a:avLst/>
          </a:prstGeom>
        </p:spPr>
      </p:pic>
      <p:pic>
        <p:nvPicPr>
          <p:cNvPr id="13" name="Picture 12">
            <a:extLst>
              <a:ext uri="{FF2B5EF4-FFF2-40B4-BE49-F238E27FC236}">
                <a16:creationId xmlns:a16="http://schemas.microsoft.com/office/drawing/2014/main" id="{192FD6CC-81A3-4CE5-A699-7A4A8A2C4557}"/>
              </a:ext>
            </a:extLst>
          </p:cNvPr>
          <p:cNvPicPr>
            <a:picLocks noChangeAspect="1"/>
          </p:cNvPicPr>
          <p:nvPr/>
        </p:nvPicPr>
        <p:blipFill>
          <a:blip r:embed="rId8"/>
          <a:stretch>
            <a:fillRect/>
          </a:stretch>
        </p:blipFill>
        <p:spPr>
          <a:xfrm>
            <a:off x="4945140" y="4833221"/>
            <a:ext cx="2152761" cy="1644735"/>
          </a:xfrm>
          <a:prstGeom prst="rect">
            <a:avLst/>
          </a:prstGeom>
        </p:spPr>
      </p:pic>
      <p:pic>
        <p:nvPicPr>
          <p:cNvPr id="15" name="Picture 14">
            <a:extLst>
              <a:ext uri="{FF2B5EF4-FFF2-40B4-BE49-F238E27FC236}">
                <a16:creationId xmlns:a16="http://schemas.microsoft.com/office/drawing/2014/main" id="{E40673E2-E36B-4427-A06C-E6C89311F333}"/>
              </a:ext>
            </a:extLst>
          </p:cNvPr>
          <p:cNvPicPr>
            <a:picLocks noChangeAspect="1"/>
          </p:cNvPicPr>
          <p:nvPr/>
        </p:nvPicPr>
        <p:blipFill>
          <a:blip r:embed="rId9"/>
          <a:stretch>
            <a:fillRect/>
          </a:stretch>
        </p:blipFill>
        <p:spPr>
          <a:xfrm>
            <a:off x="7685341" y="2680404"/>
            <a:ext cx="1374473" cy="2392908"/>
          </a:xfrm>
          <a:prstGeom prst="rect">
            <a:avLst/>
          </a:prstGeom>
        </p:spPr>
      </p:pic>
      <p:sp>
        <p:nvSpPr>
          <p:cNvPr id="3" name="AutoShape 2" descr="Image result for childrens small bag">
            <a:extLst>
              <a:ext uri="{FF2B5EF4-FFF2-40B4-BE49-F238E27FC236}">
                <a16:creationId xmlns:a16="http://schemas.microsoft.com/office/drawing/2014/main" id="{4E0EC24A-75A1-49F4-8063-D274908232E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id="{453049F8-72C0-4546-912D-483896EA31BE}"/>
              </a:ext>
            </a:extLst>
          </p:cNvPr>
          <p:cNvPicPr>
            <a:picLocks noChangeAspect="1"/>
          </p:cNvPicPr>
          <p:nvPr/>
        </p:nvPicPr>
        <p:blipFill>
          <a:blip r:embed="rId10"/>
          <a:stretch>
            <a:fillRect/>
          </a:stretch>
        </p:blipFill>
        <p:spPr>
          <a:xfrm>
            <a:off x="9692733" y="1563167"/>
            <a:ext cx="1594346" cy="1761372"/>
          </a:xfrm>
          <a:prstGeom prst="rect">
            <a:avLst/>
          </a:prstGeom>
        </p:spPr>
      </p:pic>
      <p:pic>
        <p:nvPicPr>
          <p:cNvPr id="16" name="Picture 15">
            <a:extLst>
              <a:ext uri="{FF2B5EF4-FFF2-40B4-BE49-F238E27FC236}">
                <a16:creationId xmlns:a16="http://schemas.microsoft.com/office/drawing/2014/main" id="{1B845614-D7BC-4B02-9239-1C993D1B0B3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467924" y="4694029"/>
            <a:ext cx="2315966" cy="1736975"/>
          </a:xfrm>
          <a:prstGeom prst="rect">
            <a:avLst/>
          </a:prstGeom>
        </p:spPr>
      </p:pic>
    </p:spTree>
    <p:extLst>
      <p:ext uri="{BB962C8B-B14F-4D97-AF65-F5344CB8AC3E}">
        <p14:creationId xmlns:p14="http://schemas.microsoft.com/office/powerpoint/2010/main" val="3620549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501857" y="50710"/>
            <a:ext cx="11188285" cy="1015663"/>
          </a:xfrm>
          <a:prstGeom prst="rect">
            <a:avLst/>
          </a:prstGeom>
          <a:noFill/>
        </p:spPr>
        <p:txBody>
          <a:bodyPr wrap="square" rtlCol="0">
            <a:spAutoFit/>
          </a:bodyPr>
          <a:lstStyle/>
          <a:p>
            <a:pPr algn="ctr"/>
            <a:r>
              <a:rPr lang="en-GB" sz="6000" dirty="0"/>
              <a:t>Getting School Ready</a:t>
            </a: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34554" y="225490"/>
            <a:ext cx="794296" cy="743864"/>
          </a:xfrm>
          <a:prstGeom prst="rect">
            <a:avLst/>
          </a:prstGeom>
        </p:spPr>
      </p:pic>
      <p:sp>
        <p:nvSpPr>
          <p:cNvPr id="3" name="TextBox 2">
            <a:extLst>
              <a:ext uri="{FF2B5EF4-FFF2-40B4-BE49-F238E27FC236}">
                <a16:creationId xmlns:a16="http://schemas.microsoft.com/office/drawing/2014/main" id="{5059736D-0FCF-493C-907F-81C85468A6CA}"/>
              </a:ext>
            </a:extLst>
          </p:cNvPr>
          <p:cNvSpPr txBox="1"/>
          <p:nvPr/>
        </p:nvSpPr>
        <p:spPr>
          <a:xfrm>
            <a:off x="430923" y="1230364"/>
            <a:ext cx="4172607" cy="2646878"/>
          </a:xfrm>
          <a:prstGeom prst="rect">
            <a:avLst/>
          </a:prstGeom>
          <a:noFill/>
        </p:spPr>
        <p:txBody>
          <a:bodyPr wrap="square" rtlCol="0">
            <a:spAutoFit/>
          </a:bodyPr>
          <a:lstStyle/>
          <a:p>
            <a:r>
              <a:rPr lang="en-GB" sz="2800" b="1" dirty="0"/>
              <a:t>Growing independence:</a:t>
            </a:r>
          </a:p>
          <a:p>
            <a:r>
              <a:rPr lang="en-GB" sz="2000" dirty="0"/>
              <a:t>Putting on and taking off their shoes</a:t>
            </a:r>
          </a:p>
          <a:p>
            <a:r>
              <a:rPr lang="en-GB" sz="2000" dirty="0"/>
              <a:t>Using the toilet and washing their hands</a:t>
            </a:r>
          </a:p>
          <a:p>
            <a:r>
              <a:rPr lang="en-GB" sz="2000" dirty="0"/>
              <a:t>Getting dressed with little help</a:t>
            </a:r>
          </a:p>
          <a:p>
            <a:r>
              <a:rPr lang="en-GB" sz="2000" dirty="0"/>
              <a:t>Using cutlery</a:t>
            </a:r>
          </a:p>
          <a:p>
            <a:r>
              <a:rPr lang="en-GB" sz="2000" dirty="0"/>
              <a:t>Spending time away from you</a:t>
            </a:r>
          </a:p>
          <a:p>
            <a:endParaRPr lang="en-GB" dirty="0"/>
          </a:p>
        </p:txBody>
      </p:sp>
      <p:sp>
        <p:nvSpPr>
          <p:cNvPr id="7" name="TextBox 6">
            <a:extLst>
              <a:ext uri="{FF2B5EF4-FFF2-40B4-BE49-F238E27FC236}">
                <a16:creationId xmlns:a16="http://schemas.microsoft.com/office/drawing/2014/main" id="{512A0625-FCF6-45F9-9C14-C67AA4461723}"/>
              </a:ext>
            </a:extLst>
          </p:cNvPr>
          <p:cNvSpPr txBox="1"/>
          <p:nvPr/>
        </p:nvSpPr>
        <p:spPr>
          <a:xfrm>
            <a:off x="394138" y="4244625"/>
            <a:ext cx="4172607" cy="2462213"/>
          </a:xfrm>
          <a:prstGeom prst="rect">
            <a:avLst/>
          </a:prstGeom>
          <a:noFill/>
        </p:spPr>
        <p:txBody>
          <a:bodyPr wrap="square" rtlCol="0">
            <a:spAutoFit/>
          </a:bodyPr>
          <a:lstStyle/>
          <a:p>
            <a:r>
              <a:rPr lang="en-GB" sz="2800" b="1" dirty="0"/>
              <a:t>Play, creativity and curiosity:</a:t>
            </a:r>
          </a:p>
          <a:p>
            <a:r>
              <a:rPr lang="en-GB" sz="2000" dirty="0"/>
              <a:t>Taking part in imaginative play</a:t>
            </a:r>
          </a:p>
          <a:p>
            <a:r>
              <a:rPr lang="en-GB" sz="2000" dirty="0"/>
              <a:t>Drawing, painting, colouring, sticking</a:t>
            </a:r>
          </a:p>
          <a:p>
            <a:r>
              <a:rPr lang="en-GB" sz="2000" dirty="0"/>
              <a:t>Sharing stories</a:t>
            </a:r>
          </a:p>
          <a:p>
            <a:r>
              <a:rPr lang="en-GB" sz="2000" dirty="0"/>
              <a:t>Exploring the world around them</a:t>
            </a:r>
          </a:p>
          <a:p>
            <a:endParaRPr lang="en-GB" dirty="0"/>
          </a:p>
        </p:txBody>
      </p:sp>
      <p:sp>
        <p:nvSpPr>
          <p:cNvPr id="8" name="TextBox 7">
            <a:extLst>
              <a:ext uri="{FF2B5EF4-FFF2-40B4-BE49-F238E27FC236}">
                <a16:creationId xmlns:a16="http://schemas.microsoft.com/office/drawing/2014/main" id="{EE75D076-6650-438A-9E6E-5E3777EDC57A}"/>
              </a:ext>
            </a:extLst>
          </p:cNvPr>
          <p:cNvSpPr txBox="1"/>
          <p:nvPr/>
        </p:nvSpPr>
        <p:spPr>
          <a:xfrm>
            <a:off x="4544159" y="1336909"/>
            <a:ext cx="3690938" cy="3416320"/>
          </a:xfrm>
          <a:prstGeom prst="rect">
            <a:avLst/>
          </a:prstGeom>
          <a:noFill/>
        </p:spPr>
        <p:txBody>
          <a:bodyPr wrap="square" rtlCol="0">
            <a:spAutoFit/>
          </a:bodyPr>
          <a:lstStyle/>
          <a:p>
            <a:r>
              <a:rPr lang="en-GB" sz="2800" b="1" dirty="0"/>
              <a:t>Building relationships and communicating:</a:t>
            </a:r>
          </a:p>
          <a:p>
            <a:r>
              <a:rPr lang="en-GB" sz="2000" dirty="0"/>
              <a:t>Sharing and taking turns</a:t>
            </a:r>
          </a:p>
          <a:p>
            <a:r>
              <a:rPr lang="en-GB" sz="2000" dirty="0"/>
              <a:t>Talking about how they are feeling and why</a:t>
            </a:r>
          </a:p>
          <a:p>
            <a:r>
              <a:rPr lang="en-GB" sz="2000" dirty="0"/>
              <a:t>Singing songs and nursery rhymes</a:t>
            </a:r>
          </a:p>
          <a:p>
            <a:r>
              <a:rPr lang="en-GB" sz="2000" dirty="0"/>
              <a:t>Encourage speaking clearly</a:t>
            </a:r>
          </a:p>
          <a:p>
            <a:r>
              <a:rPr lang="en-GB" sz="2000" dirty="0"/>
              <a:t>Recognising their name</a:t>
            </a:r>
          </a:p>
          <a:p>
            <a:r>
              <a:rPr lang="en-GB" sz="2000" dirty="0"/>
              <a:t>Listen to and follow a simple instruction</a:t>
            </a:r>
          </a:p>
        </p:txBody>
      </p:sp>
      <p:sp>
        <p:nvSpPr>
          <p:cNvPr id="9" name="TextBox 8">
            <a:extLst>
              <a:ext uri="{FF2B5EF4-FFF2-40B4-BE49-F238E27FC236}">
                <a16:creationId xmlns:a16="http://schemas.microsoft.com/office/drawing/2014/main" id="{D8163B68-78B8-44B2-928E-7D4C7AF562E9}"/>
              </a:ext>
            </a:extLst>
          </p:cNvPr>
          <p:cNvSpPr txBox="1"/>
          <p:nvPr/>
        </p:nvSpPr>
        <p:spPr>
          <a:xfrm>
            <a:off x="8210847" y="1230364"/>
            <a:ext cx="4172607" cy="2339102"/>
          </a:xfrm>
          <a:prstGeom prst="rect">
            <a:avLst/>
          </a:prstGeom>
          <a:noFill/>
        </p:spPr>
        <p:txBody>
          <a:bodyPr wrap="square" rtlCol="0">
            <a:spAutoFit/>
          </a:bodyPr>
          <a:lstStyle/>
          <a:p>
            <a:r>
              <a:rPr lang="en-GB" sz="2800" b="1" dirty="0"/>
              <a:t>Physical development:</a:t>
            </a:r>
          </a:p>
          <a:p>
            <a:r>
              <a:rPr lang="en-GB" sz="2000" dirty="0"/>
              <a:t>Walking up and down stairs</a:t>
            </a:r>
          </a:p>
          <a:p>
            <a:r>
              <a:rPr lang="en-GB" sz="2000" dirty="0"/>
              <a:t>Climbing, running, jumping</a:t>
            </a:r>
          </a:p>
          <a:p>
            <a:r>
              <a:rPr lang="en-GB" sz="2000" dirty="0"/>
              <a:t>Catching a large ball</a:t>
            </a:r>
          </a:p>
          <a:p>
            <a:r>
              <a:rPr lang="en-GB" sz="2000" dirty="0"/>
              <a:t>Doing some puzzles and crafts</a:t>
            </a:r>
          </a:p>
          <a:p>
            <a:r>
              <a:rPr lang="en-GB" sz="2000" dirty="0"/>
              <a:t>Getting outdoors as much as possible</a:t>
            </a:r>
          </a:p>
          <a:p>
            <a:endParaRPr lang="en-GB" dirty="0"/>
          </a:p>
        </p:txBody>
      </p:sp>
      <p:sp>
        <p:nvSpPr>
          <p:cNvPr id="10" name="TextBox 9">
            <a:extLst>
              <a:ext uri="{FF2B5EF4-FFF2-40B4-BE49-F238E27FC236}">
                <a16:creationId xmlns:a16="http://schemas.microsoft.com/office/drawing/2014/main" id="{D6DF5B17-3CFC-4EBC-8C84-558CCC72413C}"/>
              </a:ext>
            </a:extLst>
          </p:cNvPr>
          <p:cNvSpPr txBox="1"/>
          <p:nvPr/>
        </p:nvSpPr>
        <p:spPr>
          <a:xfrm>
            <a:off x="8135418" y="4029182"/>
            <a:ext cx="4172607" cy="2677656"/>
          </a:xfrm>
          <a:prstGeom prst="rect">
            <a:avLst/>
          </a:prstGeom>
          <a:noFill/>
        </p:spPr>
        <p:txBody>
          <a:bodyPr wrap="square" rtlCol="0">
            <a:spAutoFit/>
          </a:bodyPr>
          <a:lstStyle/>
          <a:p>
            <a:r>
              <a:rPr lang="en-GB" sz="2800" b="1" dirty="0"/>
              <a:t>Healthy routines</a:t>
            </a:r>
          </a:p>
          <a:p>
            <a:r>
              <a:rPr lang="en-GB" sz="2000" dirty="0"/>
              <a:t>Going to bed around the same time</a:t>
            </a:r>
          </a:p>
          <a:p>
            <a:r>
              <a:rPr lang="en-GB" sz="2000" dirty="0"/>
              <a:t>Limiting screen time</a:t>
            </a:r>
          </a:p>
          <a:p>
            <a:r>
              <a:rPr lang="en-GB" sz="2000" dirty="0"/>
              <a:t>Encouraging trying new foods and eating a healthy diet</a:t>
            </a:r>
          </a:p>
          <a:p>
            <a:r>
              <a:rPr lang="en-GB" sz="2000" dirty="0"/>
              <a:t>Brushing their teeth twice a day</a:t>
            </a:r>
          </a:p>
          <a:p>
            <a:r>
              <a:rPr lang="en-GB" sz="2000" dirty="0"/>
              <a:t>Recognising when they need to clean themselves</a:t>
            </a:r>
          </a:p>
        </p:txBody>
      </p:sp>
      <p:pic>
        <p:nvPicPr>
          <p:cNvPr id="11" name="Picture 10">
            <a:extLst>
              <a:ext uri="{FF2B5EF4-FFF2-40B4-BE49-F238E27FC236}">
                <a16:creationId xmlns:a16="http://schemas.microsoft.com/office/drawing/2014/main" id="{4F308E66-8DF2-468C-BF39-72DFA87DBF88}"/>
              </a:ext>
            </a:extLst>
          </p:cNvPr>
          <p:cNvPicPr>
            <a:picLocks noChangeAspect="1"/>
          </p:cNvPicPr>
          <p:nvPr/>
        </p:nvPicPr>
        <p:blipFill>
          <a:blip r:embed="rId5"/>
          <a:stretch>
            <a:fillRect/>
          </a:stretch>
        </p:blipFill>
        <p:spPr>
          <a:xfrm>
            <a:off x="4424255" y="5865173"/>
            <a:ext cx="1822830" cy="844726"/>
          </a:xfrm>
          <a:prstGeom prst="rect">
            <a:avLst/>
          </a:prstGeom>
        </p:spPr>
      </p:pic>
      <p:pic>
        <p:nvPicPr>
          <p:cNvPr id="13" name="Picture 12">
            <a:extLst>
              <a:ext uri="{FF2B5EF4-FFF2-40B4-BE49-F238E27FC236}">
                <a16:creationId xmlns:a16="http://schemas.microsoft.com/office/drawing/2014/main" id="{816708FE-9EB2-45E9-BBAA-373BCCBFF5C2}"/>
              </a:ext>
            </a:extLst>
          </p:cNvPr>
          <p:cNvPicPr>
            <a:picLocks noChangeAspect="1"/>
          </p:cNvPicPr>
          <p:nvPr/>
        </p:nvPicPr>
        <p:blipFill>
          <a:blip r:embed="rId6"/>
          <a:stretch>
            <a:fillRect/>
          </a:stretch>
        </p:blipFill>
        <p:spPr>
          <a:xfrm>
            <a:off x="6479135" y="6165663"/>
            <a:ext cx="1092256" cy="501676"/>
          </a:xfrm>
          <a:prstGeom prst="rect">
            <a:avLst/>
          </a:prstGeom>
        </p:spPr>
      </p:pic>
      <p:pic>
        <p:nvPicPr>
          <p:cNvPr id="15" name="Picture 14">
            <a:extLst>
              <a:ext uri="{FF2B5EF4-FFF2-40B4-BE49-F238E27FC236}">
                <a16:creationId xmlns:a16="http://schemas.microsoft.com/office/drawing/2014/main" id="{69ECD526-86AD-46DA-9006-3B574A65880D}"/>
              </a:ext>
            </a:extLst>
          </p:cNvPr>
          <p:cNvPicPr>
            <a:picLocks noChangeAspect="1"/>
          </p:cNvPicPr>
          <p:nvPr/>
        </p:nvPicPr>
        <p:blipFill>
          <a:blip r:embed="rId7"/>
          <a:stretch>
            <a:fillRect/>
          </a:stretch>
        </p:blipFill>
        <p:spPr>
          <a:xfrm>
            <a:off x="4732826" y="4943890"/>
            <a:ext cx="2838565" cy="756142"/>
          </a:xfrm>
          <a:prstGeom prst="rect">
            <a:avLst/>
          </a:prstGeom>
        </p:spPr>
      </p:pic>
    </p:spTree>
    <p:extLst>
      <p:ext uri="{BB962C8B-B14F-4D97-AF65-F5344CB8AC3E}">
        <p14:creationId xmlns:p14="http://schemas.microsoft.com/office/powerpoint/2010/main" val="649512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A14B9-C42D-4A39-AB82-453C57472FAA}"/>
              </a:ext>
            </a:extLst>
          </p:cNvPr>
          <p:cNvPicPr/>
          <p:nvPr/>
        </p:nvPicPr>
        <p:blipFill>
          <a:blip r:embed="rId3"/>
          <a:stretch>
            <a:fillRect/>
          </a:stretch>
        </p:blipFill>
        <p:spPr>
          <a:xfrm>
            <a:off x="-1" y="51410"/>
            <a:ext cx="12192000" cy="6858000"/>
          </a:xfrm>
          <a:prstGeom prst="rect">
            <a:avLst/>
          </a:prstGeom>
        </p:spPr>
      </p:pic>
      <p:sp>
        <p:nvSpPr>
          <p:cNvPr id="2" name="TextBox 1">
            <a:extLst>
              <a:ext uri="{FF2B5EF4-FFF2-40B4-BE49-F238E27FC236}">
                <a16:creationId xmlns:a16="http://schemas.microsoft.com/office/drawing/2014/main" id="{70F13FE0-E75F-43F8-8645-42D646C1A4E5}"/>
              </a:ext>
            </a:extLst>
          </p:cNvPr>
          <p:cNvSpPr txBox="1"/>
          <p:nvPr/>
        </p:nvSpPr>
        <p:spPr>
          <a:xfrm>
            <a:off x="501857" y="-29482"/>
            <a:ext cx="11188285" cy="1631216"/>
          </a:xfrm>
          <a:prstGeom prst="rect">
            <a:avLst/>
          </a:prstGeom>
          <a:noFill/>
        </p:spPr>
        <p:txBody>
          <a:bodyPr wrap="square" rtlCol="0">
            <a:spAutoFit/>
          </a:bodyPr>
          <a:lstStyle/>
          <a:p>
            <a:pPr algn="ctr"/>
            <a:r>
              <a:rPr lang="en-GB" sz="6000" dirty="0"/>
              <a:t>Getting School Ready</a:t>
            </a:r>
          </a:p>
          <a:p>
            <a:pPr algn="ctr"/>
            <a:r>
              <a:rPr lang="en-GB" sz="4000" dirty="0"/>
              <a:t>Toilet training</a:t>
            </a:r>
          </a:p>
        </p:txBody>
      </p:sp>
      <p:pic>
        <p:nvPicPr>
          <p:cNvPr id="6" name="Picture 5">
            <a:extLst>
              <a:ext uri="{FF2B5EF4-FFF2-40B4-BE49-F238E27FC236}">
                <a16:creationId xmlns:a16="http://schemas.microsoft.com/office/drawing/2014/main" id="{EC3BDE47-AA2E-4547-90D0-327DC04F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34554" y="225490"/>
            <a:ext cx="794296" cy="743864"/>
          </a:xfrm>
          <a:prstGeom prst="rect">
            <a:avLst/>
          </a:prstGeom>
        </p:spPr>
      </p:pic>
      <p:sp>
        <p:nvSpPr>
          <p:cNvPr id="9" name="TextBox 8">
            <a:extLst>
              <a:ext uri="{FF2B5EF4-FFF2-40B4-BE49-F238E27FC236}">
                <a16:creationId xmlns:a16="http://schemas.microsoft.com/office/drawing/2014/main" id="{E535EE47-CDA3-4F06-81CF-001ED4D67411}"/>
              </a:ext>
            </a:extLst>
          </p:cNvPr>
          <p:cNvSpPr txBox="1"/>
          <p:nvPr/>
        </p:nvSpPr>
        <p:spPr>
          <a:xfrm>
            <a:off x="6223248" y="1775814"/>
            <a:ext cx="5509004" cy="3778856"/>
          </a:xfrm>
          <a:prstGeom prst="rect">
            <a:avLst/>
          </a:prstGeom>
          <a:noFill/>
          <a:ln w="28575">
            <a:solidFill>
              <a:schemeClr val="tx1"/>
            </a:solidFill>
          </a:ln>
        </p:spPr>
        <p:txBody>
          <a:bodyPr wrap="square">
            <a:spAutoFit/>
          </a:bodyPr>
          <a:lstStyle/>
          <a:p>
            <a:pPr marL="457200" indent="-457200">
              <a:buAutoNum type="arabicPeriod"/>
            </a:pPr>
            <a:r>
              <a:rPr lang="en-US" sz="1400" b="0" i="0" dirty="0">
                <a:solidFill>
                  <a:srgbClr val="212B32"/>
                </a:solidFill>
                <a:effectLst/>
                <a:latin typeface="Frutiger W01"/>
              </a:rPr>
              <a:t>Swap the nappies for </a:t>
            </a:r>
            <a:r>
              <a:rPr lang="en-US" sz="1400" dirty="0">
                <a:solidFill>
                  <a:srgbClr val="212B32"/>
                </a:solidFill>
                <a:latin typeface="Frutiger W01"/>
              </a:rPr>
              <a:t>‘pull ups’ as these are easier for children to pull up and down themselves and they work as a stepping stone to using the toilet.</a:t>
            </a:r>
          </a:p>
          <a:p>
            <a:pPr marL="457200" indent="-457200">
              <a:buAutoNum type="arabicPeriod"/>
            </a:pPr>
            <a:r>
              <a:rPr lang="en-US" sz="1400" dirty="0">
                <a:solidFill>
                  <a:srgbClr val="212B32"/>
                </a:solidFill>
                <a:latin typeface="Frutiger W01"/>
              </a:rPr>
              <a:t> Ask your child regularly if they need the toilet and encourage them to ‘try’ at regular intervals. Explicitly use and repeat the vocabulary you will relate to urination and bowel movements when they do them (this step might continue for some time).</a:t>
            </a:r>
          </a:p>
          <a:p>
            <a:pPr marL="457200" indent="-457200">
              <a:buAutoNum type="arabicPeriod"/>
            </a:pPr>
            <a:r>
              <a:rPr lang="en-US" sz="1400" dirty="0">
                <a:solidFill>
                  <a:srgbClr val="212B32"/>
                </a:solidFill>
                <a:latin typeface="Frutiger W01"/>
              </a:rPr>
              <a:t>When your child’s pull up is wet, encourage them to take it off, wipe their own legs and private area with a wet wipe. Children will need physical/verbal support with this initially. Take the opportunity to teach children how to wipe themselves properly after ‘using the toilet’. </a:t>
            </a:r>
          </a:p>
          <a:p>
            <a:pPr marL="457200" indent="-457200">
              <a:buAutoNum type="arabicPeriod"/>
            </a:pPr>
            <a:r>
              <a:rPr lang="en-US" sz="1400" dirty="0">
                <a:solidFill>
                  <a:srgbClr val="212B32"/>
                </a:solidFill>
                <a:latin typeface="Frutiger W01"/>
              </a:rPr>
              <a:t>Once your child’s pull up is mostly dry during the day due to them ‘trying’ on the toilet, remove their pull up and put them in underwear. Continue the ‘reminder to try’ process until your child no longer needs it. Some children may need this for some time as they become distracted.</a:t>
            </a:r>
          </a:p>
        </p:txBody>
      </p:sp>
      <p:pic>
        <p:nvPicPr>
          <p:cNvPr id="10" name="Picture 9">
            <a:extLst>
              <a:ext uri="{FF2B5EF4-FFF2-40B4-BE49-F238E27FC236}">
                <a16:creationId xmlns:a16="http://schemas.microsoft.com/office/drawing/2014/main" id="{2574FA3C-F1C4-42D9-A75E-1DE928B11B1D}"/>
              </a:ext>
            </a:extLst>
          </p:cNvPr>
          <p:cNvPicPr>
            <a:picLocks noChangeAspect="1"/>
          </p:cNvPicPr>
          <p:nvPr/>
        </p:nvPicPr>
        <p:blipFill>
          <a:blip r:embed="rId5"/>
          <a:stretch>
            <a:fillRect/>
          </a:stretch>
        </p:blipFill>
        <p:spPr>
          <a:xfrm>
            <a:off x="1079094" y="5783529"/>
            <a:ext cx="2838565" cy="756142"/>
          </a:xfrm>
          <a:prstGeom prst="rect">
            <a:avLst/>
          </a:prstGeom>
        </p:spPr>
      </p:pic>
      <p:pic>
        <p:nvPicPr>
          <p:cNvPr id="11" name="Picture 10">
            <a:extLst>
              <a:ext uri="{FF2B5EF4-FFF2-40B4-BE49-F238E27FC236}">
                <a16:creationId xmlns:a16="http://schemas.microsoft.com/office/drawing/2014/main" id="{21903FD3-2C2C-48F4-914B-DFBB1E8C27F1}"/>
              </a:ext>
            </a:extLst>
          </p:cNvPr>
          <p:cNvPicPr>
            <a:picLocks noChangeAspect="1"/>
          </p:cNvPicPr>
          <p:nvPr/>
        </p:nvPicPr>
        <p:blipFill>
          <a:blip r:embed="rId6"/>
          <a:stretch>
            <a:fillRect/>
          </a:stretch>
        </p:blipFill>
        <p:spPr>
          <a:xfrm>
            <a:off x="5336942" y="5752732"/>
            <a:ext cx="1822830" cy="844726"/>
          </a:xfrm>
          <a:prstGeom prst="rect">
            <a:avLst/>
          </a:prstGeom>
        </p:spPr>
      </p:pic>
      <p:pic>
        <p:nvPicPr>
          <p:cNvPr id="12" name="Picture 11">
            <a:extLst>
              <a:ext uri="{FF2B5EF4-FFF2-40B4-BE49-F238E27FC236}">
                <a16:creationId xmlns:a16="http://schemas.microsoft.com/office/drawing/2014/main" id="{33417C04-3B83-4E82-BFCE-8ADA2A1DD328}"/>
              </a:ext>
            </a:extLst>
          </p:cNvPr>
          <p:cNvPicPr>
            <a:picLocks noChangeAspect="1"/>
          </p:cNvPicPr>
          <p:nvPr/>
        </p:nvPicPr>
        <p:blipFill>
          <a:blip r:embed="rId7"/>
          <a:stretch>
            <a:fillRect/>
          </a:stretch>
        </p:blipFill>
        <p:spPr>
          <a:xfrm>
            <a:off x="9285277" y="5904773"/>
            <a:ext cx="1559531" cy="716297"/>
          </a:xfrm>
          <a:prstGeom prst="rect">
            <a:avLst/>
          </a:prstGeom>
        </p:spPr>
      </p:pic>
      <p:pic>
        <p:nvPicPr>
          <p:cNvPr id="8" name="Picture 7">
            <a:extLst>
              <a:ext uri="{FF2B5EF4-FFF2-40B4-BE49-F238E27FC236}">
                <a16:creationId xmlns:a16="http://schemas.microsoft.com/office/drawing/2014/main" id="{04C85A1A-A28A-41BE-B876-69959B0D32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853" y="225490"/>
            <a:ext cx="1631216" cy="1631216"/>
          </a:xfrm>
          <a:prstGeom prst="rect">
            <a:avLst/>
          </a:prstGeom>
        </p:spPr>
      </p:pic>
      <p:pic>
        <p:nvPicPr>
          <p:cNvPr id="15" name="Picture 14">
            <a:extLst>
              <a:ext uri="{FF2B5EF4-FFF2-40B4-BE49-F238E27FC236}">
                <a16:creationId xmlns:a16="http://schemas.microsoft.com/office/drawing/2014/main" id="{81636C42-C7D7-463E-9E09-5BB8262D4ABE}"/>
              </a:ext>
            </a:extLst>
          </p:cNvPr>
          <p:cNvPicPr>
            <a:picLocks noChangeAspect="1"/>
          </p:cNvPicPr>
          <p:nvPr/>
        </p:nvPicPr>
        <p:blipFill>
          <a:blip r:embed="rId9"/>
          <a:stretch>
            <a:fillRect/>
          </a:stretch>
        </p:blipFill>
        <p:spPr>
          <a:xfrm>
            <a:off x="212853" y="1955737"/>
            <a:ext cx="4777559" cy="3598933"/>
          </a:xfrm>
          <a:prstGeom prst="rect">
            <a:avLst/>
          </a:prstGeom>
        </p:spPr>
      </p:pic>
    </p:spTree>
    <p:extLst>
      <p:ext uri="{BB962C8B-B14F-4D97-AF65-F5344CB8AC3E}">
        <p14:creationId xmlns:p14="http://schemas.microsoft.com/office/powerpoint/2010/main" val="26339601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2623</TotalTime>
  <Words>3267</Words>
  <Application>Microsoft Office PowerPoint</Application>
  <PresentationFormat>Widescreen</PresentationFormat>
  <Paragraphs>435</Paragraphs>
  <Slides>36</Slides>
  <Notes>36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Comic Sans MS</vt:lpstr>
      <vt:lpstr>Frutiger W01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Kayleigh Laycock</dc:creator>
  <cp:lastModifiedBy>Kayleigh Laycock</cp:lastModifiedBy>
  <cp:revision>139</cp:revision>
  <cp:lastPrinted>2025-06-25T06:51:05Z</cp:lastPrinted>
  <dcterms:created xsi:type="dcterms:W3CDTF">2024-06-03T11:51:16Z</dcterms:created>
  <dcterms:modified xsi:type="dcterms:W3CDTF">2025-06-26T16:50:46Z</dcterms:modified>
</cp:coreProperties>
</file>