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5" r:id="rId9"/>
    <p:sldId id="266" r:id="rId10"/>
    <p:sldId id="26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DFF77CF9-0F5F-428A-8A94-7CDFAFA76BD1}" type="datetimeFigureOut">
              <a:rPr lang="en-GB" smtClean="0"/>
              <a:t>22/02/2021</a:t>
            </a:fld>
            <a:endParaRPr lang="en-GB"/>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GB"/>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0D0FCE98-BCF9-48FD-B315-C7481F77EE49}" type="slidenum">
              <a:rPr lang="en-GB" smtClean="0"/>
              <a:t>‹#›</a:t>
            </a:fld>
            <a:endParaRPr lang="en-GB"/>
          </a:p>
        </p:txBody>
      </p:sp>
    </p:spTree>
    <p:extLst>
      <p:ext uri="{BB962C8B-B14F-4D97-AF65-F5344CB8AC3E}">
        <p14:creationId xmlns:p14="http://schemas.microsoft.com/office/powerpoint/2010/main" val="3363579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FF77CF9-0F5F-428A-8A94-7CDFAFA76BD1}" type="datetimeFigureOut">
              <a:rPr lang="en-GB" smtClean="0"/>
              <a:t>22/02/2021</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D0FCE98-BCF9-48FD-B315-C7481F77EE49}" type="slidenum">
              <a:rPr lang="en-GB" smtClean="0"/>
              <a:t>‹#›</a:t>
            </a:fld>
            <a:endParaRPr lang="en-GB"/>
          </a:p>
        </p:txBody>
      </p:sp>
    </p:spTree>
    <p:extLst>
      <p:ext uri="{BB962C8B-B14F-4D97-AF65-F5344CB8AC3E}">
        <p14:creationId xmlns:p14="http://schemas.microsoft.com/office/powerpoint/2010/main" val="2301069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DFF77CF9-0F5F-428A-8A94-7CDFAFA76BD1}" type="datetimeFigureOut">
              <a:rPr lang="en-GB" smtClean="0"/>
              <a:t>22/02/2021</a:t>
            </a:fld>
            <a:endParaRPr lang="en-GB"/>
          </a:p>
        </p:txBody>
      </p:sp>
      <p:sp>
        <p:nvSpPr>
          <p:cNvPr id="5" name="Footer Placeholder 4"/>
          <p:cNvSpPr>
            <a:spLocks noGrp="1"/>
          </p:cNvSpPr>
          <p:nvPr>
            <p:ph type="ftr" sz="quarter" idx="11"/>
          </p:nvPr>
        </p:nvSpPr>
        <p:spPr/>
        <p:txBody>
          <a:bodyPr/>
          <a:lstStyle/>
          <a:p>
            <a:endParaRPr lang="en-GB"/>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D0FCE98-BCF9-48FD-B315-C7481F77EE49}" type="slidenum">
              <a:rPr lang="en-GB" smtClean="0"/>
              <a:t>‹#›</a:t>
            </a:fld>
            <a:endParaRPr lang="en-GB"/>
          </a:p>
        </p:txBody>
      </p:sp>
    </p:spTree>
    <p:extLst>
      <p:ext uri="{BB962C8B-B14F-4D97-AF65-F5344CB8AC3E}">
        <p14:creationId xmlns:p14="http://schemas.microsoft.com/office/powerpoint/2010/main" val="5645049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DFF77CF9-0F5F-428A-8A94-7CDFAFA76BD1}" type="datetimeFigureOut">
              <a:rPr lang="en-GB" smtClean="0"/>
              <a:t>22/02/2021</a:t>
            </a:fld>
            <a:endParaRPr lang="en-GB"/>
          </a:p>
        </p:txBody>
      </p:sp>
      <p:sp>
        <p:nvSpPr>
          <p:cNvPr id="5" name="Footer Placeholder 4"/>
          <p:cNvSpPr>
            <a:spLocks noGrp="1"/>
          </p:cNvSpPr>
          <p:nvPr>
            <p:ph type="ftr" sz="quarter" idx="11"/>
          </p:nvPr>
        </p:nvSpPr>
        <p:spPr/>
        <p:txBody>
          <a:bodyPr/>
          <a:lstStyle/>
          <a:p>
            <a:endParaRPr lang="en-GB"/>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D0FCE98-BCF9-48FD-B315-C7481F77EE49}" type="slidenum">
              <a:rPr lang="en-GB" smtClean="0"/>
              <a:t>‹#›</a:t>
            </a:fld>
            <a:endParaRPr lang="en-GB"/>
          </a:p>
        </p:txBody>
      </p:sp>
    </p:spTree>
    <p:extLst>
      <p:ext uri="{BB962C8B-B14F-4D97-AF65-F5344CB8AC3E}">
        <p14:creationId xmlns:p14="http://schemas.microsoft.com/office/powerpoint/2010/main" val="4806107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FF77CF9-0F5F-428A-8A94-7CDFAFA76BD1}" type="datetimeFigureOut">
              <a:rPr lang="en-GB" smtClean="0"/>
              <a:t>22/02/2021</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D0FCE98-BCF9-48FD-B315-C7481F77EE49}" type="slidenum">
              <a:rPr lang="en-GB" smtClean="0"/>
              <a:t>‹#›</a:t>
            </a:fld>
            <a:endParaRPr lang="en-GB"/>
          </a:p>
        </p:txBody>
      </p:sp>
    </p:spTree>
    <p:extLst>
      <p:ext uri="{BB962C8B-B14F-4D97-AF65-F5344CB8AC3E}">
        <p14:creationId xmlns:p14="http://schemas.microsoft.com/office/powerpoint/2010/main" val="36313480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FF77CF9-0F5F-428A-8A94-7CDFAFA76BD1}" type="datetimeFigureOut">
              <a:rPr lang="en-GB" smtClean="0"/>
              <a:t>22/02/2021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D0FCE98-BCF9-48FD-B315-C7481F77EE49}" type="slidenum">
              <a:rPr lang="en-GB" smtClean="0"/>
              <a:t>‹#›</a:t>
            </a:fld>
            <a:endParaRPr lang="en-GB"/>
          </a:p>
        </p:txBody>
      </p:sp>
    </p:spTree>
    <p:extLst>
      <p:ext uri="{BB962C8B-B14F-4D97-AF65-F5344CB8AC3E}">
        <p14:creationId xmlns:p14="http://schemas.microsoft.com/office/powerpoint/2010/main" val="2073893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FF77CF9-0F5F-428A-8A94-7CDFAFA76BD1}" type="datetimeFigureOut">
              <a:rPr lang="en-GB" smtClean="0"/>
              <a:t>22/02/2021</a:t>
            </a:fld>
            <a:endParaRPr lang="en-GB"/>
          </a:p>
        </p:txBody>
      </p:sp>
      <p:sp>
        <p:nvSpPr>
          <p:cNvPr id="8" name="Footer Placeholder 7"/>
          <p:cNvSpPr>
            <a:spLocks noGrp="1"/>
          </p:cNvSpPr>
          <p:nvPr>
            <p:ph type="ftr" sz="quarter" idx="11"/>
          </p:nvPr>
        </p:nvSpPr>
        <p:spPr>
          <a:xfrm>
            <a:off x="561111" y="6391838"/>
            <a:ext cx="3644282" cy="304801"/>
          </a:xfrm>
        </p:spPr>
        <p:txBody>
          <a:bodyPr/>
          <a:lstStyle/>
          <a:p>
            <a:endParaRPr lang="en-GB"/>
          </a:p>
        </p:txBody>
      </p:sp>
      <p:sp>
        <p:nvSpPr>
          <p:cNvPr id="9" name="Slide Number Placeholder 8"/>
          <p:cNvSpPr>
            <a:spLocks noGrp="1"/>
          </p:cNvSpPr>
          <p:nvPr>
            <p:ph type="sldNum" sz="quarter" idx="12"/>
          </p:nvPr>
        </p:nvSpPr>
        <p:spPr/>
        <p:txBody>
          <a:bodyPr/>
          <a:lstStyle/>
          <a:p>
            <a:fld id="{0D0FCE98-BCF9-48FD-B315-C7481F77EE49}" type="slidenum">
              <a:rPr lang="en-GB" smtClean="0"/>
              <a:t>‹#›</a:t>
            </a:fld>
            <a:endParaRPr lang="en-GB"/>
          </a:p>
        </p:txBody>
      </p:sp>
    </p:spTree>
    <p:extLst>
      <p:ext uri="{BB962C8B-B14F-4D97-AF65-F5344CB8AC3E}">
        <p14:creationId xmlns:p14="http://schemas.microsoft.com/office/powerpoint/2010/main" val="27494710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DFF77CF9-0F5F-428A-8A94-7CDFAFA76BD1}" type="datetimeFigureOut">
              <a:rPr lang="en-GB" smtClean="0"/>
              <a:t>22/02/2021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0FCE98-BCF9-48FD-B315-C7481F77EE49}" type="slidenum">
              <a:rPr lang="en-GB" smtClean="0"/>
              <a:t>‹#›</a:t>
            </a:fld>
            <a:endParaRPr lang="en-GB"/>
          </a:p>
        </p:txBody>
      </p:sp>
    </p:spTree>
    <p:extLst>
      <p:ext uri="{BB962C8B-B14F-4D97-AF65-F5344CB8AC3E}">
        <p14:creationId xmlns:p14="http://schemas.microsoft.com/office/powerpoint/2010/main" val="33273892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DFF77CF9-0F5F-428A-8A94-7CDFAFA76BD1}" type="datetimeFigureOut">
              <a:rPr lang="en-GB" smtClean="0"/>
              <a:t>22/02/2021</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D0FCE98-BCF9-48FD-B315-C7481F77EE49}" type="slidenum">
              <a:rPr lang="en-GB" smtClean="0"/>
              <a:t>‹#›</a:t>
            </a:fld>
            <a:endParaRPr lang="en-GB"/>
          </a:p>
        </p:txBody>
      </p:sp>
    </p:spTree>
    <p:extLst>
      <p:ext uri="{BB962C8B-B14F-4D97-AF65-F5344CB8AC3E}">
        <p14:creationId xmlns:p14="http://schemas.microsoft.com/office/powerpoint/2010/main" val="2252156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FF77CF9-0F5F-428A-8A94-7CDFAFA76BD1}" type="datetimeFigureOut">
              <a:rPr lang="en-GB" smtClean="0"/>
              <a:t>22/02/2021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0FCE98-BCF9-48FD-B315-C7481F77EE49}" type="slidenum">
              <a:rPr lang="en-GB" smtClean="0"/>
              <a:t>‹#›</a:t>
            </a:fld>
            <a:endParaRPr lang="en-GB"/>
          </a:p>
        </p:txBody>
      </p:sp>
    </p:spTree>
    <p:extLst>
      <p:ext uri="{BB962C8B-B14F-4D97-AF65-F5344CB8AC3E}">
        <p14:creationId xmlns:p14="http://schemas.microsoft.com/office/powerpoint/2010/main" val="1375572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FF77CF9-0F5F-428A-8A94-7CDFAFA76BD1}" type="datetimeFigureOut">
              <a:rPr lang="en-GB" smtClean="0"/>
              <a:t>22/02/2021</a:t>
            </a:fld>
            <a:endParaRPr lang="en-GB"/>
          </a:p>
        </p:txBody>
      </p:sp>
      <p:sp>
        <p:nvSpPr>
          <p:cNvPr id="5" name="Footer Placeholder 4"/>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D0FCE98-BCF9-48FD-B315-C7481F77EE49}" type="slidenum">
              <a:rPr lang="en-GB" smtClean="0"/>
              <a:t>‹#›</a:t>
            </a:fld>
            <a:endParaRPr lang="en-GB"/>
          </a:p>
        </p:txBody>
      </p:sp>
    </p:spTree>
    <p:extLst>
      <p:ext uri="{BB962C8B-B14F-4D97-AF65-F5344CB8AC3E}">
        <p14:creationId xmlns:p14="http://schemas.microsoft.com/office/powerpoint/2010/main" val="1391204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FF77CF9-0F5F-428A-8A94-7CDFAFA76BD1}" type="datetimeFigureOut">
              <a:rPr lang="en-GB" smtClean="0"/>
              <a:t>22/02/2021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0FCE98-BCF9-48FD-B315-C7481F77EE49}" type="slidenum">
              <a:rPr lang="en-GB" smtClean="0"/>
              <a:t>‹#›</a:t>
            </a:fld>
            <a:endParaRPr lang="en-GB"/>
          </a:p>
        </p:txBody>
      </p:sp>
    </p:spTree>
    <p:extLst>
      <p:ext uri="{BB962C8B-B14F-4D97-AF65-F5344CB8AC3E}">
        <p14:creationId xmlns:p14="http://schemas.microsoft.com/office/powerpoint/2010/main" val="649069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FF77CF9-0F5F-428A-8A94-7CDFAFA76BD1}" type="datetimeFigureOut">
              <a:rPr lang="en-GB" smtClean="0"/>
              <a:t>22/02/2021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D0FCE98-BCF9-48FD-B315-C7481F77EE49}" type="slidenum">
              <a:rPr lang="en-GB" smtClean="0"/>
              <a:t>‹#›</a:t>
            </a:fld>
            <a:endParaRPr lang="en-GB"/>
          </a:p>
        </p:txBody>
      </p:sp>
    </p:spTree>
    <p:extLst>
      <p:ext uri="{BB962C8B-B14F-4D97-AF65-F5344CB8AC3E}">
        <p14:creationId xmlns:p14="http://schemas.microsoft.com/office/powerpoint/2010/main" val="1960112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FF77CF9-0F5F-428A-8A94-7CDFAFA76BD1}" type="datetimeFigureOut">
              <a:rPr lang="en-GB" smtClean="0"/>
              <a:t>22/02/2021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D0FCE98-BCF9-48FD-B315-C7481F77EE49}" type="slidenum">
              <a:rPr lang="en-GB" smtClean="0"/>
              <a:t>‹#›</a:t>
            </a:fld>
            <a:endParaRPr lang="en-GB"/>
          </a:p>
        </p:txBody>
      </p:sp>
    </p:spTree>
    <p:extLst>
      <p:ext uri="{BB962C8B-B14F-4D97-AF65-F5344CB8AC3E}">
        <p14:creationId xmlns:p14="http://schemas.microsoft.com/office/powerpoint/2010/main" val="3682057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F77CF9-0F5F-428A-8A94-7CDFAFA76BD1}" type="datetimeFigureOut">
              <a:rPr lang="en-GB" smtClean="0"/>
              <a:t>22/02/2021</a:t>
            </a:fld>
            <a:endParaRPr lang="en-GB"/>
          </a:p>
        </p:txBody>
      </p:sp>
      <p:sp>
        <p:nvSpPr>
          <p:cNvPr id="3" name="Footer Placeholder 2"/>
          <p:cNvSpPr>
            <a:spLocks noGrp="1"/>
          </p:cNvSpPr>
          <p:nvPr>
            <p:ph type="ftr" sz="quarter" idx="11"/>
          </p:nvPr>
        </p:nvSpPr>
        <p:spPr/>
        <p:txBody>
          <a:bodyPr/>
          <a:lstStyle/>
          <a:p>
            <a:endParaRPr lang="en-GB"/>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0D0FCE98-BCF9-48FD-B315-C7481F77EE49}" type="slidenum">
              <a:rPr lang="en-GB" smtClean="0"/>
              <a:t>‹#›</a:t>
            </a:fld>
            <a:endParaRPr lang="en-GB"/>
          </a:p>
        </p:txBody>
      </p:sp>
    </p:spTree>
    <p:extLst>
      <p:ext uri="{BB962C8B-B14F-4D97-AF65-F5344CB8AC3E}">
        <p14:creationId xmlns:p14="http://schemas.microsoft.com/office/powerpoint/2010/main" val="3481644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FF77CF9-0F5F-428A-8A94-7CDFAFA76BD1}" type="datetimeFigureOut">
              <a:rPr lang="en-GB" smtClean="0"/>
              <a:t>22/02/2021</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D0FCE98-BCF9-48FD-B315-C7481F77EE49}" type="slidenum">
              <a:rPr lang="en-GB" smtClean="0"/>
              <a:t>‹#›</a:t>
            </a:fld>
            <a:endParaRPr lang="en-GB"/>
          </a:p>
        </p:txBody>
      </p:sp>
    </p:spTree>
    <p:extLst>
      <p:ext uri="{BB962C8B-B14F-4D97-AF65-F5344CB8AC3E}">
        <p14:creationId xmlns:p14="http://schemas.microsoft.com/office/powerpoint/2010/main" val="200165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FF77CF9-0F5F-428A-8A94-7CDFAFA76BD1}" type="datetimeFigureOut">
              <a:rPr lang="en-GB" smtClean="0"/>
              <a:t>22/02/2021</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D0FCE98-BCF9-48FD-B315-C7481F77EE49}" type="slidenum">
              <a:rPr lang="en-GB" smtClean="0"/>
              <a:t>‹#›</a:t>
            </a:fld>
            <a:endParaRPr lang="en-GB"/>
          </a:p>
        </p:txBody>
      </p:sp>
    </p:spTree>
    <p:extLst>
      <p:ext uri="{BB962C8B-B14F-4D97-AF65-F5344CB8AC3E}">
        <p14:creationId xmlns:p14="http://schemas.microsoft.com/office/powerpoint/2010/main" val="2953368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DFF77CF9-0F5F-428A-8A94-7CDFAFA76BD1}" type="datetimeFigureOut">
              <a:rPr lang="en-GB" smtClean="0"/>
              <a:t>22/02/2021</a:t>
            </a:fld>
            <a:endParaRPr lang="en-GB"/>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GB"/>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0D0FCE98-BCF9-48FD-B315-C7481F77EE49}" type="slidenum">
              <a:rPr lang="en-GB" smtClean="0"/>
              <a:t>‹#›</a:t>
            </a:fld>
            <a:endParaRPr lang="en-GB"/>
          </a:p>
        </p:txBody>
      </p:sp>
    </p:spTree>
    <p:extLst>
      <p:ext uri="{BB962C8B-B14F-4D97-AF65-F5344CB8AC3E}">
        <p14:creationId xmlns:p14="http://schemas.microsoft.com/office/powerpoint/2010/main" val="380517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3973" y="822035"/>
            <a:ext cx="8825658" cy="1738617"/>
          </a:xfrm>
        </p:spPr>
        <p:txBody>
          <a:bodyPr/>
          <a:lstStyle/>
          <a:p>
            <a:r>
              <a:rPr lang="en-US" sz="6000" dirty="0" smtClean="0"/>
              <a:t>Swain House Primary School</a:t>
            </a:r>
            <a:endParaRPr lang="en-GB" sz="6000" dirty="0"/>
          </a:p>
        </p:txBody>
      </p:sp>
      <p:sp>
        <p:nvSpPr>
          <p:cNvPr id="3" name="Subtitle 2"/>
          <p:cNvSpPr>
            <a:spLocks noGrp="1"/>
          </p:cNvSpPr>
          <p:nvPr>
            <p:ph type="subTitle" idx="1"/>
          </p:nvPr>
        </p:nvSpPr>
        <p:spPr>
          <a:xfrm>
            <a:off x="887101" y="2976289"/>
            <a:ext cx="8825658" cy="861420"/>
          </a:xfrm>
        </p:spPr>
        <p:txBody>
          <a:bodyPr>
            <a:noAutofit/>
          </a:bodyPr>
          <a:lstStyle/>
          <a:p>
            <a:r>
              <a:rPr lang="en-GB" sz="2400" dirty="0" smtClean="0"/>
              <a:t>RELATIONSHIPS AND SEX EDUCATION</a:t>
            </a:r>
          </a:p>
          <a:p>
            <a:r>
              <a:rPr lang="en-US" sz="2400" dirty="0" smtClean="0"/>
              <a:t>Consultation with our school community </a:t>
            </a:r>
            <a:endParaRPr lang="en-GB" sz="2400" dirty="0"/>
          </a:p>
        </p:txBody>
      </p:sp>
    </p:spTree>
    <p:extLst>
      <p:ext uri="{BB962C8B-B14F-4D97-AF65-F5344CB8AC3E}">
        <p14:creationId xmlns:p14="http://schemas.microsoft.com/office/powerpoint/2010/main" val="7672159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GB" dirty="0"/>
          </a:p>
        </p:txBody>
      </p:sp>
      <p:sp>
        <p:nvSpPr>
          <p:cNvPr id="3" name="Content Placeholder 2"/>
          <p:cNvSpPr>
            <a:spLocks noGrp="1"/>
          </p:cNvSpPr>
          <p:nvPr>
            <p:ph idx="1"/>
          </p:nvPr>
        </p:nvSpPr>
        <p:spPr>
          <a:xfrm>
            <a:off x="415636" y="2603500"/>
            <a:ext cx="11166764" cy="3991264"/>
          </a:xfrm>
        </p:spPr>
        <p:txBody>
          <a:bodyPr>
            <a:normAutofit/>
          </a:bodyPr>
          <a:lstStyle/>
          <a:p>
            <a:r>
              <a:rPr lang="en-US" sz="2400" dirty="0"/>
              <a:t>Please look at the materials on the school </a:t>
            </a:r>
            <a:r>
              <a:rPr lang="en-US" sz="2400" dirty="0" smtClean="0"/>
              <a:t>website</a:t>
            </a:r>
            <a:endParaRPr lang="en-US" sz="2400" dirty="0" smtClean="0"/>
          </a:p>
          <a:p>
            <a:r>
              <a:rPr lang="en-US" sz="2400" dirty="0" smtClean="0"/>
              <a:t>We </a:t>
            </a:r>
            <a:r>
              <a:rPr lang="en-US" sz="2400" dirty="0"/>
              <a:t>are particularly interested in your views about when to tackle different concepts and any areas you might like further support with at </a:t>
            </a:r>
            <a:r>
              <a:rPr lang="en-US" sz="2400" dirty="0" smtClean="0"/>
              <a:t>home</a:t>
            </a:r>
          </a:p>
          <a:p>
            <a:r>
              <a:rPr lang="en-US" sz="2400" dirty="0" smtClean="0"/>
              <a:t>I </a:t>
            </a:r>
            <a:r>
              <a:rPr lang="en-US" sz="2400" dirty="0"/>
              <a:t>am aware that there will be differences of opinion, but we will take your views into account when we </a:t>
            </a:r>
            <a:r>
              <a:rPr lang="en-US" sz="2400" dirty="0" err="1"/>
              <a:t>finalise</a:t>
            </a:r>
            <a:r>
              <a:rPr lang="en-US" sz="2400" dirty="0"/>
              <a:t> our policy and curriculum plan. We will share this with you later in the </a:t>
            </a:r>
            <a:r>
              <a:rPr lang="en-US" sz="2400" dirty="0" smtClean="0"/>
              <a:t>Spring term</a:t>
            </a:r>
            <a:endParaRPr lang="en-GB" sz="2400" dirty="0"/>
          </a:p>
        </p:txBody>
      </p:sp>
    </p:spTree>
    <p:extLst>
      <p:ext uri="{BB962C8B-B14F-4D97-AF65-F5344CB8AC3E}">
        <p14:creationId xmlns:p14="http://schemas.microsoft.com/office/powerpoint/2010/main" val="1154507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Guidance</a:t>
            </a:r>
            <a:endParaRPr lang="en-GB" dirty="0"/>
          </a:p>
        </p:txBody>
      </p:sp>
      <p:sp>
        <p:nvSpPr>
          <p:cNvPr id="3" name="Content Placeholder 2"/>
          <p:cNvSpPr>
            <a:spLocks noGrp="1"/>
          </p:cNvSpPr>
          <p:nvPr>
            <p:ph idx="1"/>
          </p:nvPr>
        </p:nvSpPr>
        <p:spPr>
          <a:xfrm>
            <a:off x="545354" y="2575791"/>
            <a:ext cx="11027810" cy="3963554"/>
          </a:xfrm>
        </p:spPr>
        <p:txBody>
          <a:bodyPr>
            <a:normAutofit/>
          </a:bodyPr>
          <a:lstStyle/>
          <a:p>
            <a:r>
              <a:rPr lang="en-US" sz="2400" dirty="0" smtClean="0"/>
              <a:t>20 years since the last review of the curriculum- the world (and how we interact with each other) has changed </a:t>
            </a:r>
          </a:p>
          <a:p>
            <a:r>
              <a:rPr lang="en-US" sz="2400" dirty="0" smtClean="0"/>
              <a:t>New- Relationships Education in Primary Schools </a:t>
            </a:r>
          </a:p>
          <a:p>
            <a:r>
              <a:rPr lang="en-US" sz="2400" dirty="0" smtClean="0"/>
              <a:t>Previous recommendations for teaching Personal, Social, Health Education, are now part of the National Curriculum</a:t>
            </a:r>
          </a:p>
          <a:p>
            <a:r>
              <a:rPr lang="en-US" sz="2400" dirty="0" smtClean="0"/>
              <a:t>Sex Education in Primary Schools remains optional, though in Year 5 &amp; 6 the science curriculum form part of what might be considered as sex education- puberty and reproduction</a:t>
            </a:r>
            <a:endParaRPr lang="en-GB" sz="2400" dirty="0"/>
          </a:p>
        </p:txBody>
      </p:sp>
    </p:spTree>
    <p:extLst>
      <p:ext uri="{BB962C8B-B14F-4D97-AF65-F5344CB8AC3E}">
        <p14:creationId xmlns:p14="http://schemas.microsoft.com/office/powerpoint/2010/main" val="1942952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Science Curriculum</a:t>
            </a:r>
            <a:endParaRPr lang="en-GB" dirty="0"/>
          </a:p>
        </p:txBody>
      </p:sp>
      <p:sp>
        <p:nvSpPr>
          <p:cNvPr id="3" name="Content Placeholder 2"/>
          <p:cNvSpPr>
            <a:spLocks noGrp="1"/>
          </p:cNvSpPr>
          <p:nvPr>
            <p:ph idx="1"/>
          </p:nvPr>
        </p:nvSpPr>
        <p:spPr>
          <a:xfrm>
            <a:off x="526473" y="2603499"/>
            <a:ext cx="11000509" cy="4037445"/>
          </a:xfrm>
        </p:spPr>
        <p:txBody>
          <a:bodyPr>
            <a:normAutofit/>
          </a:bodyPr>
          <a:lstStyle/>
          <a:p>
            <a:r>
              <a:rPr lang="en-US" dirty="0"/>
              <a:t>As part of the Science curriculum we teach the following statutory objectives that build understanding about growth and reproduction: </a:t>
            </a:r>
            <a:endParaRPr lang="en-US" dirty="0" smtClean="0"/>
          </a:p>
          <a:p>
            <a:endParaRPr lang="en-US" dirty="0"/>
          </a:p>
          <a:p>
            <a:r>
              <a:rPr lang="en-US" dirty="0" smtClean="0"/>
              <a:t>Year </a:t>
            </a:r>
            <a:r>
              <a:rPr lang="en-US" dirty="0"/>
              <a:t>One Identify, name, draw and label the basic parts of the human body and say which part of the body is associated with each </a:t>
            </a:r>
            <a:r>
              <a:rPr lang="en-US" dirty="0" smtClean="0"/>
              <a:t>sense</a:t>
            </a:r>
          </a:p>
          <a:p>
            <a:endParaRPr lang="en-US" dirty="0"/>
          </a:p>
          <a:p>
            <a:r>
              <a:rPr lang="en-US" dirty="0" smtClean="0"/>
              <a:t>Year </a:t>
            </a:r>
            <a:r>
              <a:rPr lang="en-US" dirty="0"/>
              <a:t>Two Notice that animals, including humans, have offspring which grow into adults they should not be expected to understand how reproduction </a:t>
            </a:r>
            <a:r>
              <a:rPr lang="en-US" dirty="0" smtClean="0"/>
              <a:t>occurs</a:t>
            </a:r>
          </a:p>
          <a:p>
            <a:endParaRPr lang="en-US" dirty="0"/>
          </a:p>
          <a:p>
            <a:r>
              <a:rPr lang="en-US" dirty="0" smtClean="0"/>
              <a:t>Year </a:t>
            </a:r>
            <a:r>
              <a:rPr lang="en-US" dirty="0"/>
              <a:t>Five and Year Six Describe the life process of reproduction in some plants and animals. They should learn about the changes experienced in puberty</a:t>
            </a:r>
            <a:endParaRPr lang="en-GB" dirty="0"/>
          </a:p>
        </p:txBody>
      </p:sp>
    </p:spTree>
    <p:extLst>
      <p:ext uri="{BB962C8B-B14F-4D97-AF65-F5344CB8AC3E}">
        <p14:creationId xmlns:p14="http://schemas.microsoft.com/office/powerpoint/2010/main" val="3778652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1200" y="853595"/>
            <a:ext cx="10889672" cy="706964"/>
          </a:xfrm>
        </p:spPr>
        <p:txBody>
          <a:bodyPr/>
          <a:lstStyle/>
          <a:p>
            <a:r>
              <a:rPr lang="en-US" sz="3200" dirty="0"/>
              <a:t>Where and how did you learn about sex and relationships? For young people, their learning comes from… </a:t>
            </a:r>
            <a:endParaRPr lang="en-GB" sz="3200" dirty="0"/>
          </a:p>
        </p:txBody>
      </p:sp>
      <p:sp>
        <p:nvSpPr>
          <p:cNvPr id="3" name="Content Placeholder 2"/>
          <p:cNvSpPr>
            <a:spLocks noGrp="1"/>
          </p:cNvSpPr>
          <p:nvPr>
            <p:ph idx="1"/>
          </p:nvPr>
        </p:nvSpPr>
        <p:spPr>
          <a:xfrm>
            <a:off x="416045" y="2548082"/>
            <a:ext cx="8825659" cy="4046682"/>
          </a:xfrm>
        </p:spPr>
        <p:txBody>
          <a:bodyPr>
            <a:noAutofit/>
          </a:bodyPr>
          <a:lstStyle/>
          <a:p>
            <a:pPr>
              <a:buFont typeface="Arial" panose="020B0604020202020204" pitchFamily="34" charset="0"/>
              <a:buChar char="•"/>
            </a:pPr>
            <a:r>
              <a:rPr lang="en-US" sz="4000" dirty="0" smtClean="0"/>
              <a:t>The internet </a:t>
            </a:r>
          </a:p>
          <a:p>
            <a:pPr>
              <a:buFont typeface="Arial" panose="020B0604020202020204" pitchFamily="34" charset="0"/>
              <a:buChar char="•"/>
            </a:pPr>
            <a:r>
              <a:rPr lang="en-US" sz="4000" dirty="0" smtClean="0"/>
              <a:t>Friends </a:t>
            </a:r>
          </a:p>
          <a:p>
            <a:pPr>
              <a:buFont typeface="Arial" panose="020B0604020202020204" pitchFamily="34" charset="0"/>
              <a:buChar char="•"/>
            </a:pPr>
            <a:r>
              <a:rPr lang="en-US" sz="4000" dirty="0" smtClean="0"/>
              <a:t>TV</a:t>
            </a:r>
          </a:p>
          <a:p>
            <a:pPr>
              <a:buFont typeface="Arial" panose="020B0604020202020204" pitchFamily="34" charset="0"/>
              <a:buChar char="•"/>
            </a:pPr>
            <a:r>
              <a:rPr lang="en-US" sz="4000" dirty="0" smtClean="0"/>
              <a:t>Families </a:t>
            </a:r>
          </a:p>
          <a:p>
            <a:pPr>
              <a:buFont typeface="Arial" panose="020B0604020202020204" pitchFamily="34" charset="0"/>
              <a:buChar char="•"/>
            </a:pPr>
            <a:r>
              <a:rPr lang="en-US" sz="4000" dirty="0" smtClean="0"/>
              <a:t>School </a:t>
            </a:r>
          </a:p>
        </p:txBody>
      </p:sp>
    </p:spTree>
    <p:extLst>
      <p:ext uri="{BB962C8B-B14F-4D97-AF65-F5344CB8AC3E}">
        <p14:creationId xmlns:p14="http://schemas.microsoft.com/office/powerpoint/2010/main" val="3048156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816650"/>
            <a:ext cx="9716246" cy="706964"/>
          </a:xfrm>
        </p:spPr>
        <p:txBody>
          <a:bodyPr/>
          <a:lstStyle/>
          <a:p>
            <a:r>
              <a:rPr lang="en-US" sz="4000" dirty="0" smtClean="0"/>
              <a:t>Why is the relationships and sex education necessary?</a:t>
            </a:r>
            <a:endParaRPr lang="en-GB" sz="4000" dirty="0"/>
          </a:p>
        </p:txBody>
      </p:sp>
      <p:sp>
        <p:nvSpPr>
          <p:cNvPr id="3" name="Content Placeholder 2"/>
          <p:cNvSpPr>
            <a:spLocks noGrp="1"/>
          </p:cNvSpPr>
          <p:nvPr>
            <p:ph idx="1"/>
          </p:nvPr>
        </p:nvSpPr>
        <p:spPr>
          <a:xfrm>
            <a:off x="378691" y="2409535"/>
            <a:ext cx="9380249" cy="4139045"/>
          </a:xfrm>
        </p:spPr>
        <p:txBody>
          <a:bodyPr>
            <a:noAutofit/>
          </a:bodyPr>
          <a:lstStyle/>
          <a:p>
            <a:pPr>
              <a:buFont typeface="Arial" panose="020B0604020202020204" pitchFamily="34" charset="0"/>
              <a:buChar char="•"/>
            </a:pPr>
            <a:r>
              <a:rPr lang="en-US" sz="2400" dirty="0" smtClean="0"/>
              <a:t>Puberty is starting earlier- for some children by age 9 </a:t>
            </a:r>
          </a:p>
          <a:p>
            <a:pPr>
              <a:buFont typeface="Arial" panose="020B0604020202020204" pitchFamily="34" charset="0"/>
              <a:buChar char="•"/>
            </a:pPr>
            <a:r>
              <a:rPr lang="en-US" sz="2400" dirty="0" smtClean="0"/>
              <a:t>Unwanted conceptions </a:t>
            </a:r>
          </a:p>
          <a:p>
            <a:pPr>
              <a:buFont typeface="Arial" panose="020B0604020202020204" pitchFamily="34" charset="0"/>
              <a:buChar char="•"/>
            </a:pPr>
            <a:r>
              <a:rPr lang="en-US" sz="2400" dirty="0" smtClean="0"/>
              <a:t>Sexually transmitted infections </a:t>
            </a:r>
          </a:p>
          <a:p>
            <a:pPr>
              <a:buFont typeface="Arial" panose="020B0604020202020204" pitchFamily="34" charset="0"/>
              <a:buChar char="•"/>
            </a:pPr>
            <a:r>
              <a:rPr lang="en-US" sz="2400" dirty="0" smtClean="0"/>
              <a:t>Safeguarding  </a:t>
            </a:r>
          </a:p>
          <a:p>
            <a:pPr>
              <a:buFont typeface="Arial" panose="020B0604020202020204" pitchFamily="34" charset="0"/>
              <a:buChar char="•"/>
            </a:pPr>
            <a:r>
              <a:rPr lang="en-US" sz="2400" dirty="0" smtClean="0"/>
              <a:t>Grooming </a:t>
            </a:r>
          </a:p>
          <a:p>
            <a:pPr>
              <a:buFont typeface="Arial" panose="020B0604020202020204" pitchFamily="34" charset="0"/>
              <a:buChar char="•"/>
            </a:pPr>
            <a:r>
              <a:rPr lang="en-US" sz="2400" dirty="0" smtClean="0"/>
              <a:t>Child Sexual Exploitation </a:t>
            </a:r>
          </a:p>
          <a:p>
            <a:pPr>
              <a:buFont typeface="Arial" panose="020B0604020202020204" pitchFamily="34" charset="0"/>
              <a:buChar char="•"/>
            </a:pPr>
            <a:r>
              <a:rPr lang="en-US" sz="2400" dirty="0" smtClean="0"/>
              <a:t>Abuse </a:t>
            </a:r>
          </a:p>
          <a:p>
            <a:pPr>
              <a:buFont typeface="Arial" panose="020B0604020202020204" pitchFamily="34" charset="0"/>
              <a:buChar char="•"/>
            </a:pPr>
            <a:r>
              <a:rPr lang="en-US" sz="2400" dirty="0" smtClean="0"/>
              <a:t>Sexting </a:t>
            </a:r>
          </a:p>
          <a:p>
            <a:pPr>
              <a:buFont typeface="Arial" panose="020B0604020202020204" pitchFamily="34" charset="0"/>
              <a:buChar char="•"/>
            </a:pPr>
            <a:r>
              <a:rPr lang="en-US" sz="2400" dirty="0" smtClean="0"/>
              <a:t>Online pornography</a:t>
            </a:r>
            <a:endParaRPr lang="en-GB" sz="2400" dirty="0"/>
          </a:p>
        </p:txBody>
      </p:sp>
    </p:spTree>
    <p:extLst>
      <p:ext uri="{BB962C8B-B14F-4D97-AF65-F5344CB8AC3E}">
        <p14:creationId xmlns:p14="http://schemas.microsoft.com/office/powerpoint/2010/main" val="1033067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effective relationships and sex education?</a:t>
            </a:r>
            <a:endParaRPr lang="en-GB" dirty="0"/>
          </a:p>
        </p:txBody>
      </p:sp>
      <p:sp>
        <p:nvSpPr>
          <p:cNvPr id="3" name="Content Placeholder 2"/>
          <p:cNvSpPr>
            <a:spLocks noGrp="1"/>
          </p:cNvSpPr>
          <p:nvPr>
            <p:ph idx="1"/>
          </p:nvPr>
        </p:nvSpPr>
        <p:spPr>
          <a:xfrm>
            <a:off x="877863" y="2391064"/>
            <a:ext cx="8825659" cy="4111336"/>
          </a:xfrm>
        </p:spPr>
        <p:txBody>
          <a:bodyPr>
            <a:noAutofit/>
          </a:bodyPr>
          <a:lstStyle/>
          <a:p>
            <a:r>
              <a:rPr lang="en-US" sz="2400" dirty="0"/>
              <a:t>Age appropriate </a:t>
            </a:r>
          </a:p>
          <a:p>
            <a:r>
              <a:rPr lang="en-US" sz="2400" dirty="0" smtClean="0"/>
              <a:t>Based </a:t>
            </a:r>
            <a:r>
              <a:rPr lang="en-US" sz="2400" dirty="0"/>
              <a:t>on needs of pupil (see later slides) </a:t>
            </a:r>
          </a:p>
          <a:p>
            <a:r>
              <a:rPr lang="en-US" sz="2400" dirty="0" smtClean="0"/>
              <a:t>Progressive </a:t>
            </a:r>
          </a:p>
          <a:p>
            <a:r>
              <a:rPr lang="en-US" sz="2400" dirty="0" smtClean="0"/>
              <a:t>Inclusive </a:t>
            </a:r>
          </a:p>
          <a:p>
            <a:r>
              <a:rPr lang="en-US" sz="2400" dirty="0" smtClean="0"/>
              <a:t>Delivered </a:t>
            </a:r>
            <a:r>
              <a:rPr lang="en-US" sz="2400" dirty="0"/>
              <a:t>by trained staff in a safe environment </a:t>
            </a:r>
          </a:p>
          <a:p>
            <a:r>
              <a:rPr lang="en-US" sz="2400" dirty="0" smtClean="0"/>
              <a:t>Prepares </a:t>
            </a:r>
            <a:r>
              <a:rPr lang="en-US" sz="2400" dirty="0"/>
              <a:t>children adequately for puberty in a timely way </a:t>
            </a:r>
          </a:p>
          <a:p>
            <a:r>
              <a:rPr lang="en-US" sz="2400" dirty="0" smtClean="0"/>
              <a:t>Prepares </a:t>
            </a:r>
            <a:r>
              <a:rPr lang="en-US" sz="2400" dirty="0"/>
              <a:t>children for adult life </a:t>
            </a:r>
          </a:p>
          <a:p>
            <a:r>
              <a:rPr lang="en-US" sz="2400" dirty="0" smtClean="0"/>
              <a:t>Promotes </a:t>
            </a:r>
            <a:r>
              <a:rPr lang="en-US" sz="2400" dirty="0"/>
              <a:t>positive relationships</a:t>
            </a:r>
            <a:endParaRPr lang="en-GB" sz="2400" dirty="0"/>
          </a:p>
        </p:txBody>
      </p:sp>
    </p:spTree>
    <p:extLst>
      <p:ext uri="{BB962C8B-B14F-4D97-AF65-F5344CB8AC3E}">
        <p14:creationId xmlns:p14="http://schemas.microsoft.com/office/powerpoint/2010/main" val="2142737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Your rights as a parent</a:t>
            </a:r>
            <a:endParaRPr lang="en-GB" sz="4400" dirty="0"/>
          </a:p>
        </p:txBody>
      </p:sp>
      <p:sp>
        <p:nvSpPr>
          <p:cNvPr id="3" name="Content Placeholder 2"/>
          <p:cNvSpPr>
            <a:spLocks noGrp="1"/>
          </p:cNvSpPr>
          <p:nvPr>
            <p:ph idx="1"/>
          </p:nvPr>
        </p:nvSpPr>
        <p:spPr>
          <a:xfrm>
            <a:off x="1154954" y="2603500"/>
            <a:ext cx="9808610" cy="3416300"/>
          </a:xfrm>
        </p:spPr>
        <p:txBody>
          <a:bodyPr>
            <a:normAutofit/>
          </a:bodyPr>
          <a:lstStyle/>
          <a:p>
            <a:r>
              <a:rPr lang="en-US" sz="3200" dirty="0"/>
              <a:t>To be informed of the RSE curriculum and </a:t>
            </a:r>
            <a:r>
              <a:rPr lang="en-US" sz="3200" dirty="0" smtClean="0"/>
              <a:t>policy </a:t>
            </a:r>
          </a:p>
          <a:p>
            <a:r>
              <a:rPr lang="en-US" sz="3200" dirty="0" smtClean="0"/>
              <a:t>To </a:t>
            </a:r>
            <a:r>
              <a:rPr lang="en-US" sz="3200" dirty="0"/>
              <a:t>be consulted about changes to these </a:t>
            </a:r>
          </a:p>
          <a:p>
            <a:r>
              <a:rPr lang="en-US" sz="3200" dirty="0" smtClean="0"/>
              <a:t>To </a:t>
            </a:r>
            <a:r>
              <a:rPr lang="en-US" sz="3200" dirty="0"/>
              <a:t>withdraw your child from Sex education lessons (that are outside of/ additional to the Science National Curriculum</a:t>
            </a:r>
            <a:endParaRPr lang="en-GB" sz="3200" dirty="0"/>
          </a:p>
        </p:txBody>
      </p:sp>
    </p:spTree>
    <p:extLst>
      <p:ext uri="{BB962C8B-B14F-4D97-AF65-F5344CB8AC3E}">
        <p14:creationId xmlns:p14="http://schemas.microsoft.com/office/powerpoint/2010/main" val="2710023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9568464" cy="706964"/>
          </a:xfrm>
        </p:spPr>
        <p:txBody>
          <a:bodyPr/>
          <a:lstStyle/>
          <a:p>
            <a:r>
              <a:rPr lang="en-US" dirty="0"/>
              <a:t>Recommendations for </a:t>
            </a:r>
            <a:r>
              <a:rPr lang="en-US" dirty="0" smtClean="0"/>
              <a:t>changes…</a:t>
            </a:r>
            <a:endParaRPr lang="en-GB" dirty="0"/>
          </a:p>
        </p:txBody>
      </p:sp>
      <p:sp>
        <p:nvSpPr>
          <p:cNvPr id="4" name="Rectangle 3"/>
          <p:cNvSpPr/>
          <p:nvPr/>
        </p:nvSpPr>
        <p:spPr>
          <a:xfrm>
            <a:off x="99753" y="2181734"/>
            <a:ext cx="11986952" cy="4401205"/>
          </a:xfrm>
          <a:prstGeom prst="rect">
            <a:avLst/>
          </a:prstGeom>
        </p:spPr>
        <p:txBody>
          <a:bodyPr wrap="square">
            <a:spAutoFit/>
          </a:bodyPr>
          <a:lstStyle/>
          <a:p>
            <a:r>
              <a:rPr lang="en-US" sz="2800" dirty="0" smtClean="0"/>
              <a:t>• </a:t>
            </a:r>
            <a:r>
              <a:rPr lang="en-US" sz="2800" dirty="0"/>
              <a:t>Introduce children to the correct scientific terms to describe body parts in </a:t>
            </a:r>
            <a:r>
              <a:rPr lang="en-US" sz="2800" dirty="0" smtClean="0"/>
              <a:t>Reception </a:t>
            </a:r>
            <a:r>
              <a:rPr lang="en-US" sz="2800" dirty="0" smtClean="0"/>
              <a:t>and Key </a:t>
            </a:r>
            <a:r>
              <a:rPr lang="en-US" sz="2800" dirty="0"/>
              <a:t>Stage 1 </a:t>
            </a:r>
            <a:endParaRPr lang="en-US" sz="2800" dirty="0" smtClean="0"/>
          </a:p>
          <a:p>
            <a:r>
              <a:rPr lang="en-US" sz="2800" dirty="0" smtClean="0"/>
              <a:t>• Continue to challenge </a:t>
            </a:r>
            <a:r>
              <a:rPr lang="en-US" sz="2800" dirty="0"/>
              <a:t>the use of ‘gay’ as an insult and include work around the makeup of different families </a:t>
            </a:r>
            <a:endParaRPr lang="en-US" sz="2800" dirty="0" smtClean="0"/>
          </a:p>
          <a:p>
            <a:r>
              <a:rPr lang="en-US" sz="2800" dirty="0" smtClean="0"/>
              <a:t>• </a:t>
            </a:r>
            <a:r>
              <a:rPr lang="en-US" sz="2800" dirty="0" smtClean="0"/>
              <a:t>Explore and challenge </a:t>
            </a:r>
            <a:r>
              <a:rPr lang="en-US" sz="2800" dirty="0"/>
              <a:t>gender </a:t>
            </a:r>
            <a:r>
              <a:rPr lang="en-US" sz="2800" dirty="0" smtClean="0"/>
              <a:t>roles </a:t>
            </a:r>
            <a:r>
              <a:rPr lang="en-US" sz="2800" dirty="0" smtClean="0"/>
              <a:t>and </a:t>
            </a:r>
            <a:r>
              <a:rPr lang="en-US" sz="2800" dirty="0" smtClean="0"/>
              <a:t>stereotypes </a:t>
            </a:r>
          </a:p>
          <a:p>
            <a:r>
              <a:rPr lang="en-US" sz="2800" dirty="0" smtClean="0"/>
              <a:t>• </a:t>
            </a:r>
            <a:r>
              <a:rPr lang="en-US" sz="2800" dirty="0"/>
              <a:t>Begin to explore puberty changes </a:t>
            </a:r>
            <a:r>
              <a:rPr lang="en-US" sz="2800" dirty="0" smtClean="0"/>
              <a:t>in Years 3, 4, 5 and 6 so children are fully informed of the changes</a:t>
            </a:r>
          </a:p>
          <a:p>
            <a:r>
              <a:rPr lang="en-US" sz="2800" dirty="0" smtClean="0"/>
              <a:t>• </a:t>
            </a:r>
            <a:r>
              <a:rPr lang="en-US" sz="2800" dirty="0"/>
              <a:t>Deliver RSE in a progressive way across the school </a:t>
            </a:r>
            <a:endParaRPr lang="en-US" sz="2800" dirty="0" smtClean="0"/>
          </a:p>
          <a:p>
            <a:r>
              <a:rPr lang="en-US" sz="2800" dirty="0" smtClean="0"/>
              <a:t>• </a:t>
            </a:r>
            <a:r>
              <a:rPr lang="en-US" sz="2800" dirty="0"/>
              <a:t>For some sessions on </a:t>
            </a:r>
            <a:r>
              <a:rPr lang="en-US" sz="2800" dirty="0" smtClean="0"/>
              <a:t>sex </a:t>
            </a:r>
            <a:r>
              <a:rPr lang="en-US" sz="2800" dirty="0" smtClean="0"/>
              <a:t>education use separate boys and girls sessions and use the Male Health team and </a:t>
            </a:r>
            <a:r>
              <a:rPr lang="en-US" sz="2800" dirty="0" smtClean="0"/>
              <a:t>Step2 to deliver them</a:t>
            </a:r>
            <a:endParaRPr lang="en-GB" sz="2800" dirty="0"/>
          </a:p>
        </p:txBody>
      </p:sp>
    </p:spTree>
    <p:extLst>
      <p:ext uri="{BB962C8B-B14F-4D97-AF65-F5344CB8AC3E}">
        <p14:creationId xmlns:p14="http://schemas.microsoft.com/office/powerpoint/2010/main" val="2452837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t>
            </a:r>
            <a:endParaRPr lang="en-GB" dirty="0"/>
          </a:p>
        </p:txBody>
      </p:sp>
      <p:sp>
        <p:nvSpPr>
          <p:cNvPr id="3" name="Content Placeholder 2"/>
          <p:cNvSpPr>
            <a:spLocks noGrp="1"/>
          </p:cNvSpPr>
          <p:nvPr>
            <p:ph idx="1"/>
          </p:nvPr>
        </p:nvSpPr>
        <p:spPr>
          <a:xfrm>
            <a:off x="277091" y="2548081"/>
            <a:ext cx="11526982" cy="4485409"/>
          </a:xfrm>
        </p:spPr>
        <p:txBody>
          <a:bodyPr>
            <a:normAutofit/>
          </a:bodyPr>
          <a:lstStyle/>
          <a:p>
            <a:r>
              <a:rPr lang="en-US" sz="2000" dirty="0"/>
              <a:t>Parents have the right to withdraw children from </a:t>
            </a:r>
            <a:r>
              <a:rPr lang="en-US" sz="2000" dirty="0" smtClean="0"/>
              <a:t>sex education </a:t>
            </a:r>
            <a:r>
              <a:rPr lang="en-US" sz="2000" dirty="0"/>
              <a:t>lessons at Primary School that go beyond the content in the Science National </a:t>
            </a:r>
            <a:r>
              <a:rPr lang="en-US" sz="2000" dirty="0" smtClean="0"/>
              <a:t>Curriculum</a:t>
            </a:r>
          </a:p>
          <a:p>
            <a:r>
              <a:rPr lang="en-US" sz="2000" dirty="0" smtClean="0"/>
              <a:t>Topics </a:t>
            </a:r>
            <a:r>
              <a:rPr lang="en-US" sz="2000" dirty="0"/>
              <a:t>covered related and linked to the s</a:t>
            </a:r>
            <a:r>
              <a:rPr lang="en-US" sz="2000" dirty="0" smtClean="0"/>
              <a:t>cience curriculum </a:t>
            </a:r>
            <a:r>
              <a:rPr lang="en-US" sz="2000" dirty="0"/>
              <a:t>are statutory and not optional to teach. This is as follows: </a:t>
            </a:r>
          </a:p>
          <a:p>
            <a:pPr lvl="1">
              <a:buFont typeface="Courier New" panose="02070309020205020404" pitchFamily="49" charset="0"/>
              <a:buChar char="o"/>
            </a:pPr>
            <a:r>
              <a:rPr lang="en-US" sz="1800" dirty="0" smtClean="0"/>
              <a:t>In </a:t>
            </a:r>
            <a:r>
              <a:rPr lang="en-US" sz="1800" dirty="0"/>
              <a:t>Key Stage 1, children learn that animals, including humans, have offspring that grow into adults. They should be introduced to the concepts of reproduction and growth but not how reproduction </a:t>
            </a:r>
            <a:r>
              <a:rPr lang="en-US" sz="1800" dirty="0" smtClean="0"/>
              <a:t>occurs</a:t>
            </a:r>
            <a:endParaRPr lang="en-US" sz="1800" dirty="0"/>
          </a:p>
          <a:p>
            <a:pPr lvl="1">
              <a:buFont typeface="Courier New" panose="02070309020205020404" pitchFamily="49" charset="0"/>
              <a:buChar char="o"/>
            </a:pPr>
            <a:r>
              <a:rPr lang="en-US" sz="1800" dirty="0" smtClean="0"/>
              <a:t>In </a:t>
            </a:r>
            <a:r>
              <a:rPr lang="en-US" sz="1800" dirty="0"/>
              <a:t>Upper Key Stage 2 (Year 5/6), children are taught about the life cycles of humans and animals, including reproduction. They also learn about the change that happen in humans from birth to old age. This includes learning about what happens in </a:t>
            </a:r>
            <a:r>
              <a:rPr lang="en-US" sz="1800" dirty="0" smtClean="0"/>
              <a:t>puberty</a:t>
            </a:r>
            <a:endParaRPr lang="en-US" sz="1800" dirty="0"/>
          </a:p>
          <a:p>
            <a:r>
              <a:rPr lang="en-US" sz="2000" dirty="0" smtClean="0"/>
              <a:t>School’s </a:t>
            </a:r>
            <a:r>
              <a:rPr lang="en-US" sz="2000" dirty="0"/>
              <a:t>have the right and obligation to teach RSE topic to prepare children for life when they leave </a:t>
            </a:r>
            <a:r>
              <a:rPr lang="en-US" sz="2000" dirty="0" smtClean="0"/>
              <a:t>school</a:t>
            </a:r>
            <a:endParaRPr lang="en-US" sz="2000" dirty="0"/>
          </a:p>
        </p:txBody>
      </p:sp>
    </p:spTree>
    <p:extLst>
      <p:ext uri="{BB962C8B-B14F-4D97-AF65-F5344CB8AC3E}">
        <p14:creationId xmlns:p14="http://schemas.microsoft.com/office/powerpoint/2010/main" val="13270519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64</TotalTime>
  <Words>673</Words>
  <Application>Microsoft Office PowerPoint</Application>
  <PresentationFormat>Widescreen</PresentationFormat>
  <Paragraphs>62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Courier New</vt:lpstr>
      <vt:lpstr>Wingdings 3</vt:lpstr>
      <vt:lpstr>Ion Boardroom</vt:lpstr>
      <vt:lpstr>Swain House Primary School</vt:lpstr>
      <vt:lpstr>New Guidance</vt:lpstr>
      <vt:lpstr>Our Science Curriculum</vt:lpstr>
      <vt:lpstr>Where and how did you learn about sex and relationships? For young people, their learning comes from… </vt:lpstr>
      <vt:lpstr>Why is the relationships and sex education necessary?</vt:lpstr>
      <vt:lpstr>What is effective relationships and sex education?</vt:lpstr>
      <vt:lpstr>Your rights as a parent</vt:lpstr>
      <vt:lpstr>Recommendations for changes…</vt:lpstr>
      <vt:lpstr>Summary </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Swain House Primary School</dc:title>
  <dc:creator>Claire Broomfield</dc:creator>
  <cp:lastModifiedBy>Josie Mouatt</cp:lastModifiedBy>
  <cp:revision>6</cp:revision>
  <dcterms:created xsi:type="dcterms:W3CDTF">2021-02-05T14:06:14Z</dcterms:created>
  <dcterms:modified xsi:type="dcterms:W3CDTF">2021-02-22T08:55:27Z</dcterms:modified>
</cp:coreProperties>
</file>