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4"/>
  </p:sldMasterIdLst>
  <p:notesMasterIdLst>
    <p:notesMasterId r:id="rId19"/>
  </p:notesMasterIdLst>
  <p:sldIdLst>
    <p:sldId id="256" r:id="rId5"/>
    <p:sldId id="257" r:id="rId6"/>
    <p:sldId id="258" r:id="rId7"/>
    <p:sldId id="259" r:id="rId8"/>
    <p:sldId id="261" r:id="rId9"/>
    <p:sldId id="260" r:id="rId10"/>
    <p:sldId id="262" r:id="rId11"/>
    <p:sldId id="263" r:id="rId12"/>
    <p:sldId id="264" r:id="rId13"/>
    <p:sldId id="265" r:id="rId14"/>
    <p:sldId id="266" r:id="rId15"/>
    <p:sldId id="267" r:id="rId16"/>
    <p:sldId id="268" r:id="rId17"/>
    <p:sldId id="269"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0FD2EE-F006-4865-9135-89551C037BE6}" v="101" dt="2026-06-17T12:51:27.972"/>
    <p1510:client id="{A5A1928E-7A5E-4932-1C67-CA51BB14BE41}" v="10" dt="2026-06-17T12:35:54.5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1720BB-D39F-41EF-804C-177D757B8358}" type="datetimeFigureOut">
              <a:rPr lang="en-GB" smtClean="0"/>
              <a:t>25/08/2026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B1503E-9314-44BE-912B-86F6C1EB71C3}" type="slidenum">
              <a:rPr lang="en-GB" smtClean="0"/>
              <a:t>‹#›</a:t>
            </a:fld>
            <a:endParaRPr lang="en-GB"/>
          </a:p>
        </p:txBody>
      </p:sp>
    </p:spTree>
    <p:extLst>
      <p:ext uri="{BB962C8B-B14F-4D97-AF65-F5344CB8AC3E}">
        <p14:creationId xmlns:p14="http://schemas.microsoft.com/office/powerpoint/2010/main" val="1064041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GB"/>
              <a:t>Click to edit Master title style</a:t>
            </a:r>
            <a:endParaRPr lang="en-US"/>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9F6294FC-711E-42DE-BE31-FA09C6B30D91}"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4331A1-BF6F-48D0-939A-F2DE59535063}" type="slidenum">
              <a:rPr lang="en-GB" smtClean="0"/>
              <a:t>‹#›</a:t>
            </a:fld>
            <a:endParaRPr lang="en-GB"/>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20530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Date Placeholder 2"/>
          <p:cNvSpPr>
            <a:spLocks noGrp="1"/>
          </p:cNvSpPr>
          <p:nvPr>
            <p:ph type="dt" sz="half" idx="10"/>
          </p:nvPr>
        </p:nvSpPr>
        <p:spPr/>
        <p:txBody>
          <a:bodyPr/>
          <a:lstStyle/>
          <a:p>
            <a:fld id="{9F6294FC-711E-42DE-BE31-FA09C6B30D91}" type="datetimeFigureOut">
              <a:rPr lang="en-GB" smtClean="0"/>
              <a:t>25/08/2026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94331A1-BF6F-48D0-939A-F2DE59535063}" type="slidenum">
              <a:rPr lang="en-GB" smtClean="0"/>
              <a:t>‹#›</a:t>
            </a:fld>
            <a:endParaRPr lang="en-GB"/>
          </a:p>
        </p:txBody>
      </p:sp>
    </p:spTree>
    <p:extLst>
      <p:ext uri="{BB962C8B-B14F-4D97-AF65-F5344CB8AC3E}">
        <p14:creationId xmlns:p14="http://schemas.microsoft.com/office/powerpoint/2010/main" val="2157406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GB"/>
              <a:t>Click to edit Master title style</a:t>
            </a:r>
            <a:endParaRPr lang="en-US"/>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F6294FC-711E-42DE-BE31-FA09C6B30D91}"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4331A1-BF6F-48D0-939A-F2DE59535063}" type="slidenum">
              <a:rPr lang="en-GB" smtClean="0"/>
              <a:t>‹#›</a:t>
            </a:fld>
            <a:endParaRPr lang="en-GB"/>
          </a:p>
        </p:txBody>
      </p:sp>
    </p:spTree>
    <p:extLst>
      <p:ext uri="{BB962C8B-B14F-4D97-AF65-F5344CB8AC3E}">
        <p14:creationId xmlns:p14="http://schemas.microsoft.com/office/powerpoint/2010/main" val="2084108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GB"/>
              <a:t>Click to edit Master title style</a:t>
            </a:r>
            <a:endParaRPr lang="en-US"/>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F6294FC-711E-42DE-BE31-FA09C6B30D91}"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4331A1-BF6F-48D0-939A-F2DE59535063}" type="slidenum">
              <a:rPr lang="en-GB" smtClean="0"/>
              <a:t>‹#›</a:t>
            </a:fld>
            <a:endParaRPr lang="en-GB"/>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2444267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GB"/>
              <a:t>Click to edit Master title style</a:t>
            </a:r>
            <a:endParaRPr lang="en-US"/>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F6294FC-711E-42DE-BE31-FA09C6B30D91}"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4331A1-BF6F-48D0-939A-F2DE59535063}" type="slidenum">
              <a:rPr lang="en-GB" smtClean="0"/>
              <a:t>‹#›</a:t>
            </a:fld>
            <a:endParaRPr lang="en-GB"/>
          </a:p>
        </p:txBody>
      </p:sp>
    </p:spTree>
    <p:extLst>
      <p:ext uri="{BB962C8B-B14F-4D97-AF65-F5344CB8AC3E}">
        <p14:creationId xmlns:p14="http://schemas.microsoft.com/office/powerpoint/2010/main" val="4864073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GB"/>
              <a:t>Click to edit Master title style</a:t>
            </a:r>
            <a:endParaRPr lang="en-US"/>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GB"/>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F6294FC-711E-42DE-BE31-FA09C6B30D91}"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4331A1-BF6F-48D0-939A-F2DE59535063}" type="slidenum">
              <a:rPr lang="en-GB" smtClean="0"/>
              <a:t>‹#›</a:t>
            </a:fld>
            <a:endParaRPr lang="en-GB"/>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32269381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GB"/>
              <a:t>Click to edit Master title style</a:t>
            </a:r>
            <a:endParaRPr lang="en-US"/>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GB"/>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F6294FC-711E-42DE-BE31-FA09C6B30D91}"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4331A1-BF6F-48D0-939A-F2DE59535063}" type="slidenum">
              <a:rPr lang="en-GB" smtClean="0"/>
              <a:t>‹#›</a:t>
            </a:fld>
            <a:endParaRPr lang="en-GB"/>
          </a:p>
        </p:txBody>
      </p:sp>
    </p:spTree>
    <p:extLst>
      <p:ext uri="{BB962C8B-B14F-4D97-AF65-F5344CB8AC3E}">
        <p14:creationId xmlns:p14="http://schemas.microsoft.com/office/powerpoint/2010/main" val="15932982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9F6294FC-711E-42DE-BE31-FA09C6B30D91}"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4331A1-BF6F-48D0-939A-F2DE59535063}" type="slidenum">
              <a:rPr lang="en-GB" smtClean="0"/>
              <a:t>‹#›</a:t>
            </a:fld>
            <a:endParaRPr lang="en-GB"/>
          </a:p>
        </p:txBody>
      </p:sp>
    </p:spTree>
    <p:extLst>
      <p:ext uri="{BB962C8B-B14F-4D97-AF65-F5344CB8AC3E}">
        <p14:creationId xmlns:p14="http://schemas.microsoft.com/office/powerpoint/2010/main" val="457572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9F6294FC-711E-42DE-BE31-FA09C6B30D91}"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4331A1-BF6F-48D0-939A-F2DE59535063}" type="slidenum">
              <a:rPr lang="en-GB" smtClean="0"/>
              <a:t>‹#›</a:t>
            </a:fld>
            <a:endParaRPr lang="en-GB"/>
          </a:p>
        </p:txBody>
      </p:sp>
    </p:spTree>
    <p:extLst>
      <p:ext uri="{BB962C8B-B14F-4D97-AF65-F5344CB8AC3E}">
        <p14:creationId xmlns:p14="http://schemas.microsoft.com/office/powerpoint/2010/main" val="2590703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9F6294FC-711E-42DE-BE31-FA09C6B30D91}"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4331A1-BF6F-48D0-939A-F2DE59535063}" type="slidenum">
              <a:rPr lang="en-GB" smtClean="0"/>
              <a:t>‹#›</a:t>
            </a:fld>
            <a:endParaRPr lang="en-GB"/>
          </a:p>
        </p:txBody>
      </p:sp>
    </p:spTree>
    <p:extLst>
      <p:ext uri="{BB962C8B-B14F-4D97-AF65-F5344CB8AC3E}">
        <p14:creationId xmlns:p14="http://schemas.microsoft.com/office/powerpoint/2010/main" val="3547117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GB"/>
              <a:t>Click to edit Master title style</a:t>
            </a:r>
            <a:endParaRPr lang="en-US"/>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F6294FC-711E-42DE-BE31-FA09C6B30D91}"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4331A1-BF6F-48D0-939A-F2DE59535063}" type="slidenum">
              <a:rPr lang="en-GB" smtClean="0"/>
              <a:t>‹#›</a:t>
            </a:fld>
            <a:endParaRPr lang="en-GB"/>
          </a:p>
        </p:txBody>
      </p:sp>
    </p:spTree>
    <p:extLst>
      <p:ext uri="{BB962C8B-B14F-4D97-AF65-F5344CB8AC3E}">
        <p14:creationId xmlns:p14="http://schemas.microsoft.com/office/powerpoint/2010/main" val="3611409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4211" y="685800"/>
            <a:ext cx="4937655" cy="361526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9F6294FC-711E-42DE-BE31-FA09C6B30D91}" type="datetimeFigureOut">
              <a:rPr lang="en-GB" smtClean="0"/>
              <a:t>25/08/2026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94331A1-BF6F-48D0-939A-F2DE59535063}" type="slidenum">
              <a:rPr lang="en-GB" smtClean="0"/>
              <a:t>‹#›</a:t>
            </a:fld>
            <a:endParaRPr lang="en-GB"/>
          </a:p>
        </p:txBody>
      </p:sp>
    </p:spTree>
    <p:extLst>
      <p:ext uri="{BB962C8B-B14F-4D97-AF65-F5344CB8AC3E}">
        <p14:creationId xmlns:p14="http://schemas.microsoft.com/office/powerpoint/2010/main" val="4159613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9F6294FC-711E-42DE-BE31-FA09C6B30D91}" type="datetimeFigureOut">
              <a:rPr lang="en-GB" smtClean="0"/>
              <a:t>25/08/2026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94331A1-BF6F-48D0-939A-F2DE59535063}" type="slidenum">
              <a:rPr lang="en-GB" smtClean="0"/>
              <a:t>‹#›</a:t>
            </a:fld>
            <a:endParaRPr lang="en-GB"/>
          </a:p>
        </p:txBody>
      </p:sp>
    </p:spTree>
    <p:extLst>
      <p:ext uri="{BB962C8B-B14F-4D97-AF65-F5344CB8AC3E}">
        <p14:creationId xmlns:p14="http://schemas.microsoft.com/office/powerpoint/2010/main" val="2967197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9F6294FC-711E-42DE-BE31-FA09C6B30D91}" type="datetimeFigureOut">
              <a:rPr lang="en-GB" smtClean="0"/>
              <a:t>25/08/2026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94331A1-BF6F-48D0-939A-F2DE59535063}" type="slidenum">
              <a:rPr lang="en-GB" smtClean="0"/>
              <a:t>‹#›</a:t>
            </a:fld>
            <a:endParaRPr lang="en-GB"/>
          </a:p>
        </p:txBody>
      </p:sp>
    </p:spTree>
    <p:extLst>
      <p:ext uri="{BB962C8B-B14F-4D97-AF65-F5344CB8AC3E}">
        <p14:creationId xmlns:p14="http://schemas.microsoft.com/office/powerpoint/2010/main" val="1351593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6294FC-711E-42DE-BE31-FA09C6B30D91}" type="datetimeFigureOut">
              <a:rPr lang="en-GB" smtClean="0"/>
              <a:t>25/08/2026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94331A1-BF6F-48D0-939A-F2DE59535063}" type="slidenum">
              <a:rPr lang="en-GB" smtClean="0"/>
              <a:t>‹#›</a:t>
            </a:fld>
            <a:endParaRPr lang="en-GB"/>
          </a:p>
        </p:txBody>
      </p:sp>
    </p:spTree>
    <p:extLst>
      <p:ext uri="{BB962C8B-B14F-4D97-AF65-F5344CB8AC3E}">
        <p14:creationId xmlns:p14="http://schemas.microsoft.com/office/powerpoint/2010/main" val="2315104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GB"/>
              <a:t>Click to edit Master title style</a:t>
            </a:r>
            <a:endParaRPr lang="en-US"/>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9F6294FC-711E-42DE-BE31-FA09C6B30D91}" type="datetimeFigureOut">
              <a:rPr lang="en-GB" smtClean="0"/>
              <a:t>25/08/2026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94331A1-BF6F-48D0-939A-F2DE59535063}" type="slidenum">
              <a:rPr lang="en-GB" smtClean="0"/>
              <a:t>‹#›</a:t>
            </a:fld>
            <a:endParaRPr lang="en-GB"/>
          </a:p>
        </p:txBody>
      </p:sp>
    </p:spTree>
    <p:extLst>
      <p:ext uri="{BB962C8B-B14F-4D97-AF65-F5344CB8AC3E}">
        <p14:creationId xmlns:p14="http://schemas.microsoft.com/office/powerpoint/2010/main" val="2205144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GB"/>
              <a:t>Click to edit Master title style</a:t>
            </a:r>
            <a:endParaRPr lang="en-US"/>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9F6294FC-711E-42DE-BE31-FA09C6B30D91}" type="datetimeFigureOut">
              <a:rPr lang="en-GB" smtClean="0"/>
              <a:t>25/08/2026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94331A1-BF6F-48D0-939A-F2DE59535063}" type="slidenum">
              <a:rPr lang="en-GB" smtClean="0"/>
              <a:t>‹#›</a:t>
            </a:fld>
            <a:endParaRPr lang="en-GB"/>
          </a:p>
        </p:txBody>
      </p:sp>
    </p:spTree>
    <p:extLst>
      <p:ext uri="{BB962C8B-B14F-4D97-AF65-F5344CB8AC3E}">
        <p14:creationId xmlns:p14="http://schemas.microsoft.com/office/powerpoint/2010/main" val="1655915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9F6294FC-711E-42DE-BE31-FA09C6B30D91}" type="datetimeFigureOut">
              <a:rPr lang="en-GB" smtClean="0"/>
              <a:t>25/08/2026</a:t>
            </a:fld>
            <a:endParaRPr lang="en-GB"/>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GB"/>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894331A1-BF6F-48D0-939A-F2DE59535063}" type="slidenum">
              <a:rPr lang="en-GB" smtClean="0"/>
              <a:t>‹#›</a:t>
            </a:fld>
            <a:endParaRPr lang="en-GB"/>
          </a:p>
        </p:txBody>
      </p:sp>
    </p:spTree>
    <p:extLst>
      <p:ext uri="{BB962C8B-B14F-4D97-AF65-F5344CB8AC3E}">
        <p14:creationId xmlns:p14="http://schemas.microsoft.com/office/powerpoint/2010/main" val="2918377327"/>
      </p:ext>
    </p:extLst>
  </p:cSld>
  <p:clrMap bg1="dk1" tx1="lt1" bg2="dk2" tx2="lt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0.mp4"/><Relationship Id="rId1" Type="http://schemas.microsoft.com/office/2007/relationships/media" Target="../media/media10.mp4"/><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slideLayout" Target="../slideLayouts/slideLayout2.xml"/><Relationship Id="rId7" Type="http://schemas.openxmlformats.org/officeDocument/2006/relationships/image" Target="../media/image41.png"/><Relationship Id="rId2" Type="http://schemas.openxmlformats.org/officeDocument/2006/relationships/video" Target="../media/media11.mp4"/><Relationship Id="rId1" Type="http://schemas.microsoft.com/office/2007/relationships/media" Target="../media/media11.mp4"/><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9.png"/><Relationship Id="rId2" Type="http://schemas.openxmlformats.org/officeDocument/2006/relationships/video" Target="../media/media12.mp4"/><Relationship Id="rId1" Type="http://schemas.microsoft.com/office/2007/relationships/media" Target="../media/media12.mp4"/><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slideLayout" Target="../slideLayouts/slideLayout2.xml"/><Relationship Id="rId7" Type="http://schemas.openxmlformats.org/officeDocument/2006/relationships/image" Target="../media/image53.png"/><Relationship Id="rId2" Type="http://schemas.openxmlformats.org/officeDocument/2006/relationships/video" Target="../media/media13.mp4"/><Relationship Id="rId1" Type="http://schemas.microsoft.com/office/2007/relationships/media" Target="../media/media13.mp4"/><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5.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9.png"/><Relationship Id="rId2" Type="http://schemas.openxmlformats.org/officeDocument/2006/relationships/video" Target="../media/media14.mp4"/><Relationship Id="rId1" Type="http://schemas.microsoft.com/office/2007/relationships/media" Target="../media/media14.mp4"/><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5.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2.xml"/><Relationship Id="rId7" Type="http://schemas.openxmlformats.org/officeDocument/2006/relationships/image" Target="../media/image19.pn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0.png"/><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4.png"/><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0BE1027C-ABCB-4C82-91A2-F67B9A5A6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7B2D74-2B8D-AE3E-6474-A27827E46A67}"/>
              </a:ext>
            </a:extLst>
          </p:cNvPr>
          <p:cNvSpPr>
            <a:spLocks noGrp="1"/>
          </p:cNvSpPr>
          <p:nvPr>
            <p:ph type="ctrTitle"/>
          </p:nvPr>
        </p:nvSpPr>
        <p:spPr>
          <a:xfrm>
            <a:off x="665641" y="4473679"/>
            <a:ext cx="9552558" cy="1233251"/>
          </a:xfrm>
        </p:spPr>
        <p:txBody>
          <a:bodyPr>
            <a:normAutofit/>
          </a:bodyPr>
          <a:lstStyle/>
          <a:p>
            <a:r>
              <a:rPr lang="en-GB" b="1"/>
              <a:t>Water Safety Week </a:t>
            </a:r>
          </a:p>
        </p:txBody>
      </p:sp>
      <p:sp>
        <p:nvSpPr>
          <p:cNvPr id="3" name="Subtitle 2">
            <a:extLst>
              <a:ext uri="{FF2B5EF4-FFF2-40B4-BE49-F238E27FC236}">
                <a16:creationId xmlns:a16="http://schemas.microsoft.com/office/drawing/2014/main" id="{965C7D70-9A19-B7B4-7B51-6BF084902AA8}"/>
              </a:ext>
            </a:extLst>
          </p:cNvPr>
          <p:cNvSpPr>
            <a:spLocks noGrp="1"/>
          </p:cNvSpPr>
          <p:nvPr>
            <p:ph type="subTitle" idx="1"/>
          </p:nvPr>
        </p:nvSpPr>
        <p:spPr>
          <a:xfrm>
            <a:off x="668815" y="5686129"/>
            <a:ext cx="9623477" cy="462967"/>
          </a:xfrm>
        </p:spPr>
        <p:txBody>
          <a:bodyPr>
            <a:normAutofit/>
          </a:bodyPr>
          <a:lstStyle/>
          <a:p>
            <a:r>
              <a:rPr lang="en-GB"/>
              <a:t>13</a:t>
            </a:r>
            <a:r>
              <a:rPr lang="en-GB" baseline="30000"/>
              <a:t>th</a:t>
            </a:r>
            <a:r>
              <a:rPr lang="en-GB"/>
              <a:t> June to 20</a:t>
            </a:r>
            <a:r>
              <a:rPr lang="en-GB" baseline="30000"/>
              <a:t>th</a:t>
            </a:r>
            <a:r>
              <a:rPr lang="en-GB"/>
              <a:t> June 2026</a:t>
            </a:r>
          </a:p>
        </p:txBody>
      </p:sp>
      <p:grpSp>
        <p:nvGrpSpPr>
          <p:cNvPr id="36" name="Group 35">
            <a:extLst>
              <a:ext uri="{FF2B5EF4-FFF2-40B4-BE49-F238E27FC236}">
                <a16:creationId xmlns:a16="http://schemas.microsoft.com/office/drawing/2014/main" id="{0CC57C46-4659-4AF2-9180-2DEED214CD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27" name="Straight Connector 26">
              <a:extLst>
                <a:ext uri="{FF2B5EF4-FFF2-40B4-BE49-F238E27FC236}">
                  <a16:creationId xmlns:a16="http://schemas.microsoft.com/office/drawing/2014/main" id="{CFB52317-0F00-40C0-B1F2-33ED6D30D9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2468ACF9-4EF2-4251-9FAD-3F225BF74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CE4A3ECD-6924-4912-B117-3C617B584BC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D1DFE1F5-FA7A-403F-B9D9-0434E2BE2F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92CF27E4-09D0-444E-B18D-F9048710386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33" name="Snip Diagonal Corner Rectangle 12">
            <a:extLst>
              <a:ext uri="{FF2B5EF4-FFF2-40B4-BE49-F238E27FC236}">
                <a16:creationId xmlns:a16="http://schemas.microsoft.com/office/drawing/2014/main" id="{FDAF26D5-7469-49F5-902D-571FA58A7E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251" y="690851"/>
            <a:ext cx="9615670" cy="3584587"/>
          </a:xfrm>
          <a:prstGeom prst="snip2DiagRect">
            <a:avLst>
              <a:gd name="adj1" fmla="val 12305"/>
              <a:gd name="adj2" fmla="val 0"/>
            </a:avLst>
          </a:prstGeom>
          <a:solidFill>
            <a:schemeClr val="tx1"/>
          </a:solidFill>
          <a:ln>
            <a:solidFill>
              <a:srgbClr val="FFFFFF">
                <a:alpha val="40000"/>
              </a:srgbClr>
            </a:solid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5F02FE5-583A-4010-65A5-91B5870F8700}"/>
              </a:ext>
            </a:extLst>
          </p:cNvPr>
          <p:cNvPicPr>
            <a:picLocks noChangeAspect="1"/>
          </p:cNvPicPr>
          <p:nvPr/>
        </p:nvPicPr>
        <p:blipFill>
          <a:blip r:embed="rId4"/>
          <a:srcRect t="1" r="24226" b="-1483"/>
          <a:stretch>
            <a:fillRect/>
          </a:stretch>
        </p:blipFill>
        <p:spPr>
          <a:xfrm>
            <a:off x="1161535" y="1474933"/>
            <a:ext cx="4201297" cy="2110005"/>
          </a:xfrm>
          <a:prstGeom prst="rect">
            <a:avLst/>
          </a:prstGeom>
        </p:spPr>
      </p:pic>
      <p:pic>
        <p:nvPicPr>
          <p:cNvPr id="15" name="Video 14">
            <a:hlinkClick r:id="" action="ppaction://media"/>
            <a:extLst>
              <a:ext uri="{FF2B5EF4-FFF2-40B4-BE49-F238E27FC236}">
                <a16:creationId xmlns:a16="http://schemas.microsoft.com/office/drawing/2014/main" id="{42ED5CAA-EDBD-527F-AF4A-FDCB2A3C1F3E}"/>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a:stretch>
            <a:fillRect/>
          </a:stretch>
        </p:blipFill>
        <p:spPr>
          <a:xfrm>
            <a:off x="5640953" y="1350580"/>
            <a:ext cx="4157293" cy="2338477"/>
          </a:xfrm>
          <a:prstGeom prst="rect">
            <a:avLst/>
          </a:prstGeom>
          <a:ln w="19050" cap="rnd">
            <a:solidFill>
              <a:srgbClr val="404040"/>
            </a:solidFill>
          </a:ln>
          <a:effectLst/>
        </p:spPr>
      </p:pic>
    </p:spTree>
    <p:extLst>
      <p:ext uri="{BB962C8B-B14F-4D97-AF65-F5344CB8AC3E}">
        <p14:creationId xmlns:p14="http://schemas.microsoft.com/office/powerpoint/2010/main" val="2728167061"/>
      </p:ext>
    </p:extLst>
  </p:cSld>
  <p:clrMapOvr>
    <a:masterClrMapping/>
  </p:clrMapOvr>
  <mc:AlternateContent xmlns:mc="http://schemas.openxmlformats.org/markup-compatibility/2006" xmlns:p14="http://schemas.microsoft.com/office/powerpoint/2010/main">
    <mc:Choice Requires="p14">
      <p:transition spd="slow" p14:dur="2000" advTm="11201"/>
    </mc:Choice>
    <mc:Fallback xmlns="">
      <p:transition spd="slow" advTm="112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5"/>
                </p:tgtEl>
              </p:cMediaNode>
            </p:video>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4FDB767-6E1E-486B-8E38-71455A73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E22CE9-9CF0-C5EF-2C21-509658680EA7}"/>
              </a:ext>
            </a:extLst>
          </p:cNvPr>
          <p:cNvSpPr>
            <a:spLocks noGrp="1"/>
          </p:cNvSpPr>
          <p:nvPr>
            <p:ph type="title"/>
          </p:nvPr>
        </p:nvSpPr>
        <p:spPr>
          <a:xfrm>
            <a:off x="6450012" y="4487332"/>
            <a:ext cx="3839105" cy="1507067"/>
          </a:xfrm>
        </p:spPr>
        <p:txBody>
          <a:bodyPr>
            <a:normAutofit/>
          </a:bodyPr>
          <a:lstStyle/>
          <a:p>
            <a:r>
              <a:rPr lang="en-GB" sz="3200" b="1"/>
              <a:t>Float</a:t>
            </a:r>
            <a:r>
              <a:rPr lang="en-GB" sz="3200"/>
              <a:t> </a:t>
            </a:r>
          </a:p>
        </p:txBody>
      </p:sp>
      <p:sp>
        <p:nvSpPr>
          <p:cNvPr id="14" name="Rectangle 13">
            <a:extLst>
              <a:ext uri="{FF2B5EF4-FFF2-40B4-BE49-F238E27FC236}">
                <a16:creationId xmlns:a16="http://schemas.microsoft.com/office/drawing/2014/main" id="{998054BD-F673-433D-AAB5-3407222A12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6" y="0"/>
            <a:ext cx="6096002" cy="6858000"/>
          </a:xfrm>
          <a:prstGeom prst="rect">
            <a:avLst/>
          </a:prstGeom>
          <a:solidFill>
            <a:srgbClr val="FFFFFF"/>
          </a:solidFill>
          <a:ln>
            <a:noFill/>
          </a:ln>
          <a:effectLst>
            <a:innerShdw blurRad="63500" dist="31750">
              <a:prstClr val="black">
                <a:alpha val="4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79E5815-7DC7-71C6-D34B-789F4548F2E5}"/>
              </a:ext>
            </a:extLst>
          </p:cNvPr>
          <p:cNvPicPr>
            <a:picLocks noChangeAspect="1"/>
          </p:cNvPicPr>
          <p:nvPr/>
        </p:nvPicPr>
        <p:blipFill>
          <a:blip r:embed="rId4"/>
          <a:stretch>
            <a:fillRect/>
          </a:stretch>
        </p:blipFill>
        <p:spPr>
          <a:xfrm>
            <a:off x="321733" y="731137"/>
            <a:ext cx="2364317" cy="1921008"/>
          </a:xfrm>
          <a:prstGeom prst="rect">
            <a:avLst/>
          </a:prstGeom>
        </p:spPr>
      </p:pic>
      <p:sp useBgFill="1">
        <p:nvSpPr>
          <p:cNvPr id="16" name="Rectangle 15">
            <a:extLst>
              <a:ext uri="{FF2B5EF4-FFF2-40B4-BE49-F238E27FC236}">
                <a16:creationId xmlns:a16="http://schemas.microsoft.com/office/drawing/2014/main" id="{87123199-10C0-4FC8-AEE0-8EEC97A26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6" y="3383280"/>
            <a:ext cx="6096002" cy="914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4C453CCF-DF16-4E2B-9E51-CEC7C0A2BB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99105" y="0"/>
            <a:ext cx="91440" cy="34747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757968B-FDD6-6888-A2C1-3DAD5B653415}"/>
              </a:ext>
            </a:extLst>
          </p:cNvPr>
          <p:cNvPicPr>
            <a:picLocks noChangeAspect="1"/>
          </p:cNvPicPr>
          <p:nvPr/>
        </p:nvPicPr>
        <p:blipFill>
          <a:blip r:embed="rId5"/>
          <a:stretch>
            <a:fillRect/>
          </a:stretch>
        </p:blipFill>
        <p:spPr>
          <a:xfrm>
            <a:off x="3403600" y="878907"/>
            <a:ext cx="2364317" cy="1625467"/>
          </a:xfrm>
          <a:prstGeom prst="rect">
            <a:avLst/>
          </a:prstGeom>
        </p:spPr>
      </p:pic>
      <p:pic>
        <p:nvPicPr>
          <p:cNvPr id="8" name="Video 7">
            <a:hlinkClick r:id="" action="ppaction://media"/>
            <a:extLst>
              <a:ext uri="{FF2B5EF4-FFF2-40B4-BE49-F238E27FC236}">
                <a16:creationId xmlns:a16="http://schemas.microsoft.com/office/drawing/2014/main" id="{8CEB9B60-CA63-341B-CAE0-527F1BEBEB2A}"/>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a:stretch>
            <a:fillRect/>
          </a:stretch>
        </p:blipFill>
        <p:spPr>
          <a:xfrm>
            <a:off x="611022" y="3796452"/>
            <a:ext cx="4870780" cy="2739814"/>
          </a:xfrm>
          <a:prstGeom prst="rect">
            <a:avLst/>
          </a:prstGeom>
          <a:ln w="19050" cap="rnd">
            <a:solidFill>
              <a:srgbClr val="404040"/>
            </a:solidFill>
          </a:ln>
          <a:effectLst/>
        </p:spPr>
      </p:pic>
      <p:sp>
        <p:nvSpPr>
          <p:cNvPr id="3" name="Content Placeholder 2">
            <a:extLst>
              <a:ext uri="{FF2B5EF4-FFF2-40B4-BE49-F238E27FC236}">
                <a16:creationId xmlns:a16="http://schemas.microsoft.com/office/drawing/2014/main" id="{E45716BC-E451-A755-44ED-F1AB1A0553F6}"/>
              </a:ext>
            </a:extLst>
          </p:cNvPr>
          <p:cNvSpPr>
            <a:spLocks noGrp="1"/>
          </p:cNvSpPr>
          <p:nvPr>
            <p:ph idx="1"/>
          </p:nvPr>
        </p:nvSpPr>
        <p:spPr>
          <a:xfrm>
            <a:off x="6450012" y="685800"/>
            <a:ext cx="4465639" cy="3615267"/>
          </a:xfrm>
        </p:spPr>
        <p:txBody>
          <a:bodyPr>
            <a:normAutofit/>
          </a:bodyPr>
          <a:lstStyle/>
          <a:p>
            <a:r>
              <a:rPr lang="en-GB" sz="1800"/>
              <a:t>If you fall unexpectedly into water or become tired when swimming, try to stay calm and float on your back.</a:t>
            </a:r>
          </a:p>
          <a:p>
            <a:endParaRPr lang="en-GB" sz="1800"/>
          </a:p>
          <a:p>
            <a:r>
              <a:rPr lang="en-GB" sz="1800"/>
              <a:t>If you are able to, shout for help or try and swim to somewhere safe.</a:t>
            </a:r>
          </a:p>
          <a:p>
            <a:endParaRPr lang="en-GB" sz="1800"/>
          </a:p>
        </p:txBody>
      </p:sp>
      <p:grpSp>
        <p:nvGrpSpPr>
          <p:cNvPr id="20" name="Group 19">
            <a:extLst>
              <a:ext uri="{FF2B5EF4-FFF2-40B4-BE49-F238E27FC236}">
                <a16:creationId xmlns:a16="http://schemas.microsoft.com/office/drawing/2014/main" id="{73EF4D34-FDBA-40BC-B666-A5CDF8B000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2292" y="2963333"/>
            <a:ext cx="1896535" cy="2218267"/>
            <a:chOff x="10292292" y="2963333"/>
            <a:chExt cx="1896535" cy="2218267"/>
          </a:xfrm>
        </p:grpSpPr>
        <p:cxnSp>
          <p:nvCxnSpPr>
            <p:cNvPr id="21" name="Straight Connector 20">
              <a:extLst>
                <a:ext uri="{FF2B5EF4-FFF2-40B4-BE49-F238E27FC236}">
                  <a16:creationId xmlns:a16="http://schemas.microsoft.com/office/drawing/2014/main" id="{F480576D-7D90-4190-A9B4-0AF8F034CA0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E400E164-5E40-4749-BD83-180844C0849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699485" y="3190344"/>
              <a:ext cx="1489342" cy="1489341"/>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3AA2F8AC-5516-4094-B54C-F6D968DB142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B11DE429-F182-4584-A22E-3A93AF2491B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EE0091AD-70B8-41E1-821E-F0BA34C3E50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572024105"/>
      </p:ext>
    </p:extLst>
  </p:cSld>
  <p:clrMapOvr>
    <a:masterClrMapping/>
  </p:clrMapOvr>
  <mc:AlternateContent xmlns:mc="http://schemas.openxmlformats.org/markup-compatibility/2006" xmlns:p14="http://schemas.microsoft.com/office/powerpoint/2010/main">
    <mc:Choice Requires="p14">
      <p:transition spd="slow" p14:dur="2000" advTm="42560"/>
    </mc:Choice>
    <mc:Fallback xmlns="">
      <p:transition spd="slow" advTm="425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D9521-6E6D-5A35-51FD-02F1F24D4652}"/>
              </a:ext>
            </a:extLst>
          </p:cNvPr>
          <p:cNvSpPr>
            <a:spLocks noGrp="1"/>
          </p:cNvSpPr>
          <p:nvPr>
            <p:ph type="title"/>
          </p:nvPr>
        </p:nvSpPr>
        <p:spPr>
          <a:xfrm>
            <a:off x="684212" y="546268"/>
            <a:ext cx="8534400" cy="1507067"/>
          </a:xfrm>
        </p:spPr>
        <p:txBody>
          <a:bodyPr/>
          <a:lstStyle/>
          <a:p>
            <a:r>
              <a:rPr lang="en-GB" b="1"/>
              <a:t>Call 999 0r 112</a:t>
            </a:r>
          </a:p>
        </p:txBody>
      </p:sp>
      <p:sp>
        <p:nvSpPr>
          <p:cNvPr id="3" name="Content Placeholder 2">
            <a:extLst>
              <a:ext uri="{FF2B5EF4-FFF2-40B4-BE49-F238E27FC236}">
                <a16:creationId xmlns:a16="http://schemas.microsoft.com/office/drawing/2014/main" id="{99036264-F92F-ECC6-C51A-6B06D6A8908F}"/>
              </a:ext>
            </a:extLst>
          </p:cNvPr>
          <p:cNvSpPr>
            <a:spLocks noGrp="1"/>
          </p:cNvSpPr>
          <p:nvPr>
            <p:ph idx="1"/>
          </p:nvPr>
        </p:nvSpPr>
        <p:spPr>
          <a:xfrm>
            <a:off x="400748" y="1624641"/>
            <a:ext cx="8534400" cy="3615267"/>
          </a:xfrm>
        </p:spPr>
        <p:txBody>
          <a:bodyPr/>
          <a:lstStyle/>
          <a:p>
            <a:r>
              <a:rPr lang="en-GB">
                <a:solidFill>
                  <a:schemeClr val="tx1"/>
                </a:solidFill>
              </a:rPr>
              <a:t>If you see someone in difficulty, find the nearest phone and call 999 or 112 for emergency help.</a:t>
            </a:r>
          </a:p>
          <a:p>
            <a:r>
              <a:rPr lang="en-GB">
                <a:solidFill>
                  <a:schemeClr val="tx1"/>
                </a:solidFill>
              </a:rPr>
              <a:t>If you communicate using BSL – use BSL 999 to connect to a live interpreter.</a:t>
            </a:r>
          </a:p>
          <a:p>
            <a:r>
              <a:rPr lang="en-GB">
                <a:solidFill>
                  <a:schemeClr val="tx1"/>
                </a:solidFill>
              </a:rPr>
              <a:t>You should never try and rescue someone yourself as this could put you in danger.</a:t>
            </a:r>
          </a:p>
          <a:p>
            <a:endParaRPr lang="en-GB">
              <a:solidFill>
                <a:schemeClr val="tx1"/>
              </a:solidFill>
            </a:endParaRPr>
          </a:p>
          <a:p>
            <a:endParaRPr lang="en-GB"/>
          </a:p>
        </p:txBody>
      </p:sp>
      <p:pic>
        <p:nvPicPr>
          <p:cNvPr id="5" name="Picture 4">
            <a:extLst>
              <a:ext uri="{FF2B5EF4-FFF2-40B4-BE49-F238E27FC236}">
                <a16:creationId xmlns:a16="http://schemas.microsoft.com/office/drawing/2014/main" id="{91C837BE-0939-0B53-9469-E54F3D8B5C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6870" y="4261104"/>
            <a:ext cx="3721472" cy="2433066"/>
          </a:xfrm>
          <a:prstGeom prst="rect">
            <a:avLst/>
          </a:prstGeom>
        </p:spPr>
      </p:pic>
      <p:pic>
        <p:nvPicPr>
          <p:cNvPr id="7" name="Picture 6">
            <a:extLst>
              <a:ext uri="{FF2B5EF4-FFF2-40B4-BE49-F238E27FC236}">
                <a16:creationId xmlns:a16="http://schemas.microsoft.com/office/drawing/2014/main" id="{E759FBA7-65C8-E4F9-99B1-F3E1B6DEE597}"/>
              </a:ext>
            </a:extLst>
          </p:cNvPr>
          <p:cNvPicPr>
            <a:picLocks noChangeAspect="1"/>
          </p:cNvPicPr>
          <p:nvPr/>
        </p:nvPicPr>
        <p:blipFill>
          <a:blip r:embed="rId5"/>
          <a:stretch>
            <a:fillRect/>
          </a:stretch>
        </p:blipFill>
        <p:spPr>
          <a:xfrm>
            <a:off x="4684657" y="4302501"/>
            <a:ext cx="1152176" cy="1116330"/>
          </a:xfrm>
          <a:prstGeom prst="rect">
            <a:avLst/>
          </a:prstGeom>
        </p:spPr>
      </p:pic>
      <p:pic>
        <p:nvPicPr>
          <p:cNvPr id="9" name="Picture 8">
            <a:extLst>
              <a:ext uri="{FF2B5EF4-FFF2-40B4-BE49-F238E27FC236}">
                <a16:creationId xmlns:a16="http://schemas.microsoft.com/office/drawing/2014/main" id="{48E7395D-83D1-61EB-2C47-521DA3DA9408}"/>
              </a:ext>
            </a:extLst>
          </p:cNvPr>
          <p:cNvPicPr>
            <a:picLocks noChangeAspect="1"/>
          </p:cNvPicPr>
          <p:nvPr/>
        </p:nvPicPr>
        <p:blipFill>
          <a:blip r:embed="rId6"/>
          <a:stretch>
            <a:fillRect/>
          </a:stretch>
        </p:blipFill>
        <p:spPr>
          <a:xfrm>
            <a:off x="9867552" y="256031"/>
            <a:ext cx="1993565" cy="1164437"/>
          </a:xfrm>
          <a:prstGeom prst="rect">
            <a:avLst/>
          </a:prstGeom>
        </p:spPr>
      </p:pic>
      <p:pic>
        <p:nvPicPr>
          <p:cNvPr id="11" name="Picture 10">
            <a:extLst>
              <a:ext uri="{FF2B5EF4-FFF2-40B4-BE49-F238E27FC236}">
                <a16:creationId xmlns:a16="http://schemas.microsoft.com/office/drawing/2014/main" id="{A64C94EB-667A-51A2-DB33-200AE73CBDF6}"/>
              </a:ext>
            </a:extLst>
          </p:cNvPr>
          <p:cNvPicPr>
            <a:picLocks noChangeAspect="1"/>
          </p:cNvPicPr>
          <p:nvPr/>
        </p:nvPicPr>
        <p:blipFill>
          <a:blip r:embed="rId7"/>
          <a:stretch>
            <a:fillRect/>
          </a:stretch>
        </p:blipFill>
        <p:spPr>
          <a:xfrm>
            <a:off x="9867552" y="1571343"/>
            <a:ext cx="1941107" cy="1271016"/>
          </a:xfrm>
          <a:prstGeom prst="rect">
            <a:avLst/>
          </a:prstGeom>
        </p:spPr>
      </p:pic>
      <p:pic>
        <p:nvPicPr>
          <p:cNvPr id="13" name="Picture 12">
            <a:extLst>
              <a:ext uri="{FF2B5EF4-FFF2-40B4-BE49-F238E27FC236}">
                <a16:creationId xmlns:a16="http://schemas.microsoft.com/office/drawing/2014/main" id="{DA0F096D-9B56-CD04-A84D-BF18807FCE6D}"/>
              </a:ext>
            </a:extLst>
          </p:cNvPr>
          <p:cNvPicPr>
            <a:picLocks noChangeAspect="1"/>
          </p:cNvPicPr>
          <p:nvPr/>
        </p:nvPicPr>
        <p:blipFill>
          <a:blip r:embed="rId8"/>
          <a:stretch>
            <a:fillRect/>
          </a:stretch>
        </p:blipFill>
        <p:spPr>
          <a:xfrm>
            <a:off x="9867552" y="2990088"/>
            <a:ext cx="1923700" cy="1271016"/>
          </a:xfrm>
          <a:prstGeom prst="rect">
            <a:avLst/>
          </a:prstGeom>
        </p:spPr>
      </p:pic>
      <p:pic>
        <p:nvPicPr>
          <p:cNvPr id="15" name="Picture 14">
            <a:extLst>
              <a:ext uri="{FF2B5EF4-FFF2-40B4-BE49-F238E27FC236}">
                <a16:creationId xmlns:a16="http://schemas.microsoft.com/office/drawing/2014/main" id="{D0AF23FA-FC93-23FA-5B70-D98CD47B1055}"/>
              </a:ext>
            </a:extLst>
          </p:cNvPr>
          <p:cNvPicPr>
            <a:picLocks noChangeAspect="1"/>
          </p:cNvPicPr>
          <p:nvPr/>
        </p:nvPicPr>
        <p:blipFill>
          <a:blip r:embed="rId9"/>
          <a:stretch>
            <a:fillRect/>
          </a:stretch>
        </p:blipFill>
        <p:spPr>
          <a:xfrm>
            <a:off x="7363837" y="202741"/>
            <a:ext cx="2035343" cy="1271016"/>
          </a:xfrm>
          <a:prstGeom prst="rect">
            <a:avLst/>
          </a:prstGeom>
        </p:spPr>
      </p:pic>
      <p:pic>
        <p:nvPicPr>
          <p:cNvPr id="17" name="Picture 16">
            <a:extLst>
              <a:ext uri="{FF2B5EF4-FFF2-40B4-BE49-F238E27FC236}">
                <a16:creationId xmlns:a16="http://schemas.microsoft.com/office/drawing/2014/main" id="{91A87C79-9F08-AD09-13B2-356E20D65E7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13358" y="4291605"/>
            <a:ext cx="1213314" cy="2443962"/>
          </a:xfrm>
          <a:prstGeom prst="rect">
            <a:avLst/>
          </a:prstGeom>
        </p:spPr>
      </p:pic>
      <p:pic>
        <p:nvPicPr>
          <p:cNvPr id="25" name="Video 24">
            <a:hlinkClick r:id="" action="ppaction://media"/>
            <a:extLst>
              <a:ext uri="{FF2B5EF4-FFF2-40B4-BE49-F238E27FC236}">
                <a16:creationId xmlns:a16="http://schemas.microsoft.com/office/drawing/2014/main" id="{E4E493A8-C68A-10CA-09BF-96FFC5AE6AA8}"/>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1"/>
          <a:srcRect/>
          <a:stretch>
            <a:fillRect/>
          </a:stretch>
        </p:blipFill>
        <p:spPr>
          <a:xfrm>
            <a:off x="8107160" y="4597859"/>
            <a:ext cx="3657600" cy="2057400"/>
          </a:xfrm>
          <a:prstGeom prst="rect">
            <a:avLst/>
          </a:prstGeom>
          <a:ln w="19050" cap="rnd">
            <a:solidFill>
              <a:srgbClr val="404040"/>
            </a:solidFill>
          </a:ln>
          <a:effectLst/>
        </p:spPr>
      </p:pic>
    </p:spTree>
    <p:extLst>
      <p:ext uri="{BB962C8B-B14F-4D97-AF65-F5344CB8AC3E}">
        <p14:creationId xmlns:p14="http://schemas.microsoft.com/office/powerpoint/2010/main" val="3196334063"/>
      </p:ext>
    </p:extLst>
  </p:cSld>
  <p:clrMapOvr>
    <a:masterClrMapping/>
  </p:clrMapOvr>
  <mc:AlternateContent xmlns:mc="http://schemas.openxmlformats.org/markup-compatibility/2006" xmlns:p14="http://schemas.microsoft.com/office/powerpoint/2010/main">
    <mc:Choice Requires="p14">
      <p:transition spd="slow" p14:dur="2000" advTm="59758"/>
    </mc:Choice>
    <mc:Fallback xmlns="">
      <p:transition spd="slow" advTm="597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5"/>
                </p:tgtEl>
              </p:cMediaNode>
            </p:video>
            <p:seq concurrent="1" nextAc="seek">
              <p:cTn id="8" restart="whenNotActive" fill="hold" evtFilter="cancelBubble" nodeType="interactiveSeq">
                <p:stCondLst>
                  <p:cond evt="onClick" delay="0">
                    <p:tgtEl>
                      <p:spTgt spid="2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5"/>
                                        </p:tgtEl>
                                      </p:cBhvr>
                                    </p:cmd>
                                  </p:childTnLst>
                                </p:cTn>
                              </p:par>
                            </p:childTnLst>
                          </p:cTn>
                        </p:par>
                      </p:childTnLst>
                    </p:cTn>
                  </p:par>
                </p:childTnLst>
              </p:cTn>
              <p:nextCondLst>
                <p:cond evt="onClick" delay="0">
                  <p:tgtEl>
                    <p:spTgt spid="2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6A09F156-CA7C-4E8F-95E2-763DF43D7E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488985-DE07-FE90-361A-9A128A3BE8B6}"/>
              </a:ext>
            </a:extLst>
          </p:cNvPr>
          <p:cNvSpPr>
            <a:spLocks noGrp="1"/>
          </p:cNvSpPr>
          <p:nvPr>
            <p:ph type="title"/>
          </p:nvPr>
        </p:nvSpPr>
        <p:spPr>
          <a:xfrm>
            <a:off x="6414559" y="4487332"/>
            <a:ext cx="3874558" cy="1507067"/>
          </a:xfrm>
        </p:spPr>
        <p:txBody>
          <a:bodyPr>
            <a:normAutofit/>
          </a:bodyPr>
          <a:lstStyle/>
          <a:p>
            <a:endParaRPr lang="en-GB" sz="3200"/>
          </a:p>
        </p:txBody>
      </p:sp>
      <p:sp>
        <p:nvSpPr>
          <p:cNvPr id="31" name="Rectangle 30">
            <a:extLst>
              <a:ext uri="{FF2B5EF4-FFF2-40B4-BE49-F238E27FC236}">
                <a16:creationId xmlns:a16="http://schemas.microsoft.com/office/drawing/2014/main" id="{186B4BAE-01B4-4E0E-AC1D-32FE2E0258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6" y="0"/>
            <a:ext cx="6096002" cy="6858000"/>
          </a:xfrm>
          <a:prstGeom prst="rect">
            <a:avLst/>
          </a:prstGeom>
          <a:solidFill>
            <a:srgbClr val="FFFFFF"/>
          </a:solidFill>
          <a:ln>
            <a:noFill/>
          </a:ln>
          <a:effectLst>
            <a:innerShdw blurRad="63500" dist="31750">
              <a:prstClr val="black">
                <a:alpha val="4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71496068-56A4-B9E3-AE19-14130B24DF70}"/>
              </a:ext>
            </a:extLst>
          </p:cNvPr>
          <p:cNvPicPr>
            <a:picLocks noChangeAspect="1"/>
          </p:cNvPicPr>
          <p:nvPr/>
        </p:nvPicPr>
        <p:blipFill>
          <a:blip r:embed="rId4"/>
          <a:stretch>
            <a:fillRect/>
          </a:stretch>
        </p:blipFill>
        <p:spPr>
          <a:xfrm>
            <a:off x="321733" y="856341"/>
            <a:ext cx="1597730" cy="1199851"/>
          </a:xfrm>
          <a:prstGeom prst="rect">
            <a:avLst/>
          </a:prstGeom>
        </p:spPr>
      </p:pic>
      <p:sp useBgFill="1">
        <p:nvSpPr>
          <p:cNvPr id="32" name="Rectangle 31">
            <a:extLst>
              <a:ext uri="{FF2B5EF4-FFF2-40B4-BE49-F238E27FC236}">
                <a16:creationId xmlns:a16="http://schemas.microsoft.com/office/drawing/2014/main" id="{2E48CDE7-EEC3-4B78-80B0-EB9E91921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6" y="2743200"/>
            <a:ext cx="6096002" cy="914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3" name="Rectangle 32">
            <a:extLst>
              <a:ext uri="{FF2B5EF4-FFF2-40B4-BE49-F238E27FC236}">
                <a16:creationId xmlns:a16="http://schemas.microsoft.com/office/drawing/2014/main" id="{598E7383-B47F-4050-8F97-8AD1668C50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37785" y="0"/>
            <a:ext cx="91440" cy="28346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5AA08F6-3381-86A8-BC83-57D76258CE6A}"/>
              </a:ext>
            </a:extLst>
          </p:cNvPr>
          <p:cNvPicPr>
            <a:picLocks noChangeAspect="1"/>
          </p:cNvPicPr>
          <p:nvPr/>
        </p:nvPicPr>
        <p:blipFill>
          <a:blip r:embed="rId5">
            <a:extLst>
              <a:ext uri="{28A0092B-C50C-407E-A947-70E740481C1C}">
                <a14:useLocalDpi xmlns:a14="http://schemas.microsoft.com/office/drawing/2010/main" val="0"/>
              </a:ext>
            </a:extLst>
          </a:blip>
          <a:srcRect l="11063" b="1410"/>
          <a:stretch>
            <a:fillRect/>
          </a:stretch>
        </p:blipFill>
        <p:spPr>
          <a:xfrm>
            <a:off x="2245960" y="798730"/>
            <a:ext cx="1597730" cy="1315073"/>
          </a:xfrm>
          <a:prstGeom prst="rect">
            <a:avLst/>
          </a:prstGeom>
        </p:spPr>
      </p:pic>
      <p:sp useBgFill="1">
        <p:nvSpPr>
          <p:cNvPr id="34" name="Rectangle 33">
            <a:extLst>
              <a:ext uri="{FF2B5EF4-FFF2-40B4-BE49-F238E27FC236}">
                <a16:creationId xmlns:a16="http://schemas.microsoft.com/office/drawing/2014/main" id="{7FED91EB-A381-4221-A030-EA2DCE5BB7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60954" y="0"/>
            <a:ext cx="91440" cy="28346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18F4A3E-043D-87C2-0DB7-3B2FCFBA012E}"/>
              </a:ext>
            </a:extLst>
          </p:cNvPr>
          <p:cNvPicPr>
            <a:picLocks noChangeAspect="1"/>
          </p:cNvPicPr>
          <p:nvPr/>
        </p:nvPicPr>
        <p:blipFill>
          <a:blip r:embed="rId6"/>
          <a:stretch>
            <a:fillRect/>
          </a:stretch>
        </p:blipFill>
        <p:spPr>
          <a:xfrm>
            <a:off x="4171403" y="963816"/>
            <a:ext cx="1597730" cy="984902"/>
          </a:xfrm>
          <a:prstGeom prst="rect">
            <a:avLst/>
          </a:prstGeom>
        </p:spPr>
      </p:pic>
      <p:pic>
        <p:nvPicPr>
          <p:cNvPr id="8" name="Video 7">
            <a:hlinkClick r:id="" action="ppaction://media"/>
            <a:extLst>
              <a:ext uri="{FF2B5EF4-FFF2-40B4-BE49-F238E27FC236}">
                <a16:creationId xmlns:a16="http://schemas.microsoft.com/office/drawing/2014/main" id="{2CA65CAA-A061-EB94-73C8-15A8640FE90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rcRect/>
          <a:stretch>
            <a:fillRect/>
          </a:stretch>
        </p:blipFill>
        <p:spPr>
          <a:xfrm>
            <a:off x="321732" y="3234081"/>
            <a:ext cx="5431367" cy="3055143"/>
          </a:xfrm>
          <a:prstGeom prst="rect">
            <a:avLst/>
          </a:prstGeom>
          <a:ln w="19050" cap="rnd">
            <a:solidFill>
              <a:srgbClr val="404040"/>
            </a:solidFill>
          </a:ln>
          <a:effectLst/>
        </p:spPr>
      </p:pic>
      <p:sp>
        <p:nvSpPr>
          <p:cNvPr id="3" name="Content Placeholder 2">
            <a:extLst>
              <a:ext uri="{FF2B5EF4-FFF2-40B4-BE49-F238E27FC236}">
                <a16:creationId xmlns:a16="http://schemas.microsoft.com/office/drawing/2014/main" id="{E1898C84-CBA5-C5E5-E980-0A2BB9076DEC}"/>
              </a:ext>
            </a:extLst>
          </p:cNvPr>
          <p:cNvSpPr>
            <a:spLocks noGrp="1"/>
          </p:cNvSpPr>
          <p:nvPr>
            <p:ph idx="1"/>
          </p:nvPr>
        </p:nvSpPr>
        <p:spPr>
          <a:xfrm>
            <a:off x="6405881" y="685800"/>
            <a:ext cx="4509770" cy="3615267"/>
          </a:xfrm>
        </p:spPr>
        <p:txBody>
          <a:bodyPr>
            <a:normAutofit/>
          </a:bodyPr>
          <a:lstStyle/>
          <a:p>
            <a:r>
              <a:rPr lang="en-GB" sz="1800"/>
              <a:t>You should never try and rescue someone yourself as this could put you in danger.</a:t>
            </a:r>
          </a:p>
          <a:p>
            <a:r>
              <a:rPr lang="en-GB" sz="1800"/>
              <a:t>You could through something in the water that will help them float. </a:t>
            </a:r>
          </a:p>
          <a:p>
            <a:r>
              <a:rPr lang="en-GB" sz="1800"/>
              <a:t>Call  999 or 112 for help, use the BSL 999 app!</a:t>
            </a:r>
          </a:p>
          <a:p>
            <a:endParaRPr lang="en-GB" sz="1800"/>
          </a:p>
        </p:txBody>
      </p:sp>
      <p:grpSp>
        <p:nvGrpSpPr>
          <p:cNvPr id="24" name="Group 23">
            <a:extLst>
              <a:ext uri="{FF2B5EF4-FFF2-40B4-BE49-F238E27FC236}">
                <a16:creationId xmlns:a16="http://schemas.microsoft.com/office/drawing/2014/main" id="{3F15D0C5-D0B7-48C9-A240-207348FEDFB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2292" y="2963333"/>
            <a:ext cx="1896535" cy="2218267"/>
            <a:chOff x="10292292" y="2963333"/>
            <a:chExt cx="1896535" cy="2218267"/>
          </a:xfrm>
        </p:grpSpPr>
        <p:cxnSp>
          <p:nvCxnSpPr>
            <p:cNvPr id="25" name="Straight Connector 24">
              <a:extLst>
                <a:ext uri="{FF2B5EF4-FFF2-40B4-BE49-F238E27FC236}">
                  <a16:creationId xmlns:a16="http://schemas.microsoft.com/office/drawing/2014/main" id="{AED72FBA-D058-4981-88C7-5088B617F91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87D485E-7BB4-4E6B-9531-4E2CDE8C34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699485" y="3190344"/>
              <a:ext cx="1489342" cy="1489341"/>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316169BF-99DA-4B4C-8F6D-8B33701897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7F0EBC72-5C51-480D-A84A-EF8105270C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8BE3D78C-8A93-4E59-9242-B85DEE807A9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157274800"/>
      </p:ext>
    </p:extLst>
  </p:cSld>
  <p:clrMapOvr>
    <a:masterClrMapping/>
  </p:clrMapOvr>
  <mc:AlternateContent xmlns:mc="http://schemas.openxmlformats.org/markup-compatibility/2006" xmlns:p14="http://schemas.microsoft.com/office/powerpoint/2010/main">
    <mc:Choice Requires="p14">
      <p:transition spd="slow" p14:dur="2000" advTm="41122"/>
    </mc:Choice>
    <mc:Fallback xmlns="">
      <p:transition spd="slow" advTm="411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18FEF-BB93-8AB9-5BD6-58D1892362EB}"/>
              </a:ext>
            </a:extLst>
          </p:cNvPr>
          <p:cNvSpPr>
            <a:spLocks noGrp="1"/>
          </p:cNvSpPr>
          <p:nvPr>
            <p:ph type="title"/>
          </p:nvPr>
        </p:nvSpPr>
        <p:spPr>
          <a:xfrm>
            <a:off x="1008062" y="763057"/>
            <a:ext cx="8534400" cy="1507067"/>
          </a:xfrm>
        </p:spPr>
        <p:txBody>
          <a:bodyPr/>
          <a:lstStyle/>
          <a:p>
            <a:r>
              <a:rPr lang="en-GB" b="1"/>
              <a:t>Learning to swim </a:t>
            </a:r>
          </a:p>
        </p:txBody>
      </p:sp>
      <p:sp>
        <p:nvSpPr>
          <p:cNvPr id="3" name="Content Placeholder 2">
            <a:extLst>
              <a:ext uri="{FF2B5EF4-FFF2-40B4-BE49-F238E27FC236}">
                <a16:creationId xmlns:a16="http://schemas.microsoft.com/office/drawing/2014/main" id="{BDFCCE99-2BBD-41F0-DACD-4C47D40EA246}"/>
              </a:ext>
            </a:extLst>
          </p:cNvPr>
          <p:cNvSpPr>
            <a:spLocks noGrp="1"/>
          </p:cNvSpPr>
          <p:nvPr>
            <p:ph idx="1"/>
          </p:nvPr>
        </p:nvSpPr>
        <p:spPr>
          <a:xfrm>
            <a:off x="816038" y="1516590"/>
            <a:ext cx="8534400" cy="3615267"/>
          </a:xfrm>
        </p:spPr>
        <p:txBody>
          <a:bodyPr/>
          <a:lstStyle/>
          <a:p>
            <a:r>
              <a:rPr lang="en-GB">
                <a:solidFill>
                  <a:schemeClr val="tx1"/>
                </a:solidFill>
              </a:rPr>
              <a:t>Learning to swim is an important life skill that can save your life.</a:t>
            </a:r>
          </a:p>
          <a:p>
            <a:endParaRPr lang="en-GB">
              <a:solidFill>
                <a:schemeClr val="tx1"/>
              </a:solidFill>
            </a:endParaRPr>
          </a:p>
          <a:p>
            <a:r>
              <a:rPr lang="en-GB">
                <a:solidFill>
                  <a:schemeClr val="tx1"/>
                </a:solidFill>
              </a:rPr>
              <a:t>However, even the strongest of swimmers are at risk of drowning in open waters. </a:t>
            </a:r>
          </a:p>
        </p:txBody>
      </p:sp>
      <p:pic>
        <p:nvPicPr>
          <p:cNvPr id="5" name="Picture 4">
            <a:extLst>
              <a:ext uri="{FF2B5EF4-FFF2-40B4-BE49-F238E27FC236}">
                <a16:creationId xmlns:a16="http://schemas.microsoft.com/office/drawing/2014/main" id="{AD5AFAEB-CC46-8C26-C984-DCC95571D7B3}"/>
              </a:ext>
            </a:extLst>
          </p:cNvPr>
          <p:cNvPicPr>
            <a:picLocks noChangeAspect="1"/>
          </p:cNvPicPr>
          <p:nvPr/>
        </p:nvPicPr>
        <p:blipFill>
          <a:blip r:embed="rId4"/>
          <a:stretch>
            <a:fillRect/>
          </a:stretch>
        </p:blipFill>
        <p:spPr>
          <a:xfrm>
            <a:off x="9685899" y="2712218"/>
            <a:ext cx="2076450" cy="1714500"/>
          </a:xfrm>
          <a:prstGeom prst="rect">
            <a:avLst/>
          </a:prstGeom>
        </p:spPr>
      </p:pic>
      <p:pic>
        <p:nvPicPr>
          <p:cNvPr id="7" name="Picture 6">
            <a:extLst>
              <a:ext uri="{FF2B5EF4-FFF2-40B4-BE49-F238E27FC236}">
                <a16:creationId xmlns:a16="http://schemas.microsoft.com/office/drawing/2014/main" id="{5B3039C4-1571-AA87-4DA8-FD22A58CC1BD}"/>
              </a:ext>
            </a:extLst>
          </p:cNvPr>
          <p:cNvPicPr>
            <a:picLocks noChangeAspect="1"/>
          </p:cNvPicPr>
          <p:nvPr/>
        </p:nvPicPr>
        <p:blipFill>
          <a:blip r:embed="rId5"/>
          <a:stretch>
            <a:fillRect/>
          </a:stretch>
        </p:blipFill>
        <p:spPr>
          <a:xfrm>
            <a:off x="624014" y="4828118"/>
            <a:ext cx="2250133" cy="1266825"/>
          </a:xfrm>
          <a:prstGeom prst="rect">
            <a:avLst/>
          </a:prstGeom>
        </p:spPr>
      </p:pic>
      <p:pic>
        <p:nvPicPr>
          <p:cNvPr id="9" name="Picture 8">
            <a:extLst>
              <a:ext uri="{FF2B5EF4-FFF2-40B4-BE49-F238E27FC236}">
                <a16:creationId xmlns:a16="http://schemas.microsoft.com/office/drawing/2014/main" id="{EC17777E-A4DC-86BF-E3E1-60FD040B61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66171" y="4543538"/>
            <a:ext cx="2135735" cy="1595744"/>
          </a:xfrm>
          <a:prstGeom prst="rect">
            <a:avLst/>
          </a:prstGeom>
        </p:spPr>
      </p:pic>
      <p:pic>
        <p:nvPicPr>
          <p:cNvPr id="11" name="Picture 10">
            <a:extLst>
              <a:ext uri="{FF2B5EF4-FFF2-40B4-BE49-F238E27FC236}">
                <a16:creationId xmlns:a16="http://schemas.microsoft.com/office/drawing/2014/main" id="{5414B332-E46C-6AFC-1856-3A942B7B91FB}"/>
              </a:ext>
            </a:extLst>
          </p:cNvPr>
          <p:cNvPicPr>
            <a:picLocks noChangeAspect="1"/>
          </p:cNvPicPr>
          <p:nvPr/>
        </p:nvPicPr>
        <p:blipFill>
          <a:blip r:embed="rId7"/>
          <a:stretch>
            <a:fillRect/>
          </a:stretch>
        </p:blipFill>
        <p:spPr>
          <a:xfrm>
            <a:off x="5393930" y="4760805"/>
            <a:ext cx="2553474" cy="1378477"/>
          </a:xfrm>
          <a:prstGeom prst="rect">
            <a:avLst/>
          </a:prstGeom>
        </p:spPr>
      </p:pic>
      <p:pic>
        <p:nvPicPr>
          <p:cNvPr id="13" name="Picture 12">
            <a:extLst>
              <a:ext uri="{FF2B5EF4-FFF2-40B4-BE49-F238E27FC236}">
                <a16:creationId xmlns:a16="http://schemas.microsoft.com/office/drawing/2014/main" id="{F95FA584-F9B9-ED27-A2B9-90EBFF31E11B}"/>
              </a:ext>
            </a:extLst>
          </p:cNvPr>
          <p:cNvPicPr>
            <a:picLocks noChangeAspect="1"/>
          </p:cNvPicPr>
          <p:nvPr/>
        </p:nvPicPr>
        <p:blipFill>
          <a:blip r:embed="rId8"/>
          <a:stretch>
            <a:fillRect/>
          </a:stretch>
        </p:blipFill>
        <p:spPr>
          <a:xfrm>
            <a:off x="8168777" y="4543538"/>
            <a:ext cx="2555347" cy="1595744"/>
          </a:xfrm>
          <a:prstGeom prst="rect">
            <a:avLst/>
          </a:prstGeom>
        </p:spPr>
      </p:pic>
      <p:pic>
        <p:nvPicPr>
          <p:cNvPr id="15" name="Video 14">
            <a:hlinkClick r:id="" action="ppaction://media"/>
            <a:extLst>
              <a:ext uri="{FF2B5EF4-FFF2-40B4-BE49-F238E27FC236}">
                <a16:creationId xmlns:a16="http://schemas.microsoft.com/office/drawing/2014/main" id="{96BECA87-800B-EADD-671C-68D1AAB3C09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9"/>
          <a:srcRect/>
          <a:stretch>
            <a:fillRect/>
          </a:stretch>
        </p:blipFill>
        <p:spPr>
          <a:xfrm>
            <a:off x="8168777" y="257062"/>
            <a:ext cx="3657600" cy="2057400"/>
          </a:xfrm>
          <a:prstGeom prst="rect">
            <a:avLst/>
          </a:prstGeom>
          <a:ln w="19050" cap="rnd">
            <a:solidFill>
              <a:srgbClr val="404040"/>
            </a:solidFill>
          </a:ln>
          <a:effectLst/>
        </p:spPr>
      </p:pic>
    </p:spTree>
    <p:extLst>
      <p:ext uri="{BB962C8B-B14F-4D97-AF65-F5344CB8AC3E}">
        <p14:creationId xmlns:p14="http://schemas.microsoft.com/office/powerpoint/2010/main" val="2842867523"/>
      </p:ext>
    </p:extLst>
  </p:cSld>
  <p:clrMapOvr>
    <a:masterClrMapping/>
  </p:clrMapOvr>
  <mc:AlternateContent xmlns:mc="http://schemas.openxmlformats.org/markup-compatibility/2006" xmlns:p14="http://schemas.microsoft.com/office/powerpoint/2010/main">
    <mc:Choice Requires="p14">
      <p:transition spd="slow" p14:dur="2000" advTm="28715"/>
    </mc:Choice>
    <mc:Fallback xmlns="">
      <p:transition spd="slow" advTm="287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5"/>
                </p:tgtEl>
              </p:cMediaNode>
            </p:video>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82BFDA0-AAA6-4D86-BD6A-A2416D3DF1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2542BD-69F2-4850-F099-E2545871A0E2}"/>
              </a:ext>
            </a:extLst>
          </p:cNvPr>
          <p:cNvSpPr>
            <a:spLocks noGrp="1"/>
          </p:cNvSpPr>
          <p:nvPr>
            <p:ph type="title"/>
          </p:nvPr>
        </p:nvSpPr>
        <p:spPr>
          <a:xfrm>
            <a:off x="5102934" y="4487332"/>
            <a:ext cx="5006266" cy="1507067"/>
          </a:xfrm>
        </p:spPr>
        <p:txBody>
          <a:bodyPr>
            <a:normAutofit/>
          </a:bodyPr>
          <a:lstStyle/>
          <a:p>
            <a:pPr>
              <a:lnSpc>
                <a:spcPct val="90000"/>
              </a:lnSpc>
            </a:pPr>
            <a:r>
              <a:rPr lang="en-GB" sz="3300" b="1"/>
              <a:t>The Best way to keep water safe this summer</a:t>
            </a:r>
          </a:p>
        </p:txBody>
      </p:sp>
      <p:sp>
        <p:nvSpPr>
          <p:cNvPr id="16" name="Rectangle 15">
            <a:extLst>
              <a:ext uri="{FF2B5EF4-FFF2-40B4-BE49-F238E27FC236}">
                <a16:creationId xmlns:a16="http://schemas.microsoft.com/office/drawing/2014/main" id="{FCDA0AA9-3918-4B42-AB05-340943F18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1122" cy="6858000"/>
          </a:xfrm>
          <a:prstGeom prst="rect">
            <a:avLst/>
          </a:prstGeom>
          <a:solidFill>
            <a:srgbClr val="FFFFFF"/>
          </a:solidFill>
          <a:ln>
            <a:noFill/>
          </a:ln>
          <a:effectLst>
            <a:innerShdw blurRad="63500" dist="31750">
              <a:prstClr val="black">
                <a:alpha val="4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D3304EF-F89F-9A8D-815D-7199F2787810}"/>
              </a:ext>
            </a:extLst>
          </p:cNvPr>
          <p:cNvPicPr>
            <a:picLocks noChangeAspect="1"/>
          </p:cNvPicPr>
          <p:nvPr/>
        </p:nvPicPr>
        <p:blipFill>
          <a:blip r:embed="rId4"/>
          <a:srcRect r="2886" b="9069"/>
          <a:stretch>
            <a:fillRect/>
          </a:stretch>
        </p:blipFill>
        <p:spPr>
          <a:xfrm>
            <a:off x="321733" y="1512460"/>
            <a:ext cx="1624057" cy="1098674"/>
          </a:xfrm>
          <a:prstGeom prst="rect">
            <a:avLst/>
          </a:prstGeom>
        </p:spPr>
      </p:pic>
      <p:sp useBgFill="1">
        <p:nvSpPr>
          <p:cNvPr id="18" name="Rectangle 17">
            <a:extLst>
              <a:ext uri="{FF2B5EF4-FFF2-40B4-BE49-F238E27FC236}">
                <a16:creationId xmlns:a16="http://schemas.microsoft.com/office/drawing/2014/main" id="{30B38090-1480-4732-8669-8C0A18B51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6" y="4123592"/>
            <a:ext cx="4654296" cy="914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B273F7E8-841F-4217-B732-E34753A402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79841" y="0"/>
            <a:ext cx="91440" cy="42062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DBCAF12-344B-3E0D-7DE2-C8A1F3E7AA34}"/>
              </a:ext>
            </a:extLst>
          </p:cNvPr>
          <p:cNvPicPr>
            <a:picLocks noChangeAspect="1"/>
          </p:cNvPicPr>
          <p:nvPr/>
        </p:nvPicPr>
        <p:blipFill>
          <a:blip r:embed="rId5"/>
          <a:stretch>
            <a:fillRect/>
          </a:stretch>
        </p:blipFill>
        <p:spPr>
          <a:xfrm>
            <a:off x="2693014" y="488960"/>
            <a:ext cx="1628298" cy="1086888"/>
          </a:xfrm>
          <a:prstGeom prst="rect">
            <a:avLst/>
          </a:prstGeom>
        </p:spPr>
      </p:pic>
      <p:sp useBgFill="1">
        <p:nvSpPr>
          <p:cNvPr id="22" name="Rectangle 21">
            <a:extLst>
              <a:ext uri="{FF2B5EF4-FFF2-40B4-BE49-F238E27FC236}">
                <a16:creationId xmlns:a16="http://schemas.microsoft.com/office/drawing/2014/main" id="{B44117A9-96B7-499E-B373-4DF3B3580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79841" y="2057400"/>
            <a:ext cx="2377440" cy="914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0BB414D-8F8C-0DA7-8190-7CB647FDED33}"/>
              </a:ext>
            </a:extLst>
          </p:cNvPr>
          <p:cNvPicPr>
            <a:picLocks noChangeAspect="1"/>
          </p:cNvPicPr>
          <p:nvPr/>
        </p:nvPicPr>
        <p:blipFill>
          <a:blip r:embed="rId6"/>
          <a:stretch>
            <a:fillRect/>
          </a:stretch>
        </p:blipFill>
        <p:spPr>
          <a:xfrm>
            <a:off x="2693014" y="2556097"/>
            <a:ext cx="1628298" cy="1078747"/>
          </a:xfrm>
          <a:prstGeom prst="rect">
            <a:avLst/>
          </a:prstGeom>
        </p:spPr>
      </p:pic>
      <p:sp>
        <p:nvSpPr>
          <p:cNvPr id="3" name="Content Placeholder 2">
            <a:extLst>
              <a:ext uri="{FF2B5EF4-FFF2-40B4-BE49-F238E27FC236}">
                <a16:creationId xmlns:a16="http://schemas.microsoft.com/office/drawing/2014/main" id="{441F4A33-580B-9CBC-383B-C11E1A08E0D4}"/>
              </a:ext>
            </a:extLst>
          </p:cNvPr>
          <p:cNvSpPr>
            <a:spLocks noGrp="1"/>
          </p:cNvSpPr>
          <p:nvPr>
            <p:ph idx="1"/>
          </p:nvPr>
        </p:nvSpPr>
        <p:spPr>
          <a:xfrm>
            <a:off x="5126842" y="685800"/>
            <a:ext cx="6377769" cy="3615267"/>
          </a:xfrm>
        </p:spPr>
        <p:txBody>
          <a:bodyPr>
            <a:normAutofit/>
          </a:bodyPr>
          <a:lstStyle/>
          <a:p>
            <a:r>
              <a:rPr lang="en-GB"/>
              <a:t>Visit your local swimming pool with friends and a trusted adult.</a:t>
            </a:r>
          </a:p>
          <a:p>
            <a:endParaRPr lang="en-GB"/>
          </a:p>
          <a:p>
            <a:r>
              <a:rPr lang="en-GB"/>
              <a:t>Have fun on a hot day but do it safely!</a:t>
            </a:r>
          </a:p>
          <a:p>
            <a:endParaRPr lang="en-GB"/>
          </a:p>
          <a:p>
            <a:r>
              <a:rPr lang="en-GB"/>
              <a:t>Don’t take the risk!</a:t>
            </a:r>
          </a:p>
        </p:txBody>
      </p:sp>
      <p:pic>
        <p:nvPicPr>
          <p:cNvPr id="13" name="Video 12">
            <a:hlinkClick r:id="" action="ppaction://media"/>
            <a:extLst>
              <a:ext uri="{FF2B5EF4-FFF2-40B4-BE49-F238E27FC236}">
                <a16:creationId xmlns:a16="http://schemas.microsoft.com/office/drawing/2014/main" id="{E35C4EF1-20EC-491F-D37D-47F9B458D0E9}"/>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rcRect/>
          <a:stretch>
            <a:fillRect/>
          </a:stretch>
        </p:blipFill>
        <p:spPr>
          <a:xfrm>
            <a:off x="529942" y="4527852"/>
            <a:ext cx="3583160" cy="2015528"/>
          </a:xfrm>
          <a:prstGeom prst="rect">
            <a:avLst/>
          </a:prstGeom>
          <a:ln w="19050" cap="rnd">
            <a:solidFill>
              <a:srgbClr val="404040"/>
            </a:solidFill>
          </a:ln>
          <a:effectLst/>
        </p:spPr>
      </p:pic>
      <p:grpSp>
        <p:nvGrpSpPr>
          <p:cNvPr id="24" name="Group 23">
            <a:extLst>
              <a:ext uri="{FF2B5EF4-FFF2-40B4-BE49-F238E27FC236}">
                <a16:creationId xmlns:a16="http://schemas.microsoft.com/office/drawing/2014/main" id="{75880972-1B27-42B6-A97F-71C851A1CE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25" name="Straight Connector 24">
              <a:extLst>
                <a:ext uri="{FF2B5EF4-FFF2-40B4-BE49-F238E27FC236}">
                  <a16:creationId xmlns:a16="http://schemas.microsoft.com/office/drawing/2014/main" id="{F473B0AB-F550-4EB5-A0B6-24A7CDB79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A1982074-08BF-4C7B-8411-B7429A63C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63745B09-A373-4E43-A13B-53F4B5FF117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5E9CFEF6-62D8-469E-BB22-1E755634F6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796E6220-ABF7-486F-8C31-5B8EF199DC0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749888969"/>
      </p:ext>
    </p:extLst>
  </p:cSld>
  <p:clrMapOvr>
    <a:masterClrMapping/>
  </p:clrMapOvr>
  <mc:AlternateContent xmlns:mc="http://schemas.openxmlformats.org/markup-compatibility/2006" xmlns:p14="http://schemas.microsoft.com/office/powerpoint/2010/main">
    <mc:Choice Requires="p14">
      <p:transition spd="slow" p14:dur="2000" advTm="30005"/>
    </mc:Choice>
    <mc:Fallback xmlns="">
      <p:transition spd="slow" advTm="300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C4FDB767-6E1E-486B-8E38-71455A73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AC3A33-5D9A-0BD8-03B8-74D9BCA294DC}"/>
              </a:ext>
            </a:extLst>
          </p:cNvPr>
          <p:cNvSpPr>
            <a:spLocks noGrp="1"/>
          </p:cNvSpPr>
          <p:nvPr>
            <p:ph type="title"/>
          </p:nvPr>
        </p:nvSpPr>
        <p:spPr>
          <a:xfrm>
            <a:off x="6450012" y="4487332"/>
            <a:ext cx="3839105" cy="1507067"/>
          </a:xfrm>
        </p:spPr>
        <p:txBody>
          <a:bodyPr>
            <a:normAutofit/>
          </a:bodyPr>
          <a:lstStyle/>
          <a:p>
            <a:r>
              <a:rPr lang="en-GB" sz="3200"/>
              <a:t>WHAT IS WATER SAFETY WEEK? </a:t>
            </a:r>
          </a:p>
        </p:txBody>
      </p:sp>
      <p:sp>
        <p:nvSpPr>
          <p:cNvPr id="42" name="Rectangle 41">
            <a:extLst>
              <a:ext uri="{FF2B5EF4-FFF2-40B4-BE49-F238E27FC236}">
                <a16:creationId xmlns:a16="http://schemas.microsoft.com/office/drawing/2014/main" id="{998054BD-F673-433D-AAB5-3407222A12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6" y="0"/>
            <a:ext cx="6096002" cy="6858000"/>
          </a:xfrm>
          <a:prstGeom prst="rect">
            <a:avLst/>
          </a:prstGeom>
          <a:solidFill>
            <a:srgbClr val="FFFFFF"/>
          </a:solidFill>
          <a:ln>
            <a:noFill/>
          </a:ln>
          <a:effectLst>
            <a:innerShdw blurRad="63500" dist="31750">
              <a:prstClr val="black">
                <a:alpha val="4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996DFC6-632D-B157-6844-144738372087}"/>
              </a:ext>
            </a:extLst>
          </p:cNvPr>
          <p:cNvPicPr>
            <a:picLocks noChangeAspect="1"/>
          </p:cNvPicPr>
          <p:nvPr/>
        </p:nvPicPr>
        <p:blipFill>
          <a:blip r:embed="rId4"/>
          <a:stretch>
            <a:fillRect/>
          </a:stretch>
        </p:blipFill>
        <p:spPr>
          <a:xfrm>
            <a:off x="321733" y="378132"/>
            <a:ext cx="2364317" cy="2627018"/>
          </a:xfrm>
          <a:prstGeom prst="rect">
            <a:avLst/>
          </a:prstGeom>
        </p:spPr>
      </p:pic>
      <p:sp useBgFill="1">
        <p:nvSpPr>
          <p:cNvPr id="43" name="Rectangle 42">
            <a:extLst>
              <a:ext uri="{FF2B5EF4-FFF2-40B4-BE49-F238E27FC236}">
                <a16:creationId xmlns:a16="http://schemas.microsoft.com/office/drawing/2014/main" id="{87123199-10C0-4FC8-AEE0-8EEC97A26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6" y="3383280"/>
            <a:ext cx="6096002" cy="914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0" name="Rectangle 49">
            <a:extLst>
              <a:ext uri="{FF2B5EF4-FFF2-40B4-BE49-F238E27FC236}">
                <a16:creationId xmlns:a16="http://schemas.microsoft.com/office/drawing/2014/main" id="{4C453CCF-DF16-4E2B-9E51-CEC7C0A2BB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99105" y="0"/>
            <a:ext cx="91440" cy="34747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14726E9-62C1-BAB4-720D-F419B1D1FB98}"/>
              </a:ext>
            </a:extLst>
          </p:cNvPr>
          <p:cNvPicPr>
            <a:picLocks noChangeAspect="1"/>
          </p:cNvPicPr>
          <p:nvPr/>
        </p:nvPicPr>
        <p:blipFill>
          <a:blip r:embed="rId5"/>
          <a:stretch>
            <a:fillRect/>
          </a:stretch>
        </p:blipFill>
        <p:spPr>
          <a:xfrm>
            <a:off x="3403600" y="805022"/>
            <a:ext cx="2364317" cy="1773237"/>
          </a:xfrm>
          <a:prstGeom prst="rect">
            <a:avLst/>
          </a:prstGeom>
        </p:spPr>
      </p:pic>
      <p:pic>
        <p:nvPicPr>
          <p:cNvPr id="47" name="Video 46">
            <a:hlinkClick r:id="" action="ppaction://media"/>
            <a:extLst>
              <a:ext uri="{FF2B5EF4-FFF2-40B4-BE49-F238E27FC236}">
                <a16:creationId xmlns:a16="http://schemas.microsoft.com/office/drawing/2014/main" id="{A276032A-120B-CF5D-1EC0-D4424EA054BC}"/>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a:stretch>
            <a:fillRect/>
          </a:stretch>
        </p:blipFill>
        <p:spPr>
          <a:xfrm>
            <a:off x="611022" y="3796452"/>
            <a:ext cx="4870780" cy="2739814"/>
          </a:xfrm>
          <a:prstGeom prst="rect">
            <a:avLst/>
          </a:prstGeom>
          <a:ln w="19050" cap="rnd">
            <a:solidFill>
              <a:srgbClr val="404040"/>
            </a:solidFill>
          </a:ln>
          <a:effectLst/>
        </p:spPr>
      </p:pic>
      <p:sp>
        <p:nvSpPr>
          <p:cNvPr id="3" name="Content Placeholder 2">
            <a:extLst>
              <a:ext uri="{FF2B5EF4-FFF2-40B4-BE49-F238E27FC236}">
                <a16:creationId xmlns:a16="http://schemas.microsoft.com/office/drawing/2014/main" id="{30F9E11E-AFE1-FE0A-F27A-719127067EB8}"/>
              </a:ext>
            </a:extLst>
          </p:cNvPr>
          <p:cNvSpPr>
            <a:spLocks noGrp="1"/>
          </p:cNvSpPr>
          <p:nvPr>
            <p:ph idx="1"/>
          </p:nvPr>
        </p:nvSpPr>
        <p:spPr>
          <a:xfrm>
            <a:off x="6450012" y="685800"/>
            <a:ext cx="4465639" cy="3615267"/>
          </a:xfrm>
        </p:spPr>
        <p:txBody>
          <a:bodyPr>
            <a:normAutofit/>
          </a:bodyPr>
          <a:lstStyle/>
          <a:p>
            <a:pPr>
              <a:lnSpc>
                <a:spcPct val="90000"/>
              </a:lnSpc>
            </a:pPr>
            <a:r>
              <a:rPr lang="en-GB" sz="1400"/>
              <a:t>Water safety week, is also known as </a:t>
            </a:r>
            <a:r>
              <a:rPr lang="en-GB" sz="1400" b="1" u="sng"/>
              <a:t>Drowning Prevention Week</a:t>
            </a:r>
            <a:r>
              <a:rPr lang="en-GB" sz="1400"/>
              <a:t>. It is organised by the Royal Life Saving Society UK (RLSS) every year.</a:t>
            </a:r>
          </a:p>
          <a:p>
            <a:pPr>
              <a:lnSpc>
                <a:spcPct val="90000"/>
              </a:lnSpc>
            </a:pPr>
            <a:endParaRPr lang="en-GB" sz="1400"/>
          </a:p>
          <a:p>
            <a:pPr>
              <a:lnSpc>
                <a:spcPct val="90000"/>
              </a:lnSpc>
            </a:pPr>
            <a:r>
              <a:rPr lang="en-GB" sz="1400" u="sng"/>
              <a:t>Drowning</a:t>
            </a:r>
            <a:r>
              <a:rPr lang="en-GB" sz="1400"/>
              <a:t> means that someone has died in water.</a:t>
            </a:r>
          </a:p>
          <a:p>
            <a:pPr>
              <a:lnSpc>
                <a:spcPct val="90000"/>
              </a:lnSpc>
            </a:pPr>
            <a:endParaRPr lang="en-GB" sz="1400"/>
          </a:p>
          <a:p>
            <a:pPr>
              <a:lnSpc>
                <a:spcPct val="90000"/>
              </a:lnSpc>
            </a:pPr>
            <a:r>
              <a:rPr lang="en-GB" sz="1400" u="sng"/>
              <a:t>Drowning</a:t>
            </a:r>
            <a:r>
              <a:rPr lang="en-GB" sz="1400"/>
              <a:t> occurs when a person spends too much time with their nose and mouth under (submerged in) water to the point of being unable to breath.  </a:t>
            </a:r>
          </a:p>
          <a:p>
            <a:pPr>
              <a:lnSpc>
                <a:spcPct val="90000"/>
              </a:lnSpc>
            </a:pPr>
            <a:endParaRPr lang="en-GB" sz="1400"/>
          </a:p>
          <a:p>
            <a:pPr>
              <a:lnSpc>
                <a:spcPct val="90000"/>
              </a:lnSpc>
            </a:pPr>
            <a:r>
              <a:rPr lang="en-GB" sz="1400"/>
              <a:t>Drowning Prevention Week aims to stop this from happening.   </a:t>
            </a:r>
          </a:p>
        </p:txBody>
      </p:sp>
      <p:grpSp>
        <p:nvGrpSpPr>
          <p:cNvPr id="52" name="Group 51">
            <a:extLst>
              <a:ext uri="{FF2B5EF4-FFF2-40B4-BE49-F238E27FC236}">
                <a16:creationId xmlns:a16="http://schemas.microsoft.com/office/drawing/2014/main" id="{73EF4D34-FDBA-40BC-B666-A5CDF8B000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2292" y="2963333"/>
            <a:ext cx="1896535" cy="2218267"/>
            <a:chOff x="10292292" y="2963333"/>
            <a:chExt cx="1896535" cy="2218267"/>
          </a:xfrm>
        </p:grpSpPr>
        <p:cxnSp>
          <p:nvCxnSpPr>
            <p:cNvPr id="45" name="Straight Connector 44">
              <a:extLst>
                <a:ext uri="{FF2B5EF4-FFF2-40B4-BE49-F238E27FC236}">
                  <a16:creationId xmlns:a16="http://schemas.microsoft.com/office/drawing/2014/main" id="{F480576D-7D90-4190-A9B4-0AF8F034CA0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E400E164-5E40-4749-BD83-180844C0849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699485" y="3190344"/>
              <a:ext cx="1489342" cy="1489341"/>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3AA2F8AC-5516-4094-B54C-F6D968DB142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B11DE429-F182-4584-A22E-3A93AF2491B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EE0091AD-70B8-41E1-821E-F0BA34C3E50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116942319"/>
      </p:ext>
    </p:extLst>
  </p:cSld>
  <p:clrMapOvr>
    <a:masterClrMapping/>
  </p:clrMapOvr>
  <mc:AlternateContent xmlns:mc="http://schemas.openxmlformats.org/markup-compatibility/2006" xmlns:p14="http://schemas.microsoft.com/office/powerpoint/2010/main">
    <mc:Choice Requires="p14">
      <p:transition spd="slow" p14:dur="2000" advTm="63469"/>
    </mc:Choice>
    <mc:Fallback xmlns="">
      <p:transition spd="slow" advTm="634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7"/>
                </p:tgtEl>
              </p:cMediaNode>
            </p:video>
            <p:seq concurrent="1" nextAc="seek">
              <p:cTn id="8" restart="whenNotActive" fill="hold" evtFilter="cancelBubble" nodeType="interactiveSeq">
                <p:stCondLst>
                  <p:cond evt="onClick" delay="0">
                    <p:tgtEl>
                      <p:spTgt spid="4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7"/>
                                        </p:tgtEl>
                                      </p:cBhvr>
                                    </p:cmd>
                                  </p:childTnLst>
                                </p:cTn>
                              </p:par>
                            </p:childTnLst>
                          </p:cTn>
                        </p:par>
                      </p:childTnLst>
                    </p:cTn>
                  </p:par>
                </p:childTnLst>
              </p:cTn>
              <p:nextCondLst>
                <p:cond evt="onClick" delay="0">
                  <p:tgtEl>
                    <p:spTgt spid="47"/>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C4FDB767-6E1E-486B-8E38-71455A73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4EC6C5-7B90-86CB-93EF-70438B96FC56}"/>
              </a:ext>
            </a:extLst>
          </p:cNvPr>
          <p:cNvSpPr>
            <a:spLocks noGrp="1"/>
          </p:cNvSpPr>
          <p:nvPr>
            <p:ph type="title"/>
          </p:nvPr>
        </p:nvSpPr>
        <p:spPr>
          <a:xfrm>
            <a:off x="6450012" y="4487332"/>
            <a:ext cx="3839105" cy="1507067"/>
          </a:xfrm>
        </p:spPr>
        <p:txBody>
          <a:bodyPr>
            <a:normAutofit/>
          </a:bodyPr>
          <a:lstStyle/>
          <a:p>
            <a:pPr>
              <a:lnSpc>
                <a:spcPct val="90000"/>
              </a:lnSpc>
            </a:pPr>
            <a:r>
              <a:rPr lang="en-GB" sz="3200"/>
              <a:t>Why is water safety important? </a:t>
            </a:r>
          </a:p>
        </p:txBody>
      </p:sp>
      <p:sp>
        <p:nvSpPr>
          <p:cNvPr id="29" name="Rectangle 28">
            <a:extLst>
              <a:ext uri="{FF2B5EF4-FFF2-40B4-BE49-F238E27FC236}">
                <a16:creationId xmlns:a16="http://schemas.microsoft.com/office/drawing/2014/main" id="{998054BD-F673-433D-AAB5-3407222A12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6" y="0"/>
            <a:ext cx="6096002" cy="6858000"/>
          </a:xfrm>
          <a:prstGeom prst="rect">
            <a:avLst/>
          </a:prstGeom>
          <a:solidFill>
            <a:srgbClr val="FFFFFF"/>
          </a:solidFill>
          <a:ln>
            <a:noFill/>
          </a:ln>
          <a:effectLst>
            <a:innerShdw blurRad="63500" dist="31750">
              <a:prstClr val="black">
                <a:alpha val="4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720CD1A-A4C5-7D46-316F-092A7A679594}"/>
              </a:ext>
            </a:extLst>
          </p:cNvPr>
          <p:cNvPicPr>
            <a:picLocks noChangeAspect="1"/>
          </p:cNvPicPr>
          <p:nvPr/>
        </p:nvPicPr>
        <p:blipFill>
          <a:blip r:embed="rId4"/>
          <a:stretch>
            <a:fillRect/>
          </a:stretch>
        </p:blipFill>
        <p:spPr>
          <a:xfrm>
            <a:off x="321733" y="844721"/>
            <a:ext cx="2364317" cy="1693839"/>
          </a:xfrm>
          <a:prstGeom prst="rect">
            <a:avLst/>
          </a:prstGeom>
        </p:spPr>
      </p:pic>
      <p:sp useBgFill="1">
        <p:nvSpPr>
          <p:cNvPr id="38" name="Rectangle 37">
            <a:extLst>
              <a:ext uri="{FF2B5EF4-FFF2-40B4-BE49-F238E27FC236}">
                <a16:creationId xmlns:a16="http://schemas.microsoft.com/office/drawing/2014/main" id="{87123199-10C0-4FC8-AEE0-8EEC97A26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6" y="3383280"/>
            <a:ext cx="6096002" cy="914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5" name="Rectangle 44">
            <a:extLst>
              <a:ext uri="{FF2B5EF4-FFF2-40B4-BE49-F238E27FC236}">
                <a16:creationId xmlns:a16="http://schemas.microsoft.com/office/drawing/2014/main" id="{4C453CCF-DF16-4E2B-9E51-CEC7C0A2BB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99105" y="0"/>
            <a:ext cx="91440" cy="34747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27BBA3F-B192-B1BF-05E4-9F631BDA0ECF}"/>
              </a:ext>
            </a:extLst>
          </p:cNvPr>
          <p:cNvPicPr>
            <a:picLocks noChangeAspect="1"/>
          </p:cNvPicPr>
          <p:nvPr/>
        </p:nvPicPr>
        <p:blipFill>
          <a:blip r:embed="rId5"/>
          <a:stretch>
            <a:fillRect/>
          </a:stretch>
        </p:blipFill>
        <p:spPr>
          <a:xfrm>
            <a:off x="3403600" y="870064"/>
            <a:ext cx="2364317" cy="1643154"/>
          </a:xfrm>
          <a:prstGeom prst="rect">
            <a:avLst/>
          </a:prstGeom>
        </p:spPr>
      </p:pic>
      <p:pic>
        <p:nvPicPr>
          <p:cNvPr id="32" name="Video 31">
            <a:hlinkClick r:id="" action="ppaction://media"/>
            <a:extLst>
              <a:ext uri="{FF2B5EF4-FFF2-40B4-BE49-F238E27FC236}">
                <a16:creationId xmlns:a16="http://schemas.microsoft.com/office/drawing/2014/main" id="{0867F795-2A02-C58D-361D-469B449468F9}"/>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a:stretch>
            <a:fillRect/>
          </a:stretch>
        </p:blipFill>
        <p:spPr>
          <a:xfrm>
            <a:off x="655155" y="3811693"/>
            <a:ext cx="4870780" cy="2739814"/>
          </a:xfrm>
          <a:prstGeom prst="rect">
            <a:avLst/>
          </a:prstGeom>
          <a:ln w="19050" cap="rnd">
            <a:solidFill>
              <a:srgbClr val="404040"/>
            </a:solidFill>
          </a:ln>
          <a:effectLst/>
        </p:spPr>
      </p:pic>
      <p:sp>
        <p:nvSpPr>
          <p:cNvPr id="3" name="Content Placeholder 2">
            <a:extLst>
              <a:ext uri="{FF2B5EF4-FFF2-40B4-BE49-F238E27FC236}">
                <a16:creationId xmlns:a16="http://schemas.microsoft.com/office/drawing/2014/main" id="{242506C5-0BE4-5F1E-343D-8F2B73B6F0A2}"/>
              </a:ext>
            </a:extLst>
          </p:cNvPr>
          <p:cNvSpPr>
            <a:spLocks noGrp="1"/>
          </p:cNvSpPr>
          <p:nvPr>
            <p:ph idx="1"/>
          </p:nvPr>
        </p:nvSpPr>
        <p:spPr>
          <a:xfrm>
            <a:off x="6450012" y="685800"/>
            <a:ext cx="4465639" cy="3615267"/>
          </a:xfrm>
        </p:spPr>
        <p:txBody>
          <a:bodyPr>
            <a:normAutofit/>
          </a:bodyPr>
          <a:lstStyle/>
          <a:p>
            <a:r>
              <a:rPr lang="en-GB" sz="1800"/>
              <a:t>Every year, over 300 people lose their lives to drowning in the UK and Ireland. </a:t>
            </a:r>
          </a:p>
          <a:p>
            <a:pPr marL="0" indent="0">
              <a:buNone/>
            </a:pPr>
            <a:endParaRPr lang="en-GB" sz="1800"/>
          </a:p>
          <a:p>
            <a:r>
              <a:rPr lang="en-GB" sz="1800"/>
              <a:t>This number could be reduced if people are educated with the knowledge and skills to keep themselves safe when in and near water. </a:t>
            </a:r>
          </a:p>
        </p:txBody>
      </p:sp>
      <p:grpSp>
        <p:nvGrpSpPr>
          <p:cNvPr id="39" name="Group 38">
            <a:extLst>
              <a:ext uri="{FF2B5EF4-FFF2-40B4-BE49-F238E27FC236}">
                <a16:creationId xmlns:a16="http://schemas.microsoft.com/office/drawing/2014/main" id="{73EF4D34-FDBA-40BC-B666-A5CDF8B000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2292" y="2963333"/>
            <a:ext cx="1896535" cy="2218267"/>
            <a:chOff x="10292292" y="2963333"/>
            <a:chExt cx="1896535" cy="2218267"/>
          </a:xfrm>
        </p:grpSpPr>
        <p:cxnSp>
          <p:nvCxnSpPr>
            <p:cNvPr id="40" name="Straight Connector 39">
              <a:extLst>
                <a:ext uri="{FF2B5EF4-FFF2-40B4-BE49-F238E27FC236}">
                  <a16:creationId xmlns:a16="http://schemas.microsoft.com/office/drawing/2014/main" id="{F480576D-7D90-4190-A9B4-0AF8F034CA0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E400E164-5E40-4749-BD83-180844C0849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699485" y="3190344"/>
              <a:ext cx="1489342" cy="1489341"/>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3AA2F8AC-5516-4094-B54C-F6D968DB142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B11DE429-F182-4584-A22E-3A93AF2491B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EE0091AD-70B8-41E1-821E-F0BA34C3E50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957878078"/>
      </p:ext>
    </p:extLst>
  </p:cSld>
  <p:clrMapOvr>
    <a:masterClrMapping/>
  </p:clrMapOvr>
  <mc:AlternateContent xmlns:mc="http://schemas.openxmlformats.org/markup-compatibility/2006" xmlns:p14="http://schemas.microsoft.com/office/powerpoint/2010/main">
    <mc:Choice Requires="p14">
      <p:transition spd="slow" p14:dur="2000" advTm="46322"/>
    </mc:Choice>
    <mc:Fallback xmlns="">
      <p:transition spd="slow" advTm="463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2"/>
                </p:tgtEl>
              </p:cMediaNode>
            </p:video>
            <p:seq concurrent="1" nextAc="seek">
              <p:cTn id="8" restart="whenNotActive" fill="hold" evtFilter="cancelBubble" nodeType="interactiveSeq">
                <p:stCondLst>
                  <p:cond evt="onClick" delay="0">
                    <p:tgtEl>
                      <p:spTgt spid="3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2"/>
                                        </p:tgtEl>
                                      </p:cBhvr>
                                    </p:cmd>
                                  </p:childTnLst>
                                </p:cTn>
                              </p:par>
                            </p:childTnLst>
                          </p:cTn>
                        </p:par>
                      </p:childTnLst>
                    </p:cTn>
                  </p:par>
                </p:childTnLst>
              </p:cTn>
              <p:nextCondLst>
                <p:cond evt="onClick" delay="0">
                  <p:tgtEl>
                    <p:spTgt spid="3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C4FDB767-6E1E-486B-8E38-71455A73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998054BD-F673-433D-AAB5-3407222A12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6" y="0"/>
            <a:ext cx="6096002" cy="6858000"/>
          </a:xfrm>
          <a:prstGeom prst="rect">
            <a:avLst/>
          </a:prstGeom>
          <a:solidFill>
            <a:srgbClr val="FFFFFF"/>
          </a:solidFill>
          <a:ln>
            <a:noFill/>
          </a:ln>
          <a:effectLst>
            <a:innerShdw blurRad="63500" dist="31750">
              <a:prstClr val="black">
                <a:alpha val="4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C9FD591-D27C-C90B-C1F0-28715123100E}"/>
              </a:ext>
            </a:extLst>
          </p:cNvPr>
          <p:cNvPicPr>
            <a:picLocks noChangeAspect="1"/>
          </p:cNvPicPr>
          <p:nvPr/>
        </p:nvPicPr>
        <p:blipFill>
          <a:blip r:embed="rId4"/>
          <a:stretch>
            <a:fillRect/>
          </a:stretch>
        </p:blipFill>
        <p:spPr>
          <a:xfrm>
            <a:off x="321733" y="943077"/>
            <a:ext cx="2364317" cy="1497128"/>
          </a:xfrm>
          <a:prstGeom prst="rect">
            <a:avLst/>
          </a:prstGeom>
        </p:spPr>
      </p:pic>
      <p:sp useBgFill="1">
        <p:nvSpPr>
          <p:cNvPr id="30" name="Rectangle 29">
            <a:extLst>
              <a:ext uri="{FF2B5EF4-FFF2-40B4-BE49-F238E27FC236}">
                <a16:creationId xmlns:a16="http://schemas.microsoft.com/office/drawing/2014/main" id="{87123199-10C0-4FC8-AEE0-8EEC97A26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6" y="3383280"/>
            <a:ext cx="6096002" cy="914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2" name="Rectangle 31">
            <a:extLst>
              <a:ext uri="{FF2B5EF4-FFF2-40B4-BE49-F238E27FC236}">
                <a16:creationId xmlns:a16="http://schemas.microsoft.com/office/drawing/2014/main" id="{4C453CCF-DF16-4E2B-9E51-CEC7C0A2BB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99105" y="0"/>
            <a:ext cx="91440" cy="34747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Video 22">
            <a:hlinkClick r:id="" action="ppaction://media"/>
            <a:extLst>
              <a:ext uri="{FF2B5EF4-FFF2-40B4-BE49-F238E27FC236}">
                <a16:creationId xmlns:a16="http://schemas.microsoft.com/office/drawing/2014/main" id="{C853DC49-4801-8789-B110-DACD4C78E8E0}"/>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a:stretch>
            <a:fillRect/>
          </a:stretch>
        </p:blipFill>
        <p:spPr>
          <a:xfrm>
            <a:off x="730885" y="3813017"/>
            <a:ext cx="4719320" cy="2654617"/>
          </a:xfrm>
          <a:prstGeom prst="rect">
            <a:avLst/>
          </a:prstGeom>
        </p:spPr>
      </p:pic>
      <p:pic>
        <p:nvPicPr>
          <p:cNvPr id="7" name="Picture 6">
            <a:extLst>
              <a:ext uri="{FF2B5EF4-FFF2-40B4-BE49-F238E27FC236}">
                <a16:creationId xmlns:a16="http://schemas.microsoft.com/office/drawing/2014/main" id="{06B54986-80C1-ABB2-5872-22DCDF0767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42756" y="943077"/>
            <a:ext cx="2533839" cy="1604181"/>
          </a:xfrm>
          <a:prstGeom prst="rect">
            <a:avLst/>
          </a:prstGeom>
        </p:spPr>
      </p:pic>
      <p:sp>
        <p:nvSpPr>
          <p:cNvPr id="3" name="Content Placeholder 2">
            <a:extLst>
              <a:ext uri="{FF2B5EF4-FFF2-40B4-BE49-F238E27FC236}">
                <a16:creationId xmlns:a16="http://schemas.microsoft.com/office/drawing/2014/main" id="{2BEEBB0B-0EA4-5A6F-5D8A-AA08284DE71C}"/>
              </a:ext>
            </a:extLst>
          </p:cNvPr>
          <p:cNvSpPr>
            <a:spLocks noGrp="1"/>
          </p:cNvSpPr>
          <p:nvPr>
            <p:ph idx="1"/>
          </p:nvPr>
        </p:nvSpPr>
        <p:spPr>
          <a:xfrm>
            <a:off x="6450012" y="685800"/>
            <a:ext cx="4465639" cy="3615267"/>
          </a:xfrm>
        </p:spPr>
        <p:txBody>
          <a:bodyPr>
            <a:normAutofit/>
          </a:bodyPr>
          <a:lstStyle/>
          <a:p>
            <a:pPr>
              <a:lnSpc>
                <a:spcPct val="90000"/>
              </a:lnSpc>
            </a:pPr>
            <a:r>
              <a:rPr lang="en-GB" sz="1500">
                <a:sym typeface="Arial"/>
              </a:rPr>
              <a:t>Sometimes, people can underestimate how dangerous water can be. </a:t>
            </a:r>
          </a:p>
          <a:p>
            <a:pPr>
              <a:lnSpc>
                <a:spcPct val="90000"/>
              </a:lnSpc>
            </a:pPr>
            <a:endParaRPr lang="en-GB" sz="1500">
              <a:sym typeface="Arial"/>
            </a:endParaRPr>
          </a:p>
          <a:p>
            <a:pPr>
              <a:lnSpc>
                <a:spcPct val="90000"/>
              </a:lnSpc>
            </a:pPr>
            <a:endParaRPr lang="en-GB" sz="1500">
              <a:sym typeface="Arial"/>
            </a:endParaRPr>
          </a:p>
          <a:p>
            <a:pPr>
              <a:lnSpc>
                <a:spcPct val="90000"/>
              </a:lnSpc>
            </a:pPr>
            <a:r>
              <a:rPr lang="en-GB" sz="1500">
                <a:sym typeface="Arial"/>
              </a:rPr>
              <a:t>On a hot summer’s day, it may feel tempting to swim in a lake or dive into a swimming pool. </a:t>
            </a:r>
          </a:p>
          <a:p>
            <a:pPr>
              <a:lnSpc>
                <a:spcPct val="90000"/>
              </a:lnSpc>
            </a:pPr>
            <a:endParaRPr lang="en-GB" sz="1500">
              <a:sym typeface="Arial"/>
            </a:endParaRPr>
          </a:p>
          <a:p>
            <a:pPr>
              <a:lnSpc>
                <a:spcPct val="90000"/>
              </a:lnSpc>
            </a:pPr>
            <a:endParaRPr lang="en-GB" sz="1500">
              <a:sym typeface="Arial"/>
            </a:endParaRPr>
          </a:p>
          <a:p>
            <a:pPr>
              <a:lnSpc>
                <a:spcPct val="90000"/>
              </a:lnSpc>
            </a:pPr>
            <a:r>
              <a:rPr lang="en-GB" sz="1500">
                <a:sym typeface="Arial"/>
              </a:rPr>
              <a:t>Being aware of the risks of water and knowing what to do to prevent drowning can help people to still enjoy activities in, on or near water safely.</a:t>
            </a:r>
            <a:endParaRPr lang="en-GB" sz="1500"/>
          </a:p>
          <a:p>
            <a:pPr marL="0" indent="0">
              <a:lnSpc>
                <a:spcPct val="90000"/>
              </a:lnSpc>
              <a:buNone/>
            </a:pPr>
            <a:endParaRPr lang="en-GB" sz="1500"/>
          </a:p>
        </p:txBody>
      </p:sp>
      <p:grpSp>
        <p:nvGrpSpPr>
          <p:cNvPr id="34" name="Group 33">
            <a:extLst>
              <a:ext uri="{FF2B5EF4-FFF2-40B4-BE49-F238E27FC236}">
                <a16:creationId xmlns:a16="http://schemas.microsoft.com/office/drawing/2014/main" id="{73EF4D34-FDBA-40BC-B666-A5CDF8B000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2292" y="2963333"/>
            <a:ext cx="1896535" cy="2218267"/>
            <a:chOff x="10292292" y="2963333"/>
            <a:chExt cx="1896535" cy="2218267"/>
          </a:xfrm>
        </p:grpSpPr>
        <p:cxnSp>
          <p:nvCxnSpPr>
            <p:cNvPr id="35" name="Straight Connector 34">
              <a:extLst>
                <a:ext uri="{FF2B5EF4-FFF2-40B4-BE49-F238E27FC236}">
                  <a16:creationId xmlns:a16="http://schemas.microsoft.com/office/drawing/2014/main" id="{F480576D-7D90-4190-A9B4-0AF8F034CA0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E400E164-5E40-4749-BD83-180844C0849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699485" y="3190344"/>
              <a:ext cx="1489342" cy="1489341"/>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3AA2F8AC-5516-4094-B54C-F6D968DB142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B11DE429-F182-4584-A22E-3A93AF2491B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EE0091AD-70B8-41E1-821E-F0BA34C3E50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438474397"/>
      </p:ext>
    </p:extLst>
  </p:cSld>
  <p:clrMapOvr>
    <a:masterClrMapping/>
  </p:clrMapOvr>
  <mc:AlternateContent xmlns:mc="http://schemas.openxmlformats.org/markup-compatibility/2006" xmlns:p14="http://schemas.microsoft.com/office/powerpoint/2010/main">
    <mc:Choice Requires="p14">
      <p:transition spd="slow" p14:dur="2000" advTm="48277"/>
    </mc:Choice>
    <mc:Fallback xmlns="">
      <p:transition spd="slow" advTm="482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3"/>
                </p:tgtEl>
              </p:cMediaNode>
            </p:video>
            <p:seq concurrent="1" nextAc="seek">
              <p:cTn id="8" restart="whenNotActive" fill="hold" evtFilter="cancelBubble" nodeType="interactiveSeq">
                <p:stCondLst>
                  <p:cond evt="onClick" delay="0">
                    <p:tgtEl>
                      <p:spTgt spid="2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3"/>
                                        </p:tgtEl>
                                      </p:cBhvr>
                                    </p:cmd>
                                  </p:childTnLst>
                                </p:cTn>
                              </p:par>
                            </p:childTnLst>
                          </p:cTn>
                        </p:par>
                      </p:childTnLst>
                    </p:cTn>
                  </p:par>
                </p:childTnLst>
              </p:cTn>
              <p:nextCondLst>
                <p:cond evt="onClick" delay="0">
                  <p:tgtEl>
                    <p:spTgt spid="2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B941E-3F46-5D3A-4807-A2401FA8189E}"/>
              </a:ext>
            </a:extLst>
          </p:cNvPr>
          <p:cNvSpPr>
            <a:spLocks noGrp="1"/>
          </p:cNvSpPr>
          <p:nvPr>
            <p:ph type="title"/>
          </p:nvPr>
        </p:nvSpPr>
        <p:spPr>
          <a:xfrm>
            <a:off x="684212" y="680508"/>
            <a:ext cx="8534400" cy="1507067"/>
          </a:xfrm>
        </p:spPr>
        <p:txBody>
          <a:bodyPr/>
          <a:lstStyle/>
          <a:p>
            <a:r>
              <a:rPr lang="en-GB"/>
              <a:t>How can water be </a:t>
            </a:r>
            <a:br>
              <a:rPr lang="en-GB"/>
            </a:br>
            <a:r>
              <a:rPr lang="en-GB"/>
              <a:t>dangerous?</a:t>
            </a:r>
          </a:p>
        </p:txBody>
      </p:sp>
      <p:sp>
        <p:nvSpPr>
          <p:cNvPr id="3" name="Content Placeholder 2">
            <a:extLst>
              <a:ext uri="{FF2B5EF4-FFF2-40B4-BE49-F238E27FC236}">
                <a16:creationId xmlns:a16="http://schemas.microsoft.com/office/drawing/2014/main" id="{3D1A2E9D-2076-8FFD-7E42-392FA53E885F}"/>
              </a:ext>
            </a:extLst>
          </p:cNvPr>
          <p:cNvSpPr>
            <a:spLocks noGrp="1"/>
          </p:cNvSpPr>
          <p:nvPr>
            <p:ph idx="1"/>
          </p:nvPr>
        </p:nvSpPr>
        <p:spPr>
          <a:xfrm>
            <a:off x="684212" y="2562225"/>
            <a:ext cx="8534400" cy="3615267"/>
          </a:xfrm>
        </p:spPr>
        <p:txBody>
          <a:bodyPr>
            <a:normAutofit lnSpcReduction="10000"/>
          </a:bodyPr>
          <a:lstStyle/>
          <a:p>
            <a:r>
              <a:rPr lang="en-GB">
                <a:solidFill>
                  <a:schemeClr val="tx1"/>
                </a:solidFill>
              </a:rPr>
              <a:t>Water can be very cold. This can affect your breathing, heart rate and blood pressure.</a:t>
            </a:r>
          </a:p>
          <a:p>
            <a:r>
              <a:rPr lang="en-GB">
                <a:solidFill>
                  <a:schemeClr val="tx1"/>
                </a:solidFill>
              </a:rPr>
              <a:t>The current in the sea or a river may be stronger than you think, making it difficult to swim or return to land.</a:t>
            </a:r>
          </a:p>
          <a:p>
            <a:r>
              <a:rPr lang="en-GB">
                <a:solidFill>
                  <a:schemeClr val="tx1"/>
                </a:solidFill>
              </a:rPr>
              <a:t>You can’t be certain of the depth of water. Water that appears shallow may suddenly become much deeper than you expect it to be.</a:t>
            </a:r>
          </a:p>
          <a:p>
            <a:r>
              <a:rPr lang="en-GB">
                <a:solidFill>
                  <a:schemeClr val="tx1"/>
                </a:solidFill>
              </a:rPr>
              <a:t>There may be dangerous things in the water that you can’t see. </a:t>
            </a:r>
          </a:p>
          <a:p>
            <a:r>
              <a:rPr lang="en-GB">
                <a:solidFill>
                  <a:schemeClr val="tx1"/>
                </a:solidFill>
              </a:rPr>
              <a:t>The banks of a river, stream or lake may be rocky or slippery, making it difficult to climb out.</a:t>
            </a:r>
          </a:p>
          <a:p>
            <a:endParaRPr lang="en-GB">
              <a:solidFill>
                <a:schemeClr val="tx1"/>
              </a:solidFill>
            </a:endParaRPr>
          </a:p>
          <a:p>
            <a:endParaRPr lang="en-GB"/>
          </a:p>
        </p:txBody>
      </p:sp>
      <p:pic>
        <p:nvPicPr>
          <p:cNvPr id="5" name="Picture 4">
            <a:extLst>
              <a:ext uri="{FF2B5EF4-FFF2-40B4-BE49-F238E27FC236}">
                <a16:creationId xmlns:a16="http://schemas.microsoft.com/office/drawing/2014/main" id="{80874647-D3B7-E772-21F7-978BD9CAE87F}"/>
              </a:ext>
            </a:extLst>
          </p:cNvPr>
          <p:cNvPicPr>
            <a:picLocks noChangeAspect="1"/>
          </p:cNvPicPr>
          <p:nvPr/>
        </p:nvPicPr>
        <p:blipFill>
          <a:blip r:embed="rId4"/>
          <a:stretch>
            <a:fillRect/>
          </a:stretch>
        </p:blipFill>
        <p:spPr>
          <a:xfrm>
            <a:off x="8755823" y="5027214"/>
            <a:ext cx="1417022" cy="943018"/>
          </a:xfrm>
          <a:prstGeom prst="rect">
            <a:avLst/>
          </a:prstGeom>
        </p:spPr>
      </p:pic>
      <p:pic>
        <p:nvPicPr>
          <p:cNvPr id="7" name="Picture 6">
            <a:extLst>
              <a:ext uri="{FF2B5EF4-FFF2-40B4-BE49-F238E27FC236}">
                <a16:creationId xmlns:a16="http://schemas.microsoft.com/office/drawing/2014/main" id="{0BBD583D-39ED-93F0-3B46-C845561BB909}"/>
              </a:ext>
            </a:extLst>
          </p:cNvPr>
          <p:cNvPicPr>
            <a:picLocks noChangeAspect="1"/>
          </p:cNvPicPr>
          <p:nvPr/>
        </p:nvPicPr>
        <p:blipFill>
          <a:blip r:embed="rId5"/>
          <a:stretch>
            <a:fillRect/>
          </a:stretch>
        </p:blipFill>
        <p:spPr>
          <a:xfrm>
            <a:off x="9710056" y="2642651"/>
            <a:ext cx="2213655" cy="1477777"/>
          </a:xfrm>
          <a:prstGeom prst="rect">
            <a:avLst/>
          </a:prstGeom>
        </p:spPr>
      </p:pic>
      <p:pic>
        <p:nvPicPr>
          <p:cNvPr id="9" name="Picture 8">
            <a:extLst>
              <a:ext uri="{FF2B5EF4-FFF2-40B4-BE49-F238E27FC236}">
                <a16:creationId xmlns:a16="http://schemas.microsoft.com/office/drawing/2014/main" id="{906E17EF-50A7-3F24-41B2-115095F6ED8E}"/>
              </a:ext>
            </a:extLst>
          </p:cNvPr>
          <p:cNvPicPr>
            <a:picLocks noChangeAspect="1"/>
          </p:cNvPicPr>
          <p:nvPr/>
        </p:nvPicPr>
        <p:blipFill>
          <a:blip r:embed="rId6"/>
          <a:stretch>
            <a:fillRect/>
          </a:stretch>
        </p:blipFill>
        <p:spPr>
          <a:xfrm>
            <a:off x="10309223" y="4286889"/>
            <a:ext cx="1614488" cy="2423668"/>
          </a:xfrm>
          <a:prstGeom prst="rect">
            <a:avLst/>
          </a:prstGeom>
        </p:spPr>
      </p:pic>
      <p:pic>
        <p:nvPicPr>
          <p:cNvPr id="21" name="Video 20">
            <a:hlinkClick r:id="" action="ppaction://media"/>
            <a:extLst>
              <a:ext uri="{FF2B5EF4-FFF2-40B4-BE49-F238E27FC236}">
                <a16:creationId xmlns:a16="http://schemas.microsoft.com/office/drawing/2014/main" id="{8032E509-2725-4F9D-EBCD-BFE3F27DF17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rcRect/>
          <a:stretch>
            <a:fillRect/>
          </a:stretch>
        </p:blipFill>
        <p:spPr>
          <a:xfrm>
            <a:off x="8197056" y="147443"/>
            <a:ext cx="3657600" cy="2057400"/>
          </a:xfrm>
          <a:prstGeom prst="rect">
            <a:avLst/>
          </a:prstGeom>
          <a:ln w="19050" cap="rnd">
            <a:solidFill>
              <a:srgbClr val="404040"/>
            </a:solidFill>
          </a:ln>
          <a:effectLst/>
        </p:spPr>
      </p:pic>
    </p:spTree>
    <p:extLst>
      <p:ext uri="{BB962C8B-B14F-4D97-AF65-F5344CB8AC3E}">
        <p14:creationId xmlns:p14="http://schemas.microsoft.com/office/powerpoint/2010/main" val="3919627366"/>
      </p:ext>
    </p:extLst>
  </p:cSld>
  <p:clrMapOvr>
    <a:masterClrMapping/>
  </p:clrMapOvr>
  <mc:AlternateContent xmlns:mc="http://schemas.openxmlformats.org/markup-compatibility/2006" xmlns:p14="http://schemas.microsoft.com/office/powerpoint/2010/main">
    <mc:Choice Requires="p14">
      <p:transition spd="slow" p14:dur="2000" advTm="95434"/>
    </mc:Choice>
    <mc:Fallback xmlns="">
      <p:transition spd="slow" advTm="954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1"/>
                </p:tgtEl>
              </p:cMediaNode>
            </p:video>
            <p:seq concurrent="1" nextAc="seek">
              <p:cTn id="8" restart="whenNotActive" fill="hold" evtFilter="cancelBubble" nodeType="interactiveSeq">
                <p:stCondLst>
                  <p:cond evt="onClick" delay="0">
                    <p:tgtEl>
                      <p:spTgt spid="2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1"/>
                                        </p:tgtEl>
                                      </p:cBhvr>
                                    </p:cmd>
                                  </p:childTnLst>
                                </p:cTn>
                              </p:par>
                            </p:childTnLst>
                          </p:cTn>
                        </p:par>
                      </p:childTnLst>
                    </p:cTn>
                  </p:par>
                </p:childTnLst>
              </p:cTn>
              <p:nextCondLst>
                <p:cond evt="onClick" delay="0">
                  <p:tgtEl>
                    <p:spTgt spid="21"/>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865625-4C1F-210A-3425-AA2938264301}"/>
              </a:ext>
            </a:extLst>
          </p:cNvPr>
          <p:cNvSpPr>
            <a:spLocks noGrp="1"/>
          </p:cNvSpPr>
          <p:nvPr>
            <p:ph idx="1"/>
          </p:nvPr>
        </p:nvSpPr>
        <p:spPr>
          <a:xfrm>
            <a:off x="454850" y="2173393"/>
            <a:ext cx="8534400" cy="3615267"/>
          </a:xfrm>
        </p:spPr>
        <p:txBody>
          <a:bodyPr>
            <a:normAutofit lnSpcReduction="10000"/>
          </a:bodyPr>
          <a:lstStyle/>
          <a:p>
            <a:r>
              <a:rPr lang="en-GB">
                <a:solidFill>
                  <a:schemeClr val="tx1"/>
                </a:solidFill>
              </a:rPr>
              <a:t>There may be no lifeguard present at a beach or swimming pool.</a:t>
            </a:r>
          </a:p>
          <a:p>
            <a:endParaRPr lang="en-GB">
              <a:solidFill>
                <a:schemeClr val="tx1"/>
              </a:solidFill>
            </a:endParaRPr>
          </a:p>
          <a:p>
            <a:endParaRPr lang="en-GB">
              <a:solidFill>
                <a:schemeClr val="tx1"/>
              </a:solidFill>
            </a:endParaRPr>
          </a:p>
          <a:p>
            <a:endParaRPr lang="en-GB">
              <a:solidFill>
                <a:schemeClr val="tx1"/>
              </a:solidFill>
            </a:endParaRPr>
          </a:p>
          <a:p>
            <a:r>
              <a:rPr lang="en-GB">
                <a:solidFill>
                  <a:schemeClr val="tx1"/>
                </a:solidFill>
              </a:rPr>
              <a:t> Tides can quickly raise the level of sea water, causing you to become trapped or cut off. They can also create strong currents, which could pull you farther out to sea.</a:t>
            </a:r>
          </a:p>
          <a:p>
            <a:endParaRPr lang="en-GB">
              <a:solidFill>
                <a:schemeClr val="tx1"/>
              </a:solidFill>
            </a:endParaRPr>
          </a:p>
          <a:p>
            <a:r>
              <a:rPr lang="en-GB">
                <a:solidFill>
                  <a:schemeClr val="tx1"/>
                </a:solidFill>
              </a:rPr>
              <a:t>Being in polluted water could make you ill.</a:t>
            </a:r>
          </a:p>
          <a:p>
            <a:endParaRPr lang="en-GB">
              <a:solidFill>
                <a:schemeClr val="tx1"/>
              </a:solidFill>
            </a:endParaRPr>
          </a:p>
          <a:p>
            <a:endParaRPr lang="en-GB">
              <a:solidFill>
                <a:schemeClr val="tx1"/>
              </a:solidFill>
            </a:endParaRPr>
          </a:p>
          <a:p>
            <a:endParaRPr lang="en-GB"/>
          </a:p>
        </p:txBody>
      </p:sp>
      <p:pic>
        <p:nvPicPr>
          <p:cNvPr id="7" name="Picture 6">
            <a:extLst>
              <a:ext uri="{FF2B5EF4-FFF2-40B4-BE49-F238E27FC236}">
                <a16:creationId xmlns:a16="http://schemas.microsoft.com/office/drawing/2014/main" id="{9C0B3747-8075-2C01-BCA8-8BE652A40742}"/>
              </a:ext>
            </a:extLst>
          </p:cNvPr>
          <p:cNvPicPr>
            <a:picLocks noChangeAspect="1"/>
          </p:cNvPicPr>
          <p:nvPr/>
        </p:nvPicPr>
        <p:blipFill>
          <a:blip r:embed="rId4"/>
          <a:stretch>
            <a:fillRect/>
          </a:stretch>
        </p:blipFill>
        <p:spPr>
          <a:xfrm>
            <a:off x="9145586" y="200025"/>
            <a:ext cx="2607469" cy="1390650"/>
          </a:xfrm>
          <a:prstGeom prst="rect">
            <a:avLst/>
          </a:prstGeom>
        </p:spPr>
      </p:pic>
      <p:pic>
        <p:nvPicPr>
          <p:cNvPr id="9" name="Picture 8">
            <a:extLst>
              <a:ext uri="{FF2B5EF4-FFF2-40B4-BE49-F238E27FC236}">
                <a16:creationId xmlns:a16="http://schemas.microsoft.com/office/drawing/2014/main" id="{2736E564-1140-4ECF-61BF-81776FC945B8}"/>
              </a:ext>
            </a:extLst>
          </p:cNvPr>
          <p:cNvPicPr>
            <a:picLocks noChangeAspect="1"/>
          </p:cNvPicPr>
          <p:nvPr/>
        </p:nvPicPr>
        <p:blipFill>
          <a:blip r:embed="rId5"/>
          <a:stretch>
            <a:fillRect/>
          </a:stretch>
        </p:blipFill>
        <p:spPr>
          <a:xfrm>
            <a:off x="9145586" y="1615016"/>
            <a:ext cx="2371725" cy="1714500"/>
          </a:xfrm>
          <a:prstGeom prst="rect">
            <a:avLst/>
          </a:prstGeom>
        </p:spPr>
      </p:pic>
      <p:pic>
        <p:nvPicPr>
          <p:cNvPr id="11" name="Picture 10">
            <a:extLst>
              <a:ext uri="{FF2B5EF4-FFF2-40B4-BE49-F238E27FC236}">
                <a16:creationId xmlns:a16="http://schemas.microsoft.com/office/drawing/2014/main" id="{C5B83AA1-AE1D-59D1-AE77-A804BEB0332B}"/>
              </a:ext>
            </a:extLst>
          </p:cNvPr>
          <p:cNvPicPr>
            <a:picLocks noChangeAspect="1"/>
          </p:cNvPicPr>
          <p:nvPr/>
        </p:nvPicPr>
        <p:blipFill>
          <a:blip r:embed="rId6"/>
          <a:stretch>
            <a:fillRect/>
          </a:stretch>
        </p:blipFill>
        <p:spPr>
          <a:xfrm>
            <a:off x="4223658" y="5335124"/>
            <a:ext cx="2931668" cy="1263650"/>
          </a:xfrm>
          <a:prstGeom prst="rect">
            <a:avLst/>
          </a:prstGeom>
        </p:spPr>
      </p:pic>
      <p:pic>
        <p:nvPicPr>
          <p:cNvPr id="13" name="Picture 12">
            <a:extLst>
              <a:ext uri="{FF2B5EF4-FFF2-40B4-BE49-F238E27FC236}">
                <a16:creationId xmlns:a16="http://schemas.microsoft.com/office/drawing/2014/main" id="{3A7866CC-B3FD-2FA5-489B-458F6565A170}"/>
              </a:ext>
            </a:extLst>
          </p:cNvPr>
          <p:cNvPicPr>
            <a:picLocks noChangeAspect="1"/>
          </p:cNvPicPr>
          <p:nvPr/>
        </p:nvPicPr>
        <p:blipFill>
          <a:blip r:embed="rId7"/>
          <a:stretch>
            <a:fillRect/>
          </a:stretch>
        </p:blipFill>
        <p:spPr>
          <a:xfrm>
            <a:off x="454850" y="200025"/>
            <a:ext cx="1631868" cy="1229022"/>
          </a:xfrm>
          <a:prstGeom prst="rect">
            <a:avLst/>
          </a:prstGeom>
        </p:spPr>
      </p:pic>
      <p:pic>
        <p:nvPicPr>
          <p:cNvPr id="5" name="Video 4">
            <a:hlinkClick r:id="" action="ppaction://media"/>
            <a:extLst>
              <a:ext uri="{FF2B5EF4-FFF2-40B4-BE49-F238E27FC236}">
                <a16:creationId xmlns:a16="http://schemas.microsoft.com/office/drawing/2014/main" id="{B51E095C-3EB7-28FE-CA4C-53194E2E2DE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8"/>
          <a:srcRect/>
          <a:stretch>
            <a:fillRect/>
          </a:stretch>
        </p:blipFill>
        <p:spPr>
          <a:xfrm>
            <a:off x="7876509" y="4315358"/>
            <a:ext cx="4059406" cy="2283416"/>
          </a:xfrm>
          <a:prstGeom prst="rect">
            <a:avLst/>
          </a:prstGeom>
          <a:ln w="19050" cap="rnd">
            <a:solidFill>
              <a:srgbClr val="404040"/>
            </a:solidFill>
          </a:ln>
          <a:effectLst/>
        </p:spPr>
      </p:pic>
    </p:spTree>
    <p:extLst>
      <p:ext uri="{BB962C8B-B14F-4D97-AF65-F5344CB8AC3E}">
        <p14:creationId xmlns:p14="http://schemas.microsoft.com/office/powerpoint/2010/main" val="443895126"/>
      </p:ext>
    </p:extLst>
  </p:cSld>
  <p:clrMapOvr>
    <a:masterClrMapping/>
  </p:clrMapOvr>
  <mc:AlternateContent xmlns:mc="http://schemas.openxmlformats.org/markup-compatibility/2006" xmlns:p14="http://schemas.microsoft.com/office/powerpoint/2010/main">
    <mc:Choice Requires="p14">
      <p:transition spd="slow" p14:dur="2000" advTm="43593"/>
    </mc:Choice>
    <mc:Fallback xmlns="">
      <p:transition spd="slow" advTm="435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1243C-D83F-4545-5126-634433F528E9}"/>
              </a:ext>
            </a:extLst>
          </p:cNvPr>
          <p:cNvSpPr>
            <a:spLocks noGrp="1"/>
          </p:cNvSpPr>
          <p:nvPr>
            <p:ph type="title"/>
          </p:nvPr>
        </p:nvSpPr>
        <p:spPr>
          <a:xfrm>
            <a:off x="775652" y="509692"/>
            <a:ext cx="8534400" cy="1507067"/>
          </a:xfrm>
        </p:spPr>
        <p:txBody>
          <a:bodyPr/>
          <a:lstStyle/>
          <a:p>
            <a:r>
              <a:rPr lang="en-GB"/>
              <a:t>What is the water safety</a:t>
            </a:r>
            <a:br>
              <a:rPr lang="en-GB"/>
            </a:br>
            <a:r>
              <a:rPr lang="en-GB"/>
              <a:t> code?</a:t>
            </a:r>
          </a:p>
        </p:txBody>
      </p:sp>
      <p:sp>
        <p:nvSpPr>
          <p:cNvPr id="3" name="Content Placeholder 2">
            <a:extLst>
              <a:ext uri="{FF2B5EF4-FFF2-40B4-BE49-F238E27FC236}">
                <a16:creationId xmlns:a16="http://schemas.microsoft.com/office/drawing/2014/main" id="{3092DCF8-5044-D2B7-36F8-24D86B4E9C0D}"/>
              </a:ext>
            </a:extLst>
          </p:cNvPr>
          <p:cNvSpPr>
            <a:spLocks noGrp="1"/>
          </p:cNvSpPr>
          <p:nvPr>
            <p:ph idx="1"/>
          </p:nvPr>
        </p:nvSpPr>
        <p:spPr>
          <a:xfrm>
            <a:off x="809413" y="5524500"/>
            <a:ext cx="7828154" cy="1066800"/>
          </a:xfrm>
        </p:spPr>
        <p:txBody>
          <a:bodyPr>
            <a:normAutofit fontScale="85000" lnSpcReduction="20000"/>
          </a:bodyPr>
          <a:lstStyle/>
          <a:p>
            <a:r>
              <a:rPr lang="en-GB">
                <a:solidFill>
                  <a:schemeClr val="tx1"/>
                </a:solidFill>
              </a:rPr>
              <a:t>The Water Safety Code provides information about how to stay</a:t>
            </a:r>
          </a:p>
          <a:p>
            <a:r>
              <a:rPr lang="en-GB">
                <a:solidFill>
                  <a:schemeClr val="tx1"/>
                </a:solidFill>
              </a:rPr>
              <a:t> safe in and around water and what to do in an emergency!</a:t>
            </a:r>
          </a:p>
          <a:p>
            <a:r>
              <a:rPr lang="en-GB">
                <a:solidFill>
                  <a:schemeClr val="tx1"/>
                </a:solidFill>
              </a:rPr>
              <a:t>It has four parts:</a:t>
            </a:r>
          </a:p>
          <a:p>
            <a:endParaRPr lang="en-GB">
              <a:solidFill>
                <a:schemeClr val="tx1"/>
              </a:solidFill>
            </a:endParaRPr>
          </a:p>
          <a:p>
            <a:endParaRPr lang="en-GB">
              <a:solidFill>
                <a:schemeClr val="tx1"/>
              </a:solidFill>
            </a:endParaRPr>
          </a:p>
          <a:p>
            <a:endParaRPr lang="en-GB">
              <a:solidFill>
                <a:schemeClr val="tx1"/>
              </a:solidFill>
            </a:endParaRPr>
          </a:p>
          <a:p>
            <a:endParaRPr lang="en-GB">
              <a:solidFill>
                <a:schemeClr val="tx1"/>
              </a:solidFill>
            </a:endParaRPr>
          </a:p>
          <a:p>
            <a:endParaRPr lang="en-GB">
              <a:solidFill>
                <a:schemeClr val="tx1"/>
              </a:solidFill>
            </a:endParaRPr>
          </a:p>
          <a:p>
            <a:endParaRPr lang="en-GB">
              <a:solidFill>
                <a:schemeClr val="tx1"/>
              </a:solidFill>
            </a:endParaRPr>
          </a:p>
          <a:p>
            <a:pPr marL="0" indent="0">
              <a:buNone/>
            </a:pPr>
            <a:endParaRPr lang="en-GB" sz="4700">
              <a:solidFill>
                <a:schemeClr val="tx1"/>
              </a:solidFill>
            </a:endParaRPr>
          </a:p>
          <a:p>
            <a:pPr marL="0" indent="0">
              <a:buNone/>
            </a:pPr>
            <a:endParaRPr lang="en-GB">
              <a:solidFill>
                <a:schemeClr val="tx1"/>
              </a:solidFill>
            </a:endParaRPr>
          </a:p>
          <a:p>
            <a:endParaRPr lang="en-GB">
              <a:solidFill>
                <a:schemeClr val="tx1"/>
              </a:solidFill>
            </a:endParaRPr>
          </a:p>
          <a:p>
            <a:endParaRPr lang="en-GB">
              <a:solidFill>
                <a:schemeClr val="tx1"/>
              </a:solidFill>
            </a:endParaRPr>
          </a:p>
          <a:p>
            <a:endParaRPr lang="en-GB">
              <a:solidFill>
                <a:schemeClr val="tx1"/>
              </a:solidFill>
            </a:endParaRPr>
          </a:p>
          <a:p>
            <a:endParaRPr lang="en-GB">
              <a:solidFill>
                <a:schemeClr val="tx1"/>
              </a:solidFill>
            </a:endParaRPr>
          </a:p>
          <a:p>
            <a:endParaRPr lang="en-GB">
              <a:solidFill>
                <a:schemeClr val="tx1"/>
              </a:solidFill>
            </a:endParaRPr>
          </a:p>
          <a:p>
            <a:endParaRPr lang="en-GB">
              <a:solidFill>
                <a:schemeClr val="tx1"/>
              </a:solidFill>
            </a:endParaRPr>
          </a:p>
          <a:p>
            <a:endParaRPr lang="en-GB">
              <a:solidFill>
                <a:schemeClr val="tx1"/>
              </a:solidFill>
            </a:endParaRPr>
          </a:p>
          <a:p>
            <a:endParaRPr lang="en-GB">
              <a:solidFill>
                <a:schemeClr val="tx1"/>
              </a:solidFill>
            </a:endParaRPr>
          </a:p>
          <a:p>
            <a:endParaRPr lang="en-GB">
              <a:solidFill>
                <a:schemeClr val="tx1"/>
              </a:solidFill>
            </a:endParaRPr>
          </a:p>
          <a:p>
            <a:endParaRPr lang="en-GB">
              <a:solidFill>
                <a:schemeClr val="tx1"/>
              </a:solidFill>
            </a:endParaRPr>
          </a:p>
          <a:p>
            <a:endParaRPr lang="en-GB"/>
          </a:p>
        </p:txBody>
      </p:sp>
      <p:pic>
        <p:nvPicPr>
          <p:cNvPr id="8" name="Picture 7">
            <a:extLst>
              <a:ext uri="{FF2B5EF4-FFF2-40B4-BE49-F238E27FC236}">
                <a16:creationId xmlns:a16="http://schemas.microsoft.com/office/drawing/2014/main" id="{E7D08BC9-72D4-03AA-6D28-E0BACEDFA8DD}"/>
              </a:ext>
            </a:extLst>
          </p:cNvPr>
          <p:cNvPicPr>
            <a:picLocks noChangeAspect="1"/>
          </p:cNvPicPr>
          <p:nvPr/>
        </p:nvPicPr>
        <p:blipFill>
          <a:blip r:embed="rId4"/>
          <a:stretch>
            <a:fillRect/>
          </a:stretch>
        </p:blipFill>
        <p:spPr>
          <a:xfrm>
            <a:off x="880183" y="3184997"/>
            <a:ext cx="2420322" cy="1902117"/>
          </a:xfrm>
          <a:prstGeom prst="rect">
            <a:avLst/>
          </a:prstGeom>
        </p:spPr>
      </p:pic>
      <p:pic>
        <p:nvPicPr>
          <p:cNvPr id="10" name="Picture 9">
            <a:extLst>
              <a:ext uri="{FF2B5EF4-FFF2-40B4-BE49-F238E27FC236}">
                <a16:creationId xmlns:a16="http://schemas.microsoft.com/office/drawing/2014/main" id="{D2AF9C29-1F0C-EE8B-EC1E-7D668E3357DD}"/>
              </a:ext>
            </a:extLst>
          </p:cNvPr>
          <p:cNvPicPr>
            <a:picLocks noChangeAspect="1"/>
          </p:cNvPicPr>
          <p:nvPr/>
        </p:nvPicPr>
        <p:blipFill>
          <a:blip r:embed="rId5"/>
          <a:stretch>
            <a:fillRect/>
          </a:stretch>
        </p:blipFill>
        <p:spPr>
          <a:xfrm>
            <a:off x="3513329" y="3201841"/>
            <a:ext cx="2420322" cy="1902117"/>
          </a:xfrm>
          <a:prstGeom prst="rect">
            <a:avLst/>
          </a:prstGeom>
        </p:spPr>
      </p:pic>
      <p:pic>
        <p:nvPicPr>
          <p:cNvPr id="12" name="Picture 11">
            <a:extLst>
              <a:ext uri="{FF2B5EF4-FFF2-40B4-BE49-F238E27FC236}">
                <a16:creationId xmlns:a16="http://schemas.microsoft.com/office/drawing/2014/main" id="{FF30AD86-E13B-3BAD-566C-F48B539B8008}"/>
              </a:ext>
            </a:extLst>
          </p:cNvPr>
          <p:cNvPicPr>
            <a:picLocks noChangeAspect="1"/>
          </p:cNvPicPr>
          <p:nvPr/>
        </p:nvPicPr>
        <p:blipFill>
          <a:blip r:embed="rId6"/>
          <a:stretch>
            <a:fillRect/>
          </a:stretch>
        </p:blipFill>
        <p:spPr>
          <a:xfrm>
            <a:off x="6146475" y="3201841"/>
            <a:ext cx="2420322" cy="1902117"/>
          </a:xfrm>
          <a:prstGeom prst="rect">
            <a:avLst/>
          </a:prstGeom>
        </p:spPr>
      </p:pic>
      <p:pic>
        <p:nvPicPr>
          <p:cNvPr id="16" name="Picture 15">
            <a:extLst>
              <a:ext uri="{FF2B5EF4-FFF2-40B4-BE49-F238E27FC236}">
                <a16:creationId xmlns:a16="http://schemas.microsoft.com/office/drawing/2014/main" id="{E8015864-3D50-95A2-CE7F-FF6C12782C94}"/>
              </a:ext>
            </a:extLst>
          </p:cNvPr>
          <p:cNvPicPr>
            <a:picLocks noChangeAspect="1"/>
          </p:cNvPicPr>
          <p:nvPr/>
        </p:nvPicPr>
        <p:blipFill>
          <a:blip r:embed="rId7"/>
          <a:stretch>
            <a:fillRect/>
          </a:stretch>
        </p:blipFill>
        <p:spPr>
          <a:xfrm>
            <a:off x="8779621" y="3201841"/>
            <a:ext cx="2420322" cy="1902117"/>
          </a:xfrm>
          <a:prstGeom prst="rect">
            <a:avLst/>
          </a:prstGeom>
        </p:spPr>
      </p:pic>
      <p:sp>
        <p:nvSpPr>
          <p:cNvPr id="17" name="Rectangle 16">
            <a:extLst>
              <a:ext uri="{FF2B5EF4-FFF2-40B4-BE49-F238E27FC236}">
                <a16:creationId xmlns:a16="http://schemas.microsoft.com/office/drawing/2014/main" id="{930B533A-A53E-248F-37B2-5A4E2C8A6BE0}"/>
              </a:ext>
            </a:extLst>
          </p:cNvPr>
          <p:cNvSpPr/>
          <p:nvPr/>
        </p:nvSpPr>
        <p:spPr>
          <a:xfrm>
            <a:off x="931883" y="5330952"/>
            <a:ext cx="10003536" cy="1408176"/>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t>It is important to note that Deaf people can use the BSL 999 app </a:t>
            </a:r>
          </a:p>
        </p:txBody>
      </p:sp>
      <p:pic>
        <p:nvPicPr>
          <p:cNvPr id="19" name="Picture 18">
            <a:extLst>
              <a:ext uri="{FF2B5EF4-FFF2-40B4-BE49-F238E27FC236}">
                <a16:creationId xmlns:a16="http://schemas.microsoft.com/office/drawing/2014/main" id="{07359774-E09B-B790-6974-FE111826DD17}"/>
              </a:ext>
            </a:extLst>
          </p:cNvPr>
          <p:cNvPicPr>
            <a:picLocks noChangeAspect="1"/>
          </p:cNvPicPr>
          <p:nvPr/>
        </p:nvPicPr>
        <p:blipFill>
          <a:blip r:embed="rId8"/>
          <a:srcRect l="29509" t="11289" r="26899" b="10933"/>
          <a:stretch>
            <a:fillRect/>
          </a:stretch>
        </p:blipFill>
        <p:spPr>
          <a:xfrm>
            <a:off x="9401413" y="5368290"/>
            <a:ext cx="1370219" cy="1333500"/>
          </a:xfrm>
          <a:prstGeom prst="rect">
            <a:avLst/>
          </a:prstGeom>
        </p:spPr>
      </p:pic>
      <p:pic>
        <p:nvPicPr>
          <p:cNvPr id="6" name="Video 5">
            <a:hlinkClick r:id="" action="ppaction://media"/>
            <a:extLst>
              <a:ext uri="{FF2B5EF4-FFF2-40B4-BE49-F238E27FC236}">
                <a16:creationId xmlns:a16="http://schemas.microsoft.com/office/drawing/2014/main" id="{CE8E8EFE-7B43-E639-C0B7-D60CA458715C}"/>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9"/>
          <a:srcRect/>
          <a:stretch>
            <a:fillRect/>
          </a:stretch>
        </p:blipFill>
        <p:spPr>
          <a:xfrm>
            <a:off x="7997573" y="258716"/>
            <a:ext cx="3957956" cy="2226350"/>
          </a:xfrm>
          <a:prstGeom prst="rect">
            <a:avLst/>
          </a:prstGeom>
          <a:ln w="19050" cap="rnd">
            <a:solidFill>
              <a:srgbClr val="404040"/>
            </a:solidFill>
          </a:ln>
          <a:effectLst/>
        </p:spPr>
      </p:pic>
    </p:spTree>
    <p:extLst>
      <p:ext uri="{BB962C8B-B14F-4D97-AF65-F5344CB8AC3E}">
        <p14:creationId xmlns:p14="http://schemas.microsoft.com/office/powerpoint/2010/main" val="1458288965"/>
      </p:ext>
    </p:extLst>
  </p:cSld>
  <p:clrMapOvr>
    <a:masterClrMapping/>
  </p:clrMapOvr>
  <mc:AlternateContent xmlns:mc="http://schemas.openxmlformats.org/markup-compatibility/2006" xmlns:p14="http://schemas.microsoft.com/office/powerpoint/2010/main">
    <mc:Choice Requires="p14">
      <p:transition spd="slow" p14:dur="2000" advTm="64932"/>
    </mc:Choice>
    <mc:Fallback xmlns="">
      <p:transition spd="slow" advTm="649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8B7D4-6F67-3327-CB9A-F9C8BE4FE77D}"/>
              </a:ext>
            </a:extLst>
          </p:cNvPr>
          <p:cNvSpPr>
            <a:spLocks noGrp="1"/>
          </p:cNvSpPr>
          <p:nvPr>
            <p:ph type="title"/>
          </p:nvPr>
        </p:nvSpPr>
        <p:spPr>
          <a:xfrm>
            <a:off x="775652" y="108390"/>
            <a:ext cx="8534400" cy="1507067"/>
          </a:xfrm>
        </p:spPr>
        <p:txBody>
          <a:bodyPr/>
          <a:lstStyle/>
          <a:p>
            <a:r>
              <a:rPr lang="en-GB" b="1"/>
              <a:t>Stop and think</a:t>
            </a:r>
          </a:p>
        </p:txBody>
      </p:sp>
      <p:sp>
        <p:nvSpPr>
          <p:cNvPr id="3" name="Content Placeholder 2">
            <a:extLst>
              <a:ext uri="{FF2B5EF4-FFF2-40B4-BE49-F238E27FC236}">
                <a16:creationId xmlns:a16="http://schemas.microsoft.com/office/drawing/2014/main" id="{25590BEF-7D8A-5ACC-EC08-345D5D1115D4}"/>
              </a:ext>
            </a:extLst>
          </p:cNvPr>
          <p:cNvSpPr>
            <a:spLocks noGrp="1"/>
          </p:cNvSpPr>
          <p:nvPr>
            <p:ph idx="1"/>
          </p:nvPr>
        </p:nvSpPr>
        <p:spPr>
          <a:xfrm>
            <a:off x="1304925" y="1307592"/>
            <a:ext cx="8534400" cy="5230368"/>
          </a:xfrm>
        </p:spPr>
        <p:txBody>
          <a:bodyPr>
            <a:normAutofit/>
          </a:bodyPr>
          <a:lstStyle/>
          <a:p>
            <a:r>
              <a:rPr lang="en-GB">
                <a:solidFill>
                  <a:schemeClr val="tx1"/>
                </a:solidFill>
              </a:rPr>
              <a:t>When approaching water, take some time to stop and assess your surroundings for any possible dangers.</a:t>
            </a:r>
          </a:p>
          <a:p>
            <a:r>
              <a:rPr lang="en-GB">
                <a:solidFill>
                  <a:schemeClr val="tx1"/>
                </a:solidFill>
              </a:rPr>
              <a:t>Are there any signs giving information, advice or warnings?</a:t>
            </a:r>
          </a:p>
          <a:p>
            <a:r>
              <a:rPr lang="en-GB">
                <a:solidFill>
                  <a:schemeClr val="tx1"/>
                </a:solidFill>
              </a:rPr>
              <a:t>Can you see anything that could injure you, such as rocks or litter?</a:t>
            </a:r>
          </a:p>
          <a:p>
            <a:r>
              <a:rPr lang="en-GB">
                <a:solidFill>
                  <a:schemeClr val="tx1"/>
                </a:solidFill>
              </a:rPr>
              <a:t>Is there a lifeguard?</a:t>
            </a:r>
          </a:p>
          <a:p>
            <a:r>
              <a:rPr lang="en-GB">
                <a:solidFill>
                  <a:schemeClr val="tx1"/>
                </a:solidFill>
              </a:rPr>
              <a:t>Are you alone or with other people?</a:t>
            </a:r>
          </a:p>
          <a:p>
            <a:r>
              <a:rPr lang="en-GB">
                <a:solidFill>
                  <a:schemeClr val="tx1"/>
                </a:solidFill>
              </a:rPr>
              <a:t>Is the tide going in or out</a:t>
            </a:r>
          </a:p>
          <a:p>
            <a:r>
              <a:rPr lang="en-GB">
                <a:solidFill>
                  <a:schemeClr val="tx1"/>
                </a:solidFill>
              </a:rPr>
              <a:t>Is there a safe place to climb out when you are </a:t>
            </a:r>
          </a:p>
          <a:p>
            <a:pPr marL="0" indent="0">
              <a:buClr>
                <a:srgbClr val="FFFFFF"/>
              </a:buClr>
              <a:buNone/>
            </a:pPr>
            <a:r>
              <a:rPr lang="en-GB">
                <a:solidFill>
                  <a:schemeClr val="tx1"/>
                </a:solidFill>
              </a:rPr>
              <a:t>in the water?</a:t>
            </a:r>
          </a:p>
          <a:p>
            <a:r>
              <a:rPr lang="en-GB">
                <a:solidFill>
                  <a:schemeClr val="tx1"/>
                </a:solidFill>
              </a:rPr>
              <a:t>Are you dressed appropriately?</a:t>
            </a:r>
          </a:p>
          <a:p>
            <a:endParaRPr lang="en-GB">
              <a:solidFill>
                <a:schemeClr val="tx1"/>
              </a:solidFill>
            </a:endParaRPr>
          </a:p>
          <a:p>
            <a:endParaRPr lang="en-GB"/>
          </a:p>
        </p:txBody>
      </p:sp>
      <p:pic>
        <p:nvPicPr>
          <p:cNvPr id="5" name="Picture 4">
            <a:extLst>
              <a:ext uri="{FF2B5EF4-FFF2-40B4-BE49-F238E27FC236}">
                <a16:creationId xmlns:a16="http://schemas.microsoft.com/office/drawing/2014/main" id="{7869732A-E416-616A-BEB0-58E45A5364BF}"/>
              </a:ext>
            </a:extLst>
          </p:cNvPr>
          <p:cNvPicPr>
            <a:picLocks noChangeAspect="1"/>
          </p:cNvPicPr>
          <p:nvPr/>
        </p:nvPicPr>
        <p:blipFill>
          <a:blip r:embed="rId4"/>
          <a:stretch>
            <a:fillRect/>
          </a:stretch>
        </p:blipFill>
        <p:spPr>
          <a:xfrm>
            <a:off x="-27717" y="4776748"/>
            <a:ext cx="1606738" cy="2081252"/>
          </a:xfrm>
          <a:prstGeom prst="rect">
            <a:avLst/>
          </a:prstGeom>
        </p:spPr>
      </p:pic>
      <p:pic>
        <p:nvPicPr>
          <p:cNvPr id="13" name="Picture 12">
            <a:extLst>
              <a:ext uri="{FF2B5EF4-FFF2-40B4-BE49-F238E27FC236}">
                <a16:creationId xmlns:a16="http://schemas.microsoft.com/office/drawing/2014/main" id="{2FED9BB3-CC45-ED0E-16E3-00F7989511CC}"/>
              </a:ext>
            </a:extLst>
          </p:cNvPr>
          <p:cNvPicPr>
            <a:picLocks noChangeAspect="1"/>
          </p:cNvPicPr>
          <p:nvPr/>
        </p:nvPicPr>
        <p:blipFill>
          <a:blip r:embed="rId5"/>
          <a:stretch>
            <a:fillRect/>
          </a:stretch>
        </p:blipFill>
        <p:spPr>
          <a:xfrm>
            <a:off x="9835708" y="107551"/>
            <a:ext cx="2133600" cy="2133600"/>
          </a:xfrm>
          <a:prstGeom prst="rect">
            <a:avLst/>
          </a:prstGeom>
        </p:spPr>
      </p:pic>
      <p:pic>
        <p:nvPicPr>
          <p:cNvPr id="17" name="Picture 16">
            <a:extLst>
              <a:ext uri="{FF2B5EF4-FFF2-40B4-BE49-F238E27FC236}">
                <a16:creationId xmlns:a16="http://schemas.microsoft.com/office/drawing/2014/main" id="{A9622B0B-05F5-08B4-B7E3-3D2CCF863F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90024" y="2559900"/>
            <a:ext cx="1129768" cy="1729071"/>
          </a:xfrm>
          <a:prstGeom prst="rect">
            <a:avLst/>
          </a:prstGeom>
        </p:spPr>
      </p:pic>
      <p:pic>
        <p:nvPicPr>
          <p:cNvPr id="16" name="Video 15">
            <a:hlinkClick r:id="" action="ppaction://media"/>
            <a:extLst>
              <a:ext uri="{FF2B5EF4-FFF2-40B4-BE49-F238E27FC236}">
                <a16:creationId xmlns:a16="http://schemas.microsoft.com/office/drawing/2014/main" id="{20C88C06-5D6B-B5BF-8175-F3CF15C71FC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rcRect l="787" r="787"/>
          <a:stretch>
            <a:fillRect/>
          </a:stretch>
        </p:blipFill>
        <p:spPr>
          <a:xfrm>
            <a:off x="7830281" y="4392059"/>
            <a:ext cx="4009571" cy="2291442"/>
          </a:xfrm>
          <a:prstGeom prst="rect">
            <a:avLst/>
          </a:prstGeom>
          <a:ln w="19050" cap="rnd">
            <a:solidFill>
              <a:srgbClr val="404040"/>
            </a:solidFill>
          </a:ln>
          <a:effectLst/>
        </p:spPr>
      </p:pic>
    </p:spTree>
    <p:extLst>
      <p:ext uri="{BB962C8B-B14F-4D97-AF65-F5344CB8AC3E}">
        <p14:creationId xmlns:p14="http://schemas.microsoft.com/office/powerpoint/2010/main" val="2208293559"/>
      </p:ext>
    </p:extLst>
  </p:cSld>
  <p:clrMapOvr>
    <a:masterClrMapping/>
  </p:clrMapOvr>
  <mc:AlternateContent xmlns:mc="http://schemas.openxmlformats.org/markup-compatibility/2006" xmlns:p14="http://schemas.microsoft.com/office/powerpoint/2010/main">
    <mc:Choice Requires="p14">
      <p:transition spd="slow" p14:dur="2000" advTm="80977"/>
    </mc:Choice>
    <mc:Fallback xmlns="">
      <p:transition spd="slow" advTm="809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DACD7-ED84-CC13-A2A9-E91C404C416A}"/>
              </a:ext>
            </a:extLst>
          </p:cNvPr>
          <p:cNvSpPr>
            <a:spLocks noGrp="1"/>
          </p:cNvSpPr>
          <p:nvPr>
            <p:ph type="title"/>
          </p:nvPr>
        </p:nvSpPr>
        <p:spPr>
          <a:xfrm>
            <a:off x="867092" y="262804"/>
            <a:ext cx="8534400" cy="1507067"/>
          </a:xfrm>
        </p:spPr>
        <p:txBody>
          <a:bodyPr/>
          <a:lstStyle/>
          <a:p>
            <a:r>
              <a:rPr lang="en-GB" b="1"/>
              <a:t>Stay together</a:t>
            </a:r>
          </a:p>
        </p:txBody>
      </p:sp>
      <p:sp>
        <p:nvSpPr>
          <p:cNvPr id="3" name="Content Placeholder 2">
            <a:extLst>
              <a:ext uri="{FF2B5EF4-FFF2-40B4-BE49-F238E27FC236}">
                <a16:creationId xmlns:a16="http://schemas.microsoft.com/office/drawing/2014/main" id="{D25CD1AE-244D-80E7-EF82-56D54F192BAB}"/>
              </a:ext>
            </a:extLst>
          </p:cNvPr>
          <p:cNvSpPr>
            <a:spLocks noGrp="1"/>
          </p:cNvSpPr>
          <p:nvPr>
            <p:ph idx="1"/>
          </p:nvPr>
        </p:nvSpPr>
        <p:spPr>
          <a:xfrm>
            <a:off x="867092" y="1621366"/>
            <a:ext cx="8534400" cy="3615267"/>
          </a:xfrm>
        </p:spPr>
        <p:txBody>
          <a:bodyPr/>
          <a:lstStyle/>
          <a:p>
            <a:r>
              <a:rPr lang="en-GB">
                <a:solidFill>
                  <a:schemeClr val="tx1"/>
                </a:solidFill>
              </a:rPr>
              <a:t>It is always safer to be in or around water with friends, family or trusted adults. If there is an emergency, it is important that there is someone else who can get help.</a:t>
            </a:r>
          </a:p>
          <a:p>
            <a:endParaRPr lang="en-GB">
              <a:solidFill>
                <a:schemeClr val="tx1"/>
              </a:solidFill>
            </a:endParaRPr>
          </a:p>
          <a:p>
            <a:endParaRPr lang="en-GB">
              <a:solidFill>
                <a:schemeClr val="tx1"/>
              </a:solidFill>
            </a:endParaRPr>
          </a:p>
          <a:p>
            <a:r>
              <a:rPr lang="en-GB">
                <a:solidFill>
                  <a:schemeClr val="tx1"/>
                </a:solidFill>
              </a:rPr>
              <a:t>If you are visiting a beach or body of water, such as a lake or river, always let your parents or carers know where you are going and when they should expect you to return. It is always safer for children to go near water with an adult.</a:t>
            </a:r>
          </a:p>
          <a:p>
            <a:endParaRPr lang="en-GB"/>
          </a:p>
        </p:txBody>
      </p:sp>
      <p:pic>
        <p:nvPicPr>
          <p:cNvPr id="5" name="Picture 4">
            <a:extLst>
              <a:ext uri="{FF2B5EF4-FFF2-40B4-BE49-F238E27FC236}">
                <a16:creationId xmlns:a16="http://schemas.microsoft.com/office/drawing/2014/main" id="{A6F0B0DA-4064-810E-FBB8-D90A2D9A91B5}"/>
              </a:ext>
            </a:extLst>
          </p:cNvPr>
          <p:cNvPicPr>
            <a:picLocks noChangeAspect="1"/>
          </p:cNvPicPr>
          <p:nvPr/>
        </p:nvPicPr>
        <p:blipFill>
          <a:blip r:embed="rId4"/>
          <a:stretch>
            <a:fillRect/>
          </a:stretch>
        </p:blipFill>
        <p:spPr>
          <a:xfrm>
            <a:off x="9612630" y="479504"/>
            <a:ext cx="2217420" cy="1368345"/>
          </a:xfrm>
          <a:prstGeom prst="rect">
            <a:avLst/>
          </a:prstGeom>
        </p:spPr>
      </p:pic>
      <p:pic>
        <p:nvPicPr>
          <p:cNvPr id="7" name="Picture 6">
            <a:extLst>
              <a:ext uri="{FF2B5EF4-FFF2-40B4-BE49-F238E27FC236}">
                <a16:creationId xmlns:a16="http://schemas.microsoft.com/office/drawing/2014/main" id="{CDD45769-E640-4638-D7E6-1B77D89081DF}"/>
              </a:ext>
            </a:extLst>
          </p:cNvPr>
          <p:cNvPicPr>
            <a:picLocks noChangeAspect="1"/>
          </p:cNvPicPr>
          <p:nvPr/>
        </p:nvPicPr>
        <p:blipFill>
          <a:blip r:embed="rId5"/>
          <a:stretch>
            <a:fillRect/>
          </a:stretch>
        </p:blipFill>
        <p:spPr>
          <a:xfrm>
            <a:off x="9612630" y="1981199"/>
            <a:ext cx="2286000" cy="1285875"/>
          </a:xfrm>
          <a:prstGeom prst="rect">
            <a:avLst/>
          </a:prstGeom>
        </p:spPr>
      </p:pic>
      <p:pic>
        <p:nvPicPr>
          <p:cNvPr id="9" name="Picture 8">
            <a:extLst>
              <a:ext uri="{FF2B5EF4-FFF2-40B4-BE49-F238E27FC236}">
                <a16:creationId xmlns:a16="http://schemas.microsoft.com/office/drawing/2014/main" id="{A9585307-9192-3EF0-A95A-9326CA49EC75}"/>
              </a:ext>
            </a:extLst>
          </p:cNvPr>
          <p:cNvPicPr>
            <a:picLocks noChangeAspect="1"/>
          </p:cNvPicPr>
          <p:nvPr/>
        </p:nvPicPr>
        <p:blipFill>
          <a:blip r:embed="rId6"/>
          <a:stretch>
            <a:fillRect/>
          </a:stretch>
        </p:blipFill>
        <p:spPr>
          <a:xfrm>
            <a:off x="655954" y="4992382"/>
            <a:ext cx="2381250" cy="1509243"/>
          </a:xfrm>
          <a:prstGeom prst="rect">
            <a:avLst/>
          </a:prstGeom>
        </p:spPr>
      </p:pic>
      <p:pic>
        <p:nvPicPr>
          <p:cNvPr id="17" name="Video 16">
            <a:hlinkClick r:id="" action="ppaction://media"/>
            <a:extLst>
              <a:ext uri="{FF2B5EF4-FFF2-40B4-BE49-F238E27FC236}">
                <a16:creationId xmlns:a16="http://schemas.microsoft.com/office/drawing/2014/main" id="{F695C280-1BEB-798D-4F31-124202E5140E}"/>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rcRect/>
          <a:stretch>
            <a:fillRect/>
          </a:stretch>
        </p:blipFill>
        <p:spPr>
          <a:xfrm>
            <a:off x="8346971" y="4620333"/>
            <a:ext cx="3657600" cy="2057400"/>
          </a:xfrm>
          <a:prstGeom prst="rect">
            <a:avLst/>
          </a:prstGeom>
          <a:ln w="19050" cap="rnd">
            <a:solidFill>
              <a:srgbClr val="404040"/>
            </a:solidFill>
          </a:ln>
          <a:effectLst/>
        </p:spPr>
      </p:pic>
    </p:spTree>
    <p:extLst>
      <p:ext uri="{BB962C8B-B14F-4D97-AF65-F5344CB8AC3E}">
        <p14:creationId xmlns:p14="http://schemas.microsoft.com/office/powerpoint/2010/main" val="3794775628"/>
      </p:ext>
    </p:extLst>
  </p:cSld>
  <p:clrMapOvr>
    <a:masterClrMapping/>
  </p:clrMapOvr>
  <mc:AlternateContent xmlns:mc="http://schemas.openxmlformats.org/markup-compatibility/2006" xmlns:p14="http://schemas.microsoft.com/office/powerpoint/2010/main">
    <mc:Choice Requires="p14">
      <p:transition spd="slow" p14:dur="2000" advTm="64197"/>
    </mc:Choice>
    <mc:Fallback xmlns="">
      <p:transition spd="slow" advTm="641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7"/>
                </p:tgtEl>
              </p:cMediaNode>
            </p:video>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
                                        </p:tgtEl>
                                      </p:cBhvr>
                                    </p:cmd>
                                  </p:childTnLst>
                                </p:cTn>
                              </p:par>
                            </p:childTnLst>
                          </p:cTn>
                        </p:par>
                      </p:childTnLst>
                    </p:cTn>
                  </p:par>
                </p:childTnLst>
              </p:cTn>
              <p:nextCondLst>
                <p:cond evt="onClick" delay="0">
                  <p:tgtEl>
                    <p:spTgt spid="17"/>
                  </p:tgtEl>
                </p:cond>
              </p:nextCondLst>
            </p:seq>
          </p:childTnLst>
        </p:cTn>
      </p:par>
    </p:tnLst>
  </p:timing>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B7A714CCE04440864E359E9A4D0CC6" ma:contentTypeVersion="16" ma:contentTypeDescription="Create a new document." ma:contentTypeScope="" ma:versionID="b79bb255457591e6e88f0fe5ae3e9f83">
  <xsd:schema xmlns:xsd="http://www.w3.org/2001/XMLSchema" xmlns:xs="http://www.w3.org/2001/XMLSchema" xmlns:p="http://schemas.microsoft.com/office/2006/metadata/properties" xmlns:ns2="cbae27c7-bf05-4d39-8cac-db4be29c8c2d" xmlns:ns3="056b5233-ec2c-420a-881b-ea3e360d7ca5" targetNamespace="http://schemas.microsoft.com/office/2006/metadata/properties" ma:root="true" ma:fieldsID="3e5d3382a373b98396f5578188646438" ns2:_="" ns3:_="">
    <xsd:import namespace="cbae27c7-bf05-4d39-8cac-db4be29c8c2d"/>
    <xsd:import namespace="056b5233-ec2c-420a-881b-ea3e360d7ca5"/>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ae27c7-bf05-4d39-8cac-db4be29c8c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097f734-6599-435f-ad61-b5a8a5b543be"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56b5233-ec2c-420a-881b-ea3e360d7ca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0b1be07-4d62-4976-ac05-95bf590adfd3}" ma:internalName="TaxCatchAll" ma:showField="CatchAllData" ma:web="056b5233-ec2c-420a-881b-ea3e360d7ca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bae27c7-bf05-4d39-8cac-db4be29c8c2d">
      <Terms xmlns="http://schemas.microsoft.com/office/infopath/2007/PartnerControls"/>
    </lcf76f155ced4ddcb4097134ff3c332f>
    <TaxCatchAll xmlns="056b5233-ec2c-420a-881b-ea3e360d7c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A30B5E3-FCC3-49D3-BBB7-A641D2585A0E}">
  <ds:schemaRefs>
    <ds:schemaRef ds:uri="056b5233-ec2c-420a-881b-ea3e360d7ca5"/>
    <ds:schemaRef ds:uri="cbae27c7-bf05-4d39-8cac-db4be29c8c2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97F17A5-7DBE-431E-8C2A-7A770941926D}">
  <ds:schemaRefs>
    <ds:schemaRef ds:uri="056b5233-ec2c-420a-881b-ea3e360d7ca5"/>
    <ds:schemaRef ds:uri="cbae27c7-bf05-4d39-8cac-db4be29c8c2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94381F0-DB46-48AB-ACCF-270BA95BE22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Slice</Template>
  <TotalTime>0</TotalTime>
  <Words>808</Words>
  <Application>Microsoft Office PowerPoint</Application>
  <PresentationFormat>Widescreen</PresentationFormat>
  <Paragraphs>93</Paragraphs>
  <Slides>14</Slides>
  <Notes>0</Notes>
  <HiddenSlides>0</HiddenSlides>
  <MMClips>14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Aptos</vt:lpstr>
      <vt:lpstr>Century Gothic</vt:lpstr>
      <vt:lpstr>Wingdings 3</vt:lpstr>
      <vt:lpstr>Slice</vt:lpstr>
      <vt:lpstr>Water Safety Week </vt:lpstr>
      <vt:lpstr>WHAT IS WATER SAFETY WEEK? </vt:lpstr>
      <vt:lpstr>Why is water safety important? </vt:lpstr>
      <vt:lpstr>PowerPoint Presentation</vt:lpstr>
      <vt:lpstr>How can water be  dangerous?</vt:lpstr>
      <vt:lpstr>PowerPoint Presentation</vt:lpstr>
      <vt:lpstr>What is the water safety  code?</vt:lpstr>
      <vt:lpstr>Stop and think</vt:lpstr>
      <vt:lpstr>Stay together</vt:lpstr>
      <vt:lpstr>Float </vt:lpstr>
      <vt:lpstr>Call 999 0r 112</vt:lpstr>
      <vt:lpstr>PowerPoint Presentation</vt:lpstr>
      <vt:lpstr>Learning to swim </vt:lpstr>
      <vt:lpstr>The Best way to keep water safe this summer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Safety Week </dc:title>
  <dc:creator>Sarah Rothera</dc:creator>
  <cp:lastModifiedBy>Gemma Gawthorpe</cp:lastModifiedBy>
  <cp:revision>2</cp:revision>
  <dcterms:created xsi:type="dcterms:W3CDTF">2026-06-12T08:39:19Z</dcterms:created>
  <dcterms:modified xsi:type="dcterms:W3CDTF">2026-08-25T11:32:59Z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0x0101006EB7A714CCE04440864E359E9A4D0CC6</vt:lpwstr>
  </property>
  <property fmtid="{D5CDD505-2E9C-101B-9397-08002B2CF9AE}" pid="3" name="MediaServiceImageTags">
    <vt:lpwstr/>
  </property>
</Properties>
</file>