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6"/>
  </p:notesMasterIdLst>
  <p:sldIdLst>
    <p:sldId id="256" r:id="rId2"/>
    <p:sldId id="258" r:id="rId3"/>
    <p:sldId id="283" r:id="rId4"/>
    <p:sldId id="261" r:id="rId5"/>
    <p:sldId id="284" r:id="rId6"/>
    <p:sldId id="285" r:id="rId7"/>
    <p:sldId id="286" r:id="rId8"/>
    <p:sldId id="287" r:id="rId9"/>
    <p:sldId id="288" r:id="rId10"/>
    <p:sldId id="289" r:id="rId11"/>
    <p:sldId id="290" r:id="rId12"/>
    <p:sldId id="291" r:id="rId13"/>
    <p:sldId id="304" r:id="rId14"/>
    <p:sldId id="299" r:id="rId15"/>
    <p:sldId id="300" r:id="rId16"/>
    <p:sldId id="301" r:id="rId17"/>
    <p:sldId id="302" r:id="rId18"/>
    <p:sldId id="310" r:id="rId19"/>
    <p:sldId id="306" r:id="rId20"/>
    <p:sldId id="305" r:id="rId21"/>
    <p:sldId id="311" r:id="rId22"/>
    <p:sldId id="267" r:id="rId23"/>
    <p:sldId id="308" r:id="rId24"/>
    <p:sldId id="309" r:id="rId25"/>
  </p:sldIdLst>
  <p:sldSz cx="9144000" cy="5143500" type="screen16x9"/>
  <p:notesSz cx="6858000" cy="9872663"/>
  <p:embeddedFontLst>
    <p:embeddedFont>
      <p:font typeface="Calibri" panose="020F0502020204030204" pitchFamily="34" charset="0"/>
      <p:regular r:id="rId27"/>
      <p:bold r:id="rId28"/>
      <p:italic r:id="rId29"/>
      <p:boldItalic r:id="rId30"/>
    </p:embeddedFont>
    <p:embeddedFont>
      <p:font typeface="Quicksand"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2"/>
    <a:srgbClr val="EA4A92"/>
    <a:srgbClr val="BA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bc83b50b_0_0: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106bc83b50b_0_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3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91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60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5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20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09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7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6bc83b50b_0_5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6bc83b50b_0_53:notes"/>
          <p:cNvSpPr txBox="1">
            <a:spLocks noGrp="1"/>
          </p:cNvSpPr>
          <p:nvPr>
            <p:ph type="body" idx="1"/>
          </p:nvPr>
        </p:nvSpPr>
        <p:spPr>
          <a:xfrm>
            <a:off x="685800" y="4751219"/>
            <a:ext cx="5486400" cy="38875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06bc83b50b_0_53:notes"/>
          <p:cNvSpPr txBox="1">
            <a:spLocks noGrp="1"/>
          </p:cNvSpPr>
          <p:nvPr>
            <p:ph type="sldNum" idx="12"/>
          </p:nvPr>
        </p:nvSpPr>
        <p:spPr>
          <a:xfrm>
            <a:off x="3884613" y="9377316"/>
            <a:ext cx="2971800" cy="49525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476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5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76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14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1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250" y="0"/>
            <a:ext cx="3549300" cy="5143500"/>
          </a:xfrm>
          <a:prstGeom prst="rect">
            <a:avLst/>
          </a:prstGeom>
          <a:noFill/>
          <a:ln>
            <a:noFill/>
          </a:ln>
        </p:spPr>
      </p:sp>
      <p:sp>
        <p:nvSpPr>
          <p:cNvPr id="43" name="Google Shape;43;p2"/>
          <p:cNvSpPr txBox="1">
            <a:spLocks noGrp="1"/>
          </p:cNvSpPr>
          <p:nvPr>
            <p:ph type="ctrTitle"/>
          </p:nvPr>
        </p:nvSpPr>
        <p:spPr>
          <a:xfrm>
            <a:off x="4093175" y="1432025"/>
            <a:ext cx="4507200" cy="253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4" name="Google Shape;83;p4"/>
          <p:cNvGrpSpPr/>
          <p:nvPr userDrawn="1"/>
        </p:nvGrpSpPr>
        <p:grpSpPr>
          <a:xfrm rot="19591056">
            <a:off x="7844054" y="-369770"/>
            <a:ext cx="1407329" cy="2273846"/>
            <a:chOff x="1392302" y="6100573"/>
            <a:chExt cx="2814341" cy="4547178"/>
          </a:xfrm>
        </p:grpSpPr>
        <p:sp>
          <p:nvSpPr>
            <p:cNvPr id="45"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5" name="Google Shape;94;p4"/>
            <p:cNvGrpSpPr/>
            <p:nvPr/>
          </p:nvGrpSpPr>
          <p:grpSpPr>
            <a:xfrm>
              <a:off x="2300399" y="7635182"/>
              <a:ext cx="860771" cy="856754"/>
              <a:chOff x="2300399" y="7635182"/>
              <a:chExt cx="860771" cy="856754"/>
            </a:xfrm>
          </p:grpSpPr>
          <p:sp>
            <p:nvSpPr>
              <p:cNvPr id="59"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6"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7505555" y="3872113"/>
            <a:ext cx="2141250" cy="1542545"/>
          </a:xfrm>
          <a:prstGeom prst="rect">
            <a:avLst/>
          </a:prstGeom>
        </p:spPr>
      </p:pic>
      <p:grpSp>
        <p:nvGrpSpPr>
          <p:cNvPr id="61" name="Google Shape;119;p8"/>
          <p:cNvGrpSpPr/>
          <p:nvPr userDrawn="1"/>
        </p:nvGrpSpPr>
        <p:grpSpPr>
          <a:xfrm>
            <a:off x="2666879" y="4270953"/>
            <a:ext cx="1765341" cy="1745094"/>
            <a:chOff x="153119" y="1493233"/>
            <a:chExt cx="1765341" cy="1745094"/>
          </a:xfrm>
        </p:grpSpPr>
        <p:sp>
          <p:nvSpPr>
            <p:cNvPr id="62"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3" name="Google Shape;121;p8"/>
            <p:cNvGrpSpPr/>
            <p:nvPr/>
          </p:nvGrpSpPr>
          <p:grpSpPr>
            <a:xfrm rot="-699226">
              <a:off x="477260" y="1844255"/>
              <a:ext cx="1083642" cy="1011875"/>
              <a:chOff x="960170" y="3681587"/>
              <a:chExt cx="2167254" cy="2023640"/>
            </a:xfrm>
          </p:grpSpPr>
          <p:sp>
            <p:nvSpPr>
              <p:cNvPr id="64"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rot="-749118">
            <a:off x="6381252" y="-160392"/>
            <a:ext cx="2128168" cy="1351225"/>
            <a:chOff x="12761505" y="-321654"/>
            <a:chExt cx="4256124" cy="2702199"/>
          </a:xfrm>
        </p:grpSpPr>
        <p:sp>
          <p:nvSpPr>
            <p:cNvPr id="77" name="Google Shape;77;p4"/>
            <p:cNvSpPr/>
            <p:nvPr/>
          </p:nvSpPr>
          <p:spPr>
            <a:xfrm>
              <a:off x="12761505" y="-321654"/>
              <a:ext cx="4249814" cy="2688539"/>
            </a:xfrm>
            <a:custGeom>
              <a:avLst/>
              <a:gdLst/>
              <a:ahLst/>
              <a:cxnLst/>
              <a:rect l="l" t="t" r="r" b="b"/>
              <a:pathLst>
                <a:path w="4249814" h="2688539" extrusionOk="0">
                  <a:moveTo>
                    <a:pt x="4244122" y="334404"/>
                  </a:moveTo>
                  <a:cubicBezTo>
                    <a:pt x="4248506" y="413900"/>
                    <a:pt x="4251170" y="493635"/>
                    <a:pt x="4249101" y="573182"/>
                  </a:cubicBezTo>
                  <a:cubicBezTo>
                    <a:pt x="4223275" y="1106465"/>
                    <a:pt x="4202488" y="1639160"/>
                    <a:pt x="4194785" y="2172920"/>
                  </a:cubicBezTo>
                  <a:cubicBezTo>
                    <a:pt x="4190580" y="2291836"/>
                    <a:pt x="4182646" y="2410692"/>
                    <a:pt x="4174176" y="2529370"/>
                  </a:cubicBezTo>
                  <a:cubicBezTo>
                    <a:pt x="4171691" y="2560432"/>
                    <a:pt x="4170448" y="2591674"/>
                    <a:pt x="4165290" y="2622378"/>
                  </a:cubicBezTo>
                  <a:cubicBezTo>
                    <a:pt x="4159723" y="2646863"/>
                    <a:pt x="4131292" y="2649709"/>
                    <a:pt x="4110266" y="2651191"/>
                  </a:cubicBezTo>
                  <a:cubicBezTo>
                    <a:pt x="4098188" y="2673419"/>
                    <a:pt x="4072540" y="2669509"/>
                    <a:pt x="4051626" y="2666424"/>
                  </a:cubicBezTo>
                  <a:cubicBezTo>
                    <a:pt x="4001105" y="2662096"/>
                    <a:pt x="3950517" y="2668554"/>
                    <a:pt x="3900057" y="2670693"/>
                  </a:cubicBezTo>
                  <a:cubicBezTo>
                    <a:pt x="3665450" y="2683736"/>
                    <a:pt x="3430487" y="2692682"/>
                    <a:pt x="3195523" y="2686582"/>
                  </a:cubicBezTo>
                  <a:cubicBezTo>
                    <a:pt x="2704043" y="2675856"/>
                    <a:pt x="2213737" y="2639988"/>
                    <a:pt x="1723261" y="2610349"/>
                  </a:cubicBezTo>
                  <a:cubicBezTo>
                    <a:pt x="1234028" y="2597365"/>
                    <a:pt x="745272" y="2572530"/>
                    <a:pt x="255860" y="2579704"/>
                  </a:cubicBezTo>
                  <a:cubicBezTo>
                    <a:pt x="188639" y="2580888"/>
                    <a:pt x="122771" y="2586281"/>
                    <a:pt x="56733" y="2592688"/>
                  </a:cubicBezTo>
                  <a:cubicBezTo>
                    <a:pt x="23331" y="2590907"/>
                    <a:pt x="19066" y="2550183"/>
                    <a:pt x="17347" y="2523568"/>
                  </a:cubicBezTo>
                  <a:cubicBezTo>
                    <a:pt x="7515" y="2190001"/>
                    <a:pt x="18887" y="1855838"/>
                    <a:pt x="16521" y="1522092"/>
                  </a:cubicBezTo>
                  <a:cubicBezTo>
                    <a:pt x="14742" y="1271097"/>
                    <a:pt x="20990" y="1020042"/>
                    <a:pt x="18334" y="768970"/>
                  </a:cubicBezTo>
                  <a:cubicBezTo>
                    <a:pt x="16879" y="631515"/>
                    <a:pt x="10111" y="494205"/>
                    <a:pt x="8434" y="356768"/>
                  </a:cubicBezTo>
                  <a:cubicBezTo>
                    <a:pt x="7404" y="272092"/>
                    <a:pt x="-32101" y="39925"/>
                    <a:pt x="69203" y="7653"/>
                  </a:cubicBezTo>
                  <a:cubicBezTo>
                    <a:pt x="97124" y="-1242"/>
                    <a:pt x="127078" y="-381"/>
                    <a:pt x="156360" y="573"/>
                  </a:cubicBezTo>
                  <a:cubicBezTo>
                    <a:pt x="529648" y="573"/>
                    <a:pt x="902766" y="34166"/>
                    <a:pt x="1275960" y="38357"/>
                  </a:cubicBezTo>
                  <a:cubicBezTo>
                    <a:pt x="1797709" y="49441"/>
                    <a:pt x="2319638" y="51520"/>
                    <a:pt x="2841209" y="67460"/>
                  </a:cubicBezTo>
                  <a:cubicBezTo>
                    <a:pt x="3270388" y="89040"/>
                    <a:pt x="3699321" y="113994"/>
                    <a:pt x="4129028" y="119208"/>
                  </a:cubicBezTo>
                  <a:cubicBezTo>
                    <a:pt x="4150529" y="120034"/>
                    <a:pt x="4171853" y="121994"/>
                    <a:pt x="4192759" y="127267"/>
                  </a:cubicBezTo>
                  <a:cubicBezTo>
                    <a:pt x="4249680" y="153584"/>
                    <a:pt x="4240496" y="245826"/>
                    <a:pt x="4241798" y="307831"/>
                  </a:cubicBezTo>
                  <a:cubicBezTo>
                    <a:pt x="4242820" y="316734"/>
                    <a:pt x="4243534" y="325629"/>
                    <a:pt x="4244122" y="3344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12877502" y="-184900"/>
              <a:ext cx="3990818" cy="1140223"/>
            </a:xfrm>
            <a:custGeom>
              <a:avLst/>
              <a:gdLst/>
              <a:ahLst/>
              <a:cxnLst/>
              <a:rect l="l" t="t" r="r" b="b"/>
              <a:pathLst>
                <a:path w="3990818" h="1140223" extrusionOk="0">
                  <a:moveTo>
                    <a:pt x="2106882" y="1139574"/>
                  </a:moveTo>
                  <a:cubicBezTo>
                    <a:pt x="1818164" y="1138160"/>
                    <a:pt x="561866" y="343003"/>
                    <a:pt x="236954" y="166784"/>
                  </a:cubicBezTo>
                  <a:cubicBezTo>
                    <a:pt x="15116" y="41060"/>
                    <a:pt x="-11051" y="50662"/>
                    <a:pt x="3173" y="15323"/>
                  </a:cubicBezTo>
                  <a:cubicBezTo>
                    <a:pt x="18725" y="-23067"/>
                    <a:pt x="42636" y="-18628"/>
                    <a:pt x="718015" y="387781"/>
                  </a:cubicBezTo>
                  <a:cubicBezTo>
                    <a:pt x="2110551" y="1212451"/>
                    <a:pt x="2094573" y="1113547"/>
                    <a:pt x="2306009" y="1029902"/>
                  </a:cubicBezTo>
                  <a:cubicBezTo>
                    <a:pt x="3503172" y="543272"/>
                    <a:pt x="3737404" y="260013"/>
                    <a:pt x="3950627" y="186046"/>
                  </a:cubicBezTo>
                  <a:cubicBezTo>
                    <a:pt x="4002628" y="171273"/>
                    <a:pt x="3998951" y="225662"/>
                    <a:pt x="3969141" y="224427"/>
                  </a:cubicBezTo>
                  <a:cubicBezTo>
                    <a:pt x="3767333" y="320783"/>
                    <a:pt x="3294571" y="701361"/>
                    <a:pt x="2533746" y="997706"/>
                  </a:cubicBezTo>
                  <a:cubicBezTo>
                    <a:pt x="2270071" y="1098970"/>
                    <a:pt x="2188055" y="1146432"/>
                    <a:pt x="2106882" y="1139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15097266" y="1104556"/>
              <a:ext cx="1428576" cy="1137232"/>
            </a:xfrm>
            <a:custGeom>
              <a:avLst/>
              <a:gdLst/>
              <a:ahLst/>
              <a:cxnLst/>
              <a:rect l="l" t="t" r="r" b="b"/>
              <a:pathLst>
                <a:path w="1428576" h="1137232" extrusionOk="0">
                  <a:moveTo>
                    <a:pt x="1389625" y="1133720"/>
                  </a:moveTo>
                  <a:cubicBezTo>
                    <a:pt x="528866" y="446318"/>
                    <a:pt x="29325" y="106497"/>
                    <a:pt x="1056" y="28790"/>
                  </a:cubicBezTo>
                  <a:cubicBezTo>
                    <a:pt x="-6435" y="4271"/>
                    <a:pt x="27920" y="-11669"/>
                    <a:pt x="41532" y="10703"/>
                  </a:cubicBezTo>
                  <a:cubicBezTo>
                    <a:pt x="170254" y="151038"/>
                    <a:pt x="765056" y="548859"/>
                    <a:pt x="1420473" y="1091028"/>
                  </a:cubicBezTo>
                  <a:cubicBezTo>
                    <a:pt x="1442018" y="1111449"/>
                    <a:pt x="1416754" y="1148850"/>
                    <a:pt x="1389625" y="11337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13100009" y="1075523"/>
              <a:ext cx="1652024" cy="1020302"/>
            </a:xfrm>
            <a:custGeom>
              <a:avLst/>
              <a:gdLst/>
              <a:ahLst/>
              <a:cxnLst/>
              <a:rect l="l" t="t" r="r" b="b"/>
              <a:pathLst>
                <a:path w="1652024" h="1020302" extrusionOk="0">
                  <a:moveTo>
                    <a:pt x="5560" y="1008199"/>
                  </a:moveTo>
                  <a:cubicBezTo>
                    <a:pt x="-16887" y="970168"/>
                    <a:pt x="4700" y="983160"/>
                    <a:pt x="538444" y="662654"/>
                  </a:cubicBezTo>
                  <a:cubicBezTo>
                    <a:pt x="902266" y="443198"/>
                    <a:pt x="1624113" y="-29937"/>
                    <a:pt x="1624113" y="1492"/>
                  </a:cubicBezTo>
                  <a:cubicBezTo>
                    <a:pt x="1645896" y="-5290"/>
                    <a:pt x="1662861" y="26028"/>
                    <a:pt x="1643657" y="40154"/>
                  </a:cubicBezTo>
                  <a:cubicBezTo>
                    <a:pt x="-3489" y="1058217"/>
                    <a:pt x="28509" y="1045941"/>
                    <a:pt x="5560" y="10081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12816985" y="2244998"/>
              <a:ext cx="3568303" cy="115842"/>
            </a:xfrm>
            <a:custGeom>
              <a:avLst/>
              <a:gdLst/>
              <a:ahLst/>
              <a:cxnLst/>
              <a:rect l="l" t="t" r="r" b="b"/>
              <a:pathLst>
                <a:path w="3568303" h="115842" extrusionOk="0">
                  <a:moveTo>
                    <a:pt x="3535573" y="115430"/>
                  </a:moveTo>
                  <a:cubicBezTo>
                    <a:pt x="1804803" y="35815"/>
                    <a:pt x="2374222" y="143144"/>
                    <a:pt x="687417" y="60300"/>
                  </a:cubicBezTo>
                  <a:cubicBezTo>
                    <a:pt x="492333" y="53859"/>
                    <a:pt x="-23433" y="86626"/>
                    <a:pt x="827" y="13477"/>
                  </a:cubicBezTo>
                  <a:cubicBezTo>
                    <a:pt x="7918" y="-10216"/>
                    <a:pt x="11238" y="4420"/>
                    <a:pt x="217311" y="4991"/>
                  </a:cubicBezTo>
                  <a:cubicBezTo>
                    <a:pt x="1079823" y="57991"/>
                    <a:pt x="2854696" y="15257"/>
                    <a:pt x="3546469" y="62200"/>
                  </a:cubicBezTo>
                  <a:cubicBezTo>
                    <a:pt x="3580135" y="69885"/>
                    <a:pt x="3573606" y="120917"/>
                    <a:pt x="3535573" y="1154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16686067" y="-64939"/>
              <a:ext cx="331562" cy="2445484"/>
            </a:xfrm>
            <a:custGeom>
              <a:avLst/>
              <a:gdLst/>
              <a:ahLst/>
              <a:cxnLst/>
              <a:rect l="l" t="t" r="r" b="b"/>
              <a:pathLst>
                <a:path w="331562" h="2445484" extrusionOk="0">
                  <a:moveTo>
                    <a:pt x="327297" y="16041"/>
                  </a:moveTo>
                  <a:cubicBezTo>
                    <a:pt x="326403" y="7931"/>
                    <a:pt x="321815" y="1285"/>
                    <a:pt x="313260" y="127"/>
                  </a:cubicBezTo>
                  <a:cubicBezTo>
                    <a:pt x="306152" y="-836"/>
                    <a:pt x="296618" y="3748"/>
                    <a:pt x="295503" y="11730"/>
                  </a:cubicBezTo>
                  <a:cubicBezTo>
                    <a:pt x="283816" y="95733"/>
                    <a:pt x="285714" y="182318"/>
                    <a:pt x="283620" y="267019"/>
                  </a:cubicBezTo>
                  <a:cubicBezTo>
                    <a:pt x="281492" y="352513"/>
                    <a:pt x="279466" y="437999"/>
                    <a:pt x="277679" y="523501"/>
                  </a:cubicBezTo>
                  <a:cubicBezTo>
                    <a:pt x="274138" y="692649"/>
                    <a:pt x="270052" y="861780"/>
                    <a:pt x="265438" y="1030902"/>
                  </a:cubicBezTo>
                  <a:cubicBezTo>
                    <a:pt x="256211" y="1369146"/>
                    <a:pt x="244847" y="1707322"/>
                    <a:pt x="231338" y="2045421"/>
                  </a:cubicBezTo>
                  <a:cubicBezTo>
                    <a:pt x="227516" y="2140968"/>
                    <a:pt x="223532" y="2236515"/>
                    <a:pt x="219370" y="2332045"/>
                  </a:cubicBezTo>
                  <a:cubicBezTo>
                    <a:pt x="218919" y="2342541"/>
                    <a:pt x="218612" y="2353054"/>
                    <a:pt x="217974" y="2363542"/>
                  </a:cubicBezTo>
                  <a:cubicBezTo>
                    <a:pt x="217616" y="2369412"/>
                    <a:pt x="217744" y="2380411"/>
                    <a:pt x="212798" y="2384730"/>
                  </a:cubicBezTo>
                  <a:cubicBezTo>
                    <a:pt x="209589" y="2387533"/>
                    <a:pt x="203111" y="2387993"/>
                    <a:pt x="199247" y="2388428"/>
                  </a:cubicBezTo>
                  <a:cubicBezTo>
                    <a:pt x="187602" y="2389748"/>
                    <a:pt x="175643" y="2389620"/>
                    <a:pt x="163938" y="2390166"/>
                  </a:cubicBezTo>
                  <a:cubicBezTo>
                    <a:pt x="116916" y="2392330"/>
                    <a:pt x="69946" y="2394587"/>
                    <a:pt x="22984" y="2397740"/>
                  </a:cubicBezTo>
                  <a:cubicBezTo>
                    <a:pt x="-7337" y="2399767"/>
                    <a:pt x="-7984" y="2446258"/>
                    <a:pt x="22984" y="2445475"/>
                  </a:cubicBezTo>
                  <a:cubicBezTo>
                    <a:pt x="66388" y="2444376"/>
                    <a:pt x="109724" y="2442544"/>
                    <a:pt x="153093" y="2440533"/>
                  </a:cubicBezTo>
                  <a:cubicBezTo>
                    <a:pt x="189143" y="2438864"/>
                    <a:pt x="237211" y="2443660"/>
                    <a:pt x="257735" y="2406642"/>
                  </a:cubicBezTo>
                  <a:cubicBezTo>
                    <a:pt x="265668" y="2392330"/>
                    <a:pt x="267124" y="2375640"/>
                    <a:pt x="267941" y="2359615"/>
                  </a:cubicBezTo>
                  <a:cubicBezTo>
                    <a:pt x="269064" y="2337583"/>
                    <a:pt x="269847" y="2315517"/>
                    <a:pt x="270792" y="2293477"/>
                  </a:cubicBezTo>
                  <a:cubicBezTo>
                    <a:pt x="272674" y="2249380"/>
                    <a:pt x="274512" y="2205291"/>
                    <a:pt x="276325" y="2161194"/>
                  </a:cubicBezTo>
                  <a:cubicBezTo>
                    <a:pt x="283407" y="1988485"/>
                    <a:pt x="289928" y="1815742"/>
                    <a:pt x="295895" y="1642990"/>
                  </a:cubicBezTo>
                  <a:cubicBezTo>
                    <a:pt x="307880" y="1295639"/>
                    <a:pt x="317618" y="948211"/>
                    <a:pt x="325092" y="600740"/>
                  </a:cubicBezTo>
                  <a:cubicBezTo>
                    <a:pt x="327186" y="503301"/>
                    <a:pt x="329101" y="405863"/>
                    <a:pt x="330157" y="308408"/>
                  </a:cubicBezTo>
                  <a:cubicBezTo>
                    <a:pt x="330676" y="260604"/>
                    <a:pt x="331246" y="212801"/>
                    <a:pt x="331357" y="164989"/>
                  </a:cubicBezTo>
                  <a:cubicBezTo>
                    <a:pt x="331476" y="115414"/>
                    <a:pt x="332719" y="65336"/>
                    <a:pt x="327297" y="1604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 name="Google Shape;83;p4"/>
          <p:cNvGrpSpPr/>
          <p:nvPr/>
        </p:nvGrpSpPr>
        <p:grpSpPr>
          <a:xfrm rot="873521">
            <a:off x="696274" y="3050644"/>
            <a:ext cx="1407329" cy="2273846"/>
            <a:chOff x="1392302" y="6100573"/>
            <a:chExt cx="2814341" cy="4547178"/>
          </a:xfrm>
        </p:grpSpPr>
        <p:sp>
          <p:nvSpPr>
            <p:cNvPr id="84"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4" name="Google Shape;94;p4"/>
            <p:cNvGrpSpPr/>
            <p:nvPr/>
          </p:nvGrpSpPr>
          <p:grpSpPr>
            <a:xfrm>
              <a:off x="2300399" y="7635182"/>
              <a:ext cx="860771" cy="856754"/>
              <a:chOff x="2300399" y="7635182"/>
              <a:chExt cx="860771" cy="856754"/>
            </a:xfrm>
          </p:grpSpPr>
          <p:sp>
            <p:nvSpPr>
              <p:cNvPr id="95"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0" name="Google Shape;100;p4"/>
          <p:cNvSpPr txBox="1">
            <a:spLocks noGrp="1"/>
          </p:cNvSpPr>
          <p:nvPr>
            <p:ph type="body" idx="1"/>
          </p:nvPr>
        </p:nvSpPr>
        <p:spPr>
          <a:xfrm>
            <a:off x="2366800" y="2884900"/>
            <a:ext cx="4832100" cy="2310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Clr>
                <a:schemeClr val="lt1"/>
              </a:buClr>
              <a:buSzPts val="1500"/>
              <a:buChar char="●"/>
              <a:defRPr sz="1500">
                <a:solidFill>
                  <a:schemeClr val="lt1"/>
                </a:solidFill>
              </a:defRPr>
            </a:lvl1pPr>
            <a:lvl2pPr marL="914400" lvl="1" indent="-323850" algn="ctr" rtl="0">
              <a:spcBef>
                <a:spcPts val="800"/>
              </a:spcBef>
              <a:spcAft>
                <a:spcPts val="0"/>
              </a:spcAft>
              <a:buClr>
                <a:schemeClr val="lt1"/>
              </a:buClr>
              <a:buSzPts val="1500"/>
              <a:buChar char="○"/>
              <a:defRPr sz="1500">
                <a:solidFill>
                  <a:schemeClr val="lt1"/>
                </a:solidFill>
              </a:defRPr>
            </a:lvl2pPr>
            <a:lvl3pPr marL="1371600" lvl="2" indent="-323850" algn="ctr" rtl="0">
              <a:spcBef>
                <a:spcPts val="800"/>
              </a:spcBef>
              <a:spcAft>
                <a:spcPts val="0"/>
              </a:spcAft>
              <a:buClr>
                <a:schemeClr val="lt1"/>
              </a:buClr>
              <a:buSzPts val="1500"/>
              <a:buChar char="■"/>
              <a:defRPr sz="1500">
                <a:solidFill>
                  <a:schemeClr val="lt1"/>
                </a:solidFill>
              </a:defRPr>
            </a:lvl3pPr>
            <a:lvl4pPr marL="1828800" lvl="3" indent="-323850" algn="ctr" rtl="0">
              <a:spcBef>
                <a:spcPts val="800"/>
              </a:spcBef>
              <a:spcAft>
                <a:spcPts val="0"/>
              </a:spcAft>
              <a:buClr>
                <a:schemeClr val="lt1"/>
              </a:buClr>
              <a:buSzPts val="1500"/>
              <a:buChar char="●"/>
              <a:defRPr sz="1500">
                <a:solidFill>
                  <a:schemeClr val="lt1"/>
                </a:solidFill>
              </a:defRPr>
            </a:lvl4pPr>
            <a:lvl5pPr marL="2286000" lvl="4" indent="-323850" algn="ctr" rtl="0">
              <a:spcBef>
                <a:spcPts val="800"/>
              </a:spcBef>
              <a:spcAft>
                <a:spcPts val="0"/>
              </a:spcAft>
              <a:buClr>
                <a:schemeClr val="lt1"/>
              </a:buClr>
              <a:buSzPts val="1500"/>
              <a:buChar char="○"/>
              <a:defRPr sz="1500">
                <a:solidFill>
                  <a:schemeClr val="lt1"/>
                </a:solidFill>
              </a:defRPr>
            </a:lvl5pPr>
            <a:lvl6pPr marL="2743200" lvl="5" indent="-323850" algn="ctr" rtl="0">
              <a:spcBef>
                <a:spcPts val="800"/>
              </a:spcBef>
              <a:spcAft>
                <a:spcPts val="0"/>
              </a:spcAft>
              <a:buClr>
                <a:schemeClr val="lt1"/>
              </a:buClr>
              <a:buSzPts val="1500"/>
              <a:buChar char="■"/>
              <a:defRPr sz="1500">
                <a:solidFill>
                  <a:schemeClr val="lt1"/>
                </a:solidFill>
              </a:defRPr>
            </a:lvl6pPr>
            <a:lvl7pPr marL="3200400" lvl="6" indent="-323850" algn="ctr" rtl="0">
              <a:spcBef>
                <a:spcPts val="800"/>
              </a:spcBef>
              <a:spcAft>
                <a:spcPts val="0"/>
              </a:spcAft>
              <a:buClr>
                <a:schemeClr val="lt1"/>
              </a:buClr>
              <a:buSzPts val="1500"/>
              <a:buChar char="●"/>
              <a:defRPr sz="1500">
                <a:solidFill>
                  <a:schemeClr val="lt1"/>
                </a:solidFill>
              </a:defRPr>
            </a:lvl7pPr>
            <a:lvl8pPr marL="3657600" lvl="7" indent="-323850" algn="ctr" rtl="0">
              <a:spcBef>
                <a:spcPts val="800"/>
              </a:spcBef>
              <a:spcAft>
                <a:spcPts val="0"/>
              </a:spcAft>
              <a:buClr>
                <a:schemeClr val="lt1"/>
              </a:buClr>
              <a:buSzPts val="1500"/>
              <a:buChar char="○"/>
              <a:defRPr sz="1500">
                <a:solidFill>
                  <a:schemeClr val="lt1"/>
                </a:solidFill>
              </a:defRPr>
            </a:lvl8pPr>
            <a:lvl9pPr marL="4114800" lvl="8" indent="-323850" algn="ctr" rtl="0">
              <a:spcBef>
                <a:spcPts val="800"/>
              </a:spcBef>
              <a:spcAft>
                <a:spcPts val="800"/>
              </a:spcAft>
              <a:buClr>
                <a:schemeClr val="lt1"/>
              </a:buClr>
              <a:buSzPts val="1500"/>
              <a:buChar char="■"/>
              <a:defRPr sz="1500">
                <a:solidFill>
                  <a:schemeClr val="lt1"/>
                </a:solidFill>
              </a:defRPr>
            </a:lvl9pPr>
          </a:lstStyle>
          <a:p>
            <a:endParaRPr/>
          </a:p>
        </p:txBody>
      </p:sp>
      <p:sp>
        <p:nvSpPr>
          <p:cNvPr id="101" name="Google Shape;101;p4"/>
          <p:cNvSpPr txBox="1">
            <a:spLocks noGrp="1"/>
          </p:cNvSpPr>
          <p:nvPr>
            <p:ph type="ctrTitle"/>
          </p:nvPr>
        </p:nvSpPr>
        <p:spPr>
          <a:xfrm>
            <a:off x="881100" y="2027600"/>
            <a:ext cx="7381800" cy="6123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2"/>
        <p:cNvGrpSpPr/>
        <p:nvPr/>
      </p:nvGrpSpPr>
      <p:grpSpPr>
        <a:xfrm>
          <a:off x="0" y="0"/>
          <a:ext cx="0" cy="0"/>
          <a:chOff x="0" y="0"/>
          <a:chExt cx="0" cy="0"/>
        </a:xfrm>
      </p:grpSpPr>
      <p:sp>
        <p:nvSpPr>
          <p:cNvPr id="103" name="Google Shape;103;p5"/>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 name="Google Shape;104;p5"/>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p5"/>
          <p:cNvSpPr txBox="1">
            <a:spLocks noGrp="1"/>
          </p:cNvSpPr>
          <p:nvPr>
            <p:ph type="body" idx="1"/>
          </p:nvPr>
        </p:nvSpPr>
        <p:spPr>
          <a:xfrm>
            <a:off x="514350" y="2152650"/>
            <a:ext cx="81162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sp>
        <p:nvSpPr>
          <p:cNvPr id="107" name="Google Shape;107;p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6"/>
          <p:cNvSpPr txBox="1">
            <a:spLocks noGrp="1"/>
          </p:cNvSpPr>
          <p:nvPr>
            <p:ph type="body" idx="1"/>
          </p:nvPr>
        </p:nvSpPr>
        <p:spPr>
          <a:xfrm>
            <a:off x="51435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0" name="Google Shape;110;p6"/>
          <p:cNvSpPr txBox="1">
            <a:spLocks noGrp="1"/>
          </p:cNvSpPr>
          <p:nvPr>
            <p:ph type="body" idx="2"/>
          </p:nvPr>
        </p:nvSpPr>
        <p:spPr>
          <a:xfrm>
            <a:off x="482040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1"/>
        <p:cNvGrpSpPr/>
        <p:nvPr/>
      </p:nvGrpSpPr>
      <p:grpSpPr>
        <a:xfrm>
          <a:off x="0" y="0"/>
          <a:ext cx="0" cy="0"/>
          <a:chOff x="0" y="0"/>
          <a:chExt cx="0" cy="0"/>
        </a:xfrm>
      </p:grpSpPr>
      <p:sp>
        <p:nvSpPr>
          <p:cNvPr id="112" name="Google Shape;112;p7"/>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3" name="Google Shape;113;p7"/>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4" name="Google Shape;114;p7"/>
          <p:cNvSpPr txBox="1">
            <a:spLocks noGrp="1"/>
          </p:cNvSpPr>
          <p:nvPr>
            <p:ph type="body" idx="1"/>
          </p:nvPr>
        </p:nvSpPr>
        <p:spPr>
          <a:xfrm>
            <a:off x="514350" y="21526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5" name="Google Shape;115;p7"/>
          <p:cNvSpPr txBox="1">
            <a:spLocks noGrp="1"/>
          </p:cNvSpPr>
          <p:nvPr>
            <p:ph type="body" idx="2"/>
          </p:nvPr>
        </p:nvSpPr>
        <p:spPr>
          <a:xfrm>
            <a:off x="3413850"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6" name="Google Shape;116;p7"/>
          <p:cNvSpPr txBox="1">
            <a:spLocks noGrp="1"/>
          </p:cNvSpPr>
          <p:nvPr>
            <p:ph type="body" idx="3"/>
          </p:nvPr>
        </p:nvSpPr>
        <p:spPr>
          <a:xfrm>
            <a:off x="6314275"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8"/>
          <p:cNvSpPr>
            <a:spLocks noGrp="1"/>
          </p:cNvSpPr>
          <p:nvPr>
            <p:ph type="pic" idx="2"/>
          </p:nvPr>
        </p:nvSpPr>
        <p:spPr>
          <a:xfrm>
            <a:off x="0" y="0"/>
            <a:ext cx="9144000" cy="2571900"/>
          </a:xfrm>
          <a:prstGeom prst="rect">
            <a:avLst/>
          </a:prstGeom>
          <a:noFill/>
          <a:ln>
            <a:noFill/>
          </a:ln>
        </p:spPr>
      </p:sp>
      <p:grpSp>
        <p:nvGrpSpPr>
          <p:cNvPr id="119" name="Google Shape;119;p8"/>
          <p:cNvGrpSpPr/>
          <p:nvPr/>
        </p:nvGrpSpPr>
        <p:grpSpPr>
          <a:xfrm>
            <a:off x="7763594" y="-342404"/>
            <a:ext cx="1765341" cy="1745094"/>
            <a:chOff x="153119" y="1493233"/>
            <a:chExt cx="1765341" cy="1745094"/>
          </a:xfrm>
        </p:grpSpPr>
        <p:sp>
          <p:nvSpPr>
            <p:cNvPr id="120"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1" name="Google Shape;121;p8"/>
            <p:cNvGrpSpPr/>
            <p:nvPr/>
          </p:nvGrpSpPr>
          <p:grpSpPr>
            <a:xfrm rot="-699226">
              <a:off x="477260" y="1844255"/>
              <a:ext cx="1083642" cy="1011875"/>
              <a:chOff x="960170" y="3681587"/>
              <a:chExt cx="2167254" cy="2023640"/>
            </a:xfrm>
          </p:grpSpPr>
          <p:sp>
            <p:nvSpPr>
              <p:cNvPr id="122"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146" name="Google Shape;146;p8"/>
          <p:cNvSpPr txBox="1">
            <a:spLocks noGrp="1"/>
          </p:cNvSpPr>
          <p:nvPr>
            <p:ph type="title"/>
          </p:nvPr>
        </p:nvSpPr>
        <p:spPr>
          <a:xfrm>
            <a:off x="855300" y="3705350"/>
            <a:ext cx="7433400" cy="396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grpSp>
        <p:nvGrpSpPr>
          <p:cNvPr id="31" name="Google Shape;83;p4"/>
          <p:cNvGrpSpPr/>
          <p:nvPr userDrawn="1"/>
        </p:nvGrpSpPr>
        <p:grpSpPr>
          <a:xfrm rot="19411565">
            <a:off x="-51111" y="3109910"/>
            <a:ext cx="1407329" cy="2273846"/>
            <a:chOff x="1392302" y="6100573"/>
            <a:chExt cx="2814341" cy="4547178"/>
          </a:xfrm>
        </p:grpSpPr>
        <p:sp>
          <p:nvSpPr>
            <p:cNvPr id="32"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2" name="Google Shape;94;p4"/>
            <p:cNvGrpSpPr/>
            <p:nvPr/>
          </p:nvGrpSpPr>
          <p:grpSpPr>
            <a:xfrm>
              <a:off x="2300399" y="7635182"/>
              <a:ext cx="860771" cy="856754"/>
              <a:chOff x="2300399" y="7635182"/>
              <a:chExt cx="860771" cy="856754"/>
            </a:xfrm>
          </p:grpSpPr>
          <p:sp>
            <p:nvSpPr>
              <p:cNvPr id="46"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3"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Quicksand"/>
              <a:buNone/>
              <a:defRPr sz="3200" b="1">
                <a:solidFill>
                  <a:schemeClr val="dk1"/>
                </a:solidFill>
                <a:latin typeface="Quicksand"/>
                <a:ea typeface="Quicksand"/>
                <a:cs typeface="Quicksand"/>
                <a:sym typeface="Quicks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2pPr>
            <a:lvl3pPr marL="1371600" lvl="2"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3pPr>
            <a:lvl4pPr marL="1828800" lvl="3"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4pPr>
            <a:lvl5pPr marL="2286000" lvl="4"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5pPr>
            <a:lvl6pPr marL="2743200" lvl="5"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6pPr>
            <a:lvl7pPr marL="3200400" lvl="6"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7pPr>
            <a:lvl8pPr marL="3657600" lvl="7"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8pPr>
            <a:lvl9pPr marL="4114800" lvl="8" indent="-342900" rtl="0">
              <a:lnSpc>
                <a:spcPct val="120000"/>
              </a:lnSpc>
              <a:spcBef>
                <a:spcPts val="800"/>
              </a:spcBef>
              <a:spcAft>
                <a:spcPts val="800"/>
              </a:spcAft>
              <a:buClr>
                <a:schemeClr val="dk1"/>
              </a:buClr>
              <a:buSzPts val="1800"/>
              <a:buFont typeface="Quicksand"/>
              <a:buChar char="■"/>
              <a:defRPr sz="1800">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Quicksand"/>
                <a:ea typeface="Quicksand"/>
                <a:cs typeface="Quicksand"/>
                <a:sym typeface="Quicksand"/>
              </a:defRPr>
            </a:lvl1pPr>
            <a:lvl2pPr lvl="1" algn="r" rtl="0">
              <a:buNone/>
              <a:defRPr sz="1300">
                <a:solidFill>
                  <a:schemeClr val="dk1"/>
                </a:solidFill>
                <a:latin typeface="Quicksand"/>
                <a:ea typeface="Quicksand"/>
                <a:cs typeface="Quicksand"/>
                <a:sym typeface="Quicksand"/>
              </a:defRPr>
            </a:lvl2pPr>
            <a:lvl3pPr lvl="2" algn="r" rtl="0">
              <a:buNone/>
              <a:defRPr sz="1300">
                <a:solidFill>
                  <a:schemeClr val="dk1"/>
                </a:solidFill>
                <a:latin typeface="Quicksand"/>
                <a:ea typeface="Quicksand"/>
                <a:cs typeface="Quicksand"/>
                <a:sym typeface="Quicksand"/>
              </a:defRPr>
            </a:lvl3pPr>
            <a:lvl4pPr lvl="3" algn="r" rtl="0">
              <a:buNone/>
              <a:defRPr sz="1300">
                <a:solidFill>
                  <a:schemeClr val="dk1"/>
                </a:solidFill>
                <a:latin typeface="Quicksand"/>
                <a:ea typeface="Quicksand"/>
                <a:cs typeface="Quicksand"/>
                <a:sym typeface="Quicksand"/>
              </a:defRPr>
            </a:lvl4pPr>
            <a:lvl5pPr lvl="4" algn="r" rtl="0">
              <a:buNone/>
              <a:defRPr sz="1300">
                <a:solidFill>
                  <a:schemeClr val="dk1"/>
                </a:solidFill>
                <a:latin typeface="Quicksand"/>
                <a:ea typeface="Quicksand"/>
                <a:cs typeface="Quicksand"/>
                <a:sym typeface="Quicksand"/>
              </a:defRPr>
            </a:lvl5pPr>
            <a:lvl6pPr lvl="5" algn="r" rtl="0">
              <a:buNone/>
              <a:defRPr sz="1300">
                <a:solidFill>
                  <a:schemeClr val="dk1"/>
                </a:solidFill>
                <a:latin typeface="Quicksand"/>
                <a:ea typeface="Quicksand"/>
                <a:cs typeface="Quicksand"/>
                <a:sym typeface="Quicksand"/>
              </a:defRPr>
            </a:lvl6pPr>
            <a:lvl7pPr lvl="6" algn="r" rtl="0">
              <a:buNone/>
              <a:defRPr sz="1300">
                <a:solidFill>
                  <a:schemeClr val="dk1"/>
                </a:solidFill>
                <a:latin typeface="Quicksand"/>
                <a:ea typeface="Quicksand"/>
                <a:cs typeface="Quicksand"/>
                <a:sym typeface="Quicksand"/>
              </a:defRPr>
            </a:lvl7pPr>
            <a:lvl8pPr lvl="7" algn="r" rtl="0">
              <a:buNone/>
              <a:defRPr sz="1300">
                <a:solidFill>
                  <a:schemeClr val="dk1"/>
                </a:solidFill>
                <a:latin typeface="Quicksand"/>
                <a:ea typeface="Quicksand"/>
                <a:cs typeface="Quicksand"/>
                <a:sym typeface="Quicksand"/>
              </a:defRPr>
            </a:lvl8pPr>
            <a:lvl9pPr lvl="8" algn="r" rtl="0">
              <a:buNone/>
              <a:defRPr sz="1300">
                <a:solidFill>
                  <a:schemeClr val="dk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Waawaevco6E&amp;list=PLkCyTyvoxZzuVAMhhujteytc2nVCPm6nX&amp;index=26" TargetMode="External"/><Relationship Id="rId2" Type="http://schemas.openxmlformats.org/officeDocument/2006/relationships/slideLayout" Target="../slideLayouts/slideLayout8.xml"/><Relationship Id="rId1" Type="http://schemas.openxmlformats.org/officeDocument/2006/relationships/video" Target="https://www.youtube.com/embed/Waawaevco6E"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sf_9Fo69wVI" TargetMode="External"/><Relationship Id="rId6" Type="http://schemas.openxmlformats.org/officeDocument/2006/relationships/hyperlink" Target="https://www.youtube.com/watch?reload=9&amp;v=sf_9Fo69wVI"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524" y="0"/>
            <a:ext cx="4373452" cy="5163938"/>
          </a:xfrm>
          <a:prstGeom prst="rect">
            <a:avLst/>
          </a:prstGeom>
        </p:spPr>
      </p:pic>
      <p:sp>
        <p:nvSpPr>
          <p:cNvPr id="155" name="Google Shape;155;p11"/>
          <p:cNvSpPr txBox="1"/>
          <p:nvPr/>
        </p:nvSpPr>
        <p:spPr>
          <a:xfrm>
            <a:off x="3701280" y="292461"/>
            <a:ext cx="4507200" cy="467820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dirty="0">
                <a:solidFill>
                  <a:schemeClr val="lt1"/>
                </a:solidFill>
                <a:latin typeface="Quicksand"/>
                <a:sym typeface="Quicksand"/>
              </a:rPr>
              <a:t>Reception Phonics Meeting</a:t>
            </a:r>
          </a:p>
          <a:p>
            <a:pPr marL="0" marR="0" lvl="0" indent="0" algn="ctr" rtl="0">
              <a:lnSpc>
                <a:spcPct val="100000"/>
              </a:lnSpc>
              <a:spcBef>
                <a:spcPts val="0"/>
              </a:spcBef>
              <a:spcAft>
                <a:spcPts val="0"/>
              </a:spcAft>
              <a:buNone/>
            </a:pPr>
            <a:r>
              <a:rPr lang="en" sz="5500" b="1" dirty="0">
                <a:solidFill>
                  <a:schemeClr val="lt1"/>
                </a:solidFill>
                <a:latin typeface="Quicksand"/>
                <a:sym typeface="Quicksand"/>
              </a:rPr>
              <a:t> </a:t>
            </a:r>
            <a:r>
              <a:rPr lang="en" sz="2800" b="1" dirty="0">
                <a:solidFill>
                  <a:schemeClr val="lt1"/>
                </a:solidFill>
                <a:latin typeface="Quicksand"/>
                <a:sym typeface="Quicksand"/>
              </a:rPr>
              <a:t>Swain House Primary School</a:t>
            </a:r>
          </a:p>
          <a:p>
            <a:pPr marL="0" marR="0" lvl="0" indent="0" algn="ctr" rtl="0">
              <a:lnSpc>
                <a:spcPct val="100000"/>
              </a:lnSpc>
              <a:spcBef>
                <a:spcPts val="0"/>
              </a:spcBef>
              <a:spcAft>
                <a:spcPts val="0"/>
              </a:spcAft>
              <a:buNone/>
            </a:pPr>
            <a:endParaRPr lang="en" sz="2800" b="1" dirty="0">
              <a:solidFill>
                <a:schemeClr val="lt1"/>
              </a:solidFill>
              <a:latin typeface="Quicksand"/>
              <a:sym typeface="Quicksand"/>
            </a:endParaRPr>
          </a:p>
          <a:p>
            <a:pPr marL="0" marR="0" lvl="0" indent="0" algn="ctr" rtl="0">
              <a:lnSpc>
                <a:spcPct val="100000"/>
              </a:lnSpc>
              <a:spcBef>
                <a:spcPts val="0"/>
              </a:spcBef>
              <a:spcAft>
                <a:spcPts val="0"/>
              </a:spcAft>
              <a:buNone/>
            </a:pPr>
            <a:r>
              <a:rPr lang="en" sz="2800" b="1" dirty="0">
                <a:solidFill>
                  <a:schemeClr val="lt1"/>
                </a:solidFill>
                <a:latin typeface="Quicksand"/>
                <a:sym typeface="Quicksand"/>
              </a:rPr>
              <a:t>30.09.2025</a:t>
            </a:r>
          </a:p>
        </p:txBody>
      </p:sp>
      <p:grpSp>
        <p:nvGrpSpPr>
          <p:cNvPr id="12" name="Google Shape;119;p8"/>
          <p:cNvGrpSpPr/>
          <p:nvPr/>
        </p:nvGrpSpPr>
        <p:grpSpPr>
          <a:xfrm>
            <a:off x="2666879" y="4270953"/>
            <a:ext cx="1765341" cy="1745094"/>
            <a:chOff x="153119" y="1493233"/>
            <a:chExt cx="1765341" cy="1745094"/>
          </a:xfrm>
        </p:grpSpPr>
        <p:sp>
          <p:nvSpPr>
            <p:cNvPr id="13"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 name="Google Shape;121;p8"/>
            <p:cNvGrpSpPr/>
            <p:nvPr/>
          </p:nvGrpSpPr>
          <p:grpSpPr>
            <a:xfrm rot="-699226">
              <a:off x="477260" y="1844255"/>
              <a:ext cx="1083642" cy="1011875"/>
              <a:chOff x="960170" y="3681587"/>
              <a:chExt cx="2167254" cy="2023640"/>
            </a:xfrm>
          </p:grpSpPr>
          <p:sp>
            <p:nvSpPr>
              <p:cNvPr id="15"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4">
            <a:clrChange>
              <a:clrFrom>
                <a:srgbClr val="063F63"/>
              </a:clrFrom>
              <a:clrTo>
                <a:srgbClr val="063F63">
                  <a:alpha val="0"/>
                </a:srgbClr>
              </a:clrTo>
            </a:clrChange>
          </a:blip>
          <a:stretch>
            <a:fillRect/>
          </a:stretch>
        </p:blipFill>
        <p:spPr>
          <a:xfrm>
            <a:off x="2776034" y="1777883"/>
            <a:ext cx="1699047" cy="1640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646331"/>
          </a:xfrm>
          <a:prstGeom prst="rect">
            <a:avLst/>
          </a:prstGeom>
          <a:noFill/>
          <a:ln>
            <a:noFill/>
          </a:ln>
        </p:spPr>
        <p:txBody>
          <a:bodyPr spcFirstLastPara="1" wrap="square" lIns="0" tIns="0" rIns="0" bIns="0" anchor="t" anchorCtr="0">
            <a:spAutoFit/>
          </a:bodyPr>
          <a:lstStyle/>
          <a:p>
            <a:r>
              <a:rPr lang="en" sz="3600" b="1" dirty="0">
                <a:solidFill>
                  <a:schemeClr val="lt1"/>
                </a:solidFill>
                <a:latin typeface="Quicksand"/>
                <a:ea typeface="Quicksand"/>
                <a:cs typeface="Quicksand"/>
                <a:sym typeface="Quicksand"/>
              </a:rPr>
              <a:t>How will my child be taught Phonics?</a:t>
            </a:r>
            <a:r>
              <a:rPr lang="en-US" sz="800" b="1" dirty="0">
                <a:solidFill>
                  <a:srgbClr val="FFC000"/>
                </a:solidFill>
                <a:latin typeface="Quicksand"/>
                <a:sym typeface="Quicksand"/>
              </a:rPr>
              <a:t> </a:t>
            </a:r>
          </a:p>
          <a:p>
            <a:pPr marL="0" marR="0" lvl="0" indent="0" algn="l" rtl="0">
              <a:lnSpc>
                <a:spcPct val="100000"/>
              </a:lnSpc>
              <a:spcBef>
                <a:spcPts val="0"/>
              </a:spcBef>
              <a:spcAft>
                <a:spcPts val="0"/>
              </a:spcAft>
              <a:buNone/>
            </a:pPr>
            <a:endParaRPr sz="600" dirty="0">
              <a:solidFill>
                <a:schemeClr val="lt1"/>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a:blip r:embed="rId5"/>
          <a:stretch>
            <a:fillRect/>
          </a:stretch>
        </p:blipFill>
        <p:spPr>
          <a:xfrm>
            <a:off x="169360" y="1762833"/>
            <a:ext cx="4256745" cy="2978945"/>
          </a:xfrm>
          <a:prstGeom prst="rect">
            <a:avLst/>
          </a:prstGeom>
        </p:spPr>
      </p:pic>
      <p:pic>
        <p:nvPicPr>
          <p:cNvPr id="3" name="Waawaevco6E"/>
          <p:cNvPicPr>
            <a:picLocks noRot="1" noChangeAspect="1"/>
          </p:cNvPicPr>
          <p:nvPr>
            <a:videoFile r:link="rId1"/>
          </p:nvPr>
        </p:nvPicPr>
        <p:blipFill>
          <a:blip r:embed="rId6"/>
          <a:stretch>
            <a:fillRect/>
          </a:stretch>
        </p:blipFill>
        <p:spPr>
          <a:xfrm>
            <a:off x="4594656" y="1657348"/>
            <a:ext cx="3842113" cy="2633950"/>
          </a:xfrm>
          <a:prstGeom prst="rect">
            <a:avLst/>
          </a:prstGeom>
        </p:spPr>
      </p:pic>
      <p:sp>
        <p:nvSpPr>
          <p:cNvPr id="4" name="Rectangle 3"/>
          <p:cNvSpPr/>
          <p:nvPr/>
        </p:nvSpPr>
        <p:spPr>
          <a:xfrm>
            <a:off x="4771094" y="4372446"/>
            <a:ext cx="3257615" cy="738664"/>
          </a:xfrm>
          <a:prstGeom prst="rect">
            <a:avLst/>
          </a:prstGeom>
        </p:spPr>
        <p:txBody>
          <a:bodyPr wrap="square">
            <a:spAutoFit/>
          </a:bodyPr>
          <a:lstStyle/>
          <a:p>
            <a:r>
              <a:rPr lang="en-GB" dirty="0">
                <a:hlinkClick r:id="rId7"/>
              </a:rPr>
              <a:t>https://www.youtube.com/watch?v=Waawaevco6E&amp;list=PLkCyTyvoxZzuVAMhhujteytc2nVCPm6nX&amp;index=26</a:t>
            </a:r>
            <a:r>
              <a:rPr lang="en-GB" dirty="0"/>
              <a:t> </a:t>
            </a:r>
          </a:p>
        </p:txBody>
      </p:sp>
    </p:spTree>
    <p:extLst>
      <p:ext uri="{BB962C8B-B14F-4D97-AF65-F5344CB8AC3E}">
        <p14:creationId xmlns:p14="http://schemas.microsoft.com/office/powerpoint/2010/main" val="50287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endParaRPr sz="6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rotWithShape="1">
          <a:blip r:embed="rId4"/>
          <a:srcRect l="39016" t="66847" r="583" b="1115"/>
          <a:stretch/>
        </p:blipFill>
        <p:spPr>
          <a:xfrm>
            <a:off x="401782" y="1759526"/>
            <a:ext cx="7502236" cy="2784766"/>
          </a:xfrm>
          <a:prstGeom prst="rect">
            <a:avLst/>
          </a:prstGeom>
        </p:spPr>
      </p:pic>
    </p:spTree>
    <p:extLst>
      <p:ext uri="{BB962C8B-B14F-4D97-AF65-F5344CB8AC3E}">
        <p14:creationId xmlns:p14="http://schemas.microsoft.com/office/powerpoint/2010/main" val="421776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318417" y="2692310"/>
            <a:ext cx="1814945" cy="886689"/>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7" y="306698"/>
              <a:ext cx="5064598" cy="781316"/>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1 – Blending</a:t>
              </a:r>
            </a:p>
            <a:p>
              <a:pPr lvl="0" algn="ctr">
                <a:lnSpc>
                  <a:spcPct val="110000"/>
                </a:lnSpc>
              </a:pPr>
              <a:r>
                <a:rPr lang="en-US" dirty="0">
                  <a:solidFill>
                    <a:schemeClr val="bg1"/>
                  </a:solidFill>
                  <a:latin typeface="Quicksand" panose="020B0604020202020204" charset="0"/>
                </a:rPr>
                <a:t>Revisit and Review </a:t>
              </a:r>
              <a:endParaRPr sz="600" dirty="0">
                <a:solidFill>
                  <a:schemeClr val="bg1"/>
                </a:solidFill>
                <a:latin typeface="Quicksand" panose="020B0604020202020204" charset="0"/>
              </a:endParaRPr>
            </a:p>
          </p:txBody>
        </p:sp>
      </p:grpSp>
      <p:sp>
        <p:nvSpPr>
          <p:cNvPr id="9" name="Google Shape;293;p16"/>
          <p:cNvSpPr txBox="1"/>
          <p:nvPr/>
        </p:nvSpPr>
        <p:spPr>
          <a:xfrm>
            <a:off x="514349" y="419590"/>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p:txBody>
      </p:sp>
      <p:grpSp>
        <p:nvGrpSpPr>
          <p:cNvPr id="10" name="Google Shape;168;p12"/>
          <p:cNvGrpSpPr/>
          <p:nvPr/>
        </p:nvGrpSpPr>
        <p:grpSpPr>
          <a:xfrm>
            <a:off x="3415156" y="2697490"/>
            <a:ext cx="1828799" cy="955962"/>
            <a:chOff x="135825" y="2015"/>
            <a:chExt cx="6012105" cy="1674154"/>
          </a:xfrm>
        </p:grpSpPr>
        <p:sp>
          <p:nvSpPr>
            <p:cNvPr id="11" name="Google Shape;169;p12"/>
            <p:cNvSpPr/>
            <p:nvPr/>
          </p:nvSpPr>
          <p:spPr>
            <a:xfrm>
              <a:off x="135825" y="2015"/>
              <a:ext cx="6012105" cy="167415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dirty="0"/>
            </a:p>
          </p:txBody>
        </p:sp>
        <p:sp>
          <p:nvSpPr>
            <p:cNvPr id="12" name="Google Shape;170;p12"/>
            <p:cNvSpPr txBox="1"/>
            <p:nvPr/>
          </p:nvSpPr>
          <p:spPr>
            <a:xfrm>
              <a:off x="609574" y="145466"/>
              <a:ext cx="5064600" cy="607954"/>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lvl="0" algn="ctr">
                <a:lnSpc>
                  <a:spcPct val="110000"/>
                </a:lnSpc>
              </a:pPr>
              <a:r>
                <a:rPr lang="en-US" sz="1200" dirty="0">
                  <a:solidFill>
                    <a:schemeClr val="bg1"/>
                  </a:solidFill>
                  <a:latin typeface="Quicksand" panose="020B0604020202020204" charset="0"/>
                </a:rPr>
                <a:t>Introduce the new sound, modelling the correct pronunciation</a:t>
              </a:r>
              <a:endParaRPr sz="500" dirty="0">
                <a:solidFill>
                  <a:schemeClr val="bg1"/>
                </a:solidFill>
                <a:latin typeface="Quicksand" panose="020B0604020202020204" charset="0"/>
              </a:endParaRPr>
            </a:p>
          </p:txBody>
        </p:sp>
      </p:grpSp>
      <p:grpSp>
        <p:nvGrpSpPr>
          <p:cNvPr id="13" name="Google Shape;168;p12"/>
          <p:cNvGrpSpPr/>
          <p:nvPr/>
        </p:nvGrpSpPr>
        <p:grpSpPr>
          <a:xfrm>
            <a:off x="6625641" y="2601809"/>
            <a:ext cx="1877291" cy="1049484"/>
            <a:chOff x="0" y="210988"/>
            <a:chExt cx="6012105" cy="1411107"/>
          </a:xfrm>
        </p:grpSpPr>
        <p:sp>
          <p:nvSpPr>
            <p:cNvPr id="14"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78" y="306697"/>
              <a:ext cx="5064601" cy="1092505"/>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lvl="0" algn="ctr">
                <a:lnSpc>
                  <a:spcPct val="110000"/>
                </a:lnSpc>
              </a:pPr>
              <a:r>
                <a:rPr lang="en-US" sz="1200" dirty="0">
                  <a:solidFill>
                    <a:schemeClr val="bg1"/>
                  </a:solidFill>
                  <a:latin typeface="Quicksand" panose="020B0604020202020204" charset="0"/>
                </a:rPr>
                <a:t>Read the page of the Big Book and explore the vocabulary</a:t>
              </a:r>
            </a:p>
          </p:txBody>
        </p:sp>
      </p:grpSp>
    </p:spTree>
    <p:extLst>
      <p:ext uri="{BB962C8B-B14F-4D97-AF65-F5344CB8AC3E}">
        <p14:creationId xmlns:p14="http://schemas.microsoft.com/office/powerpoint/2010/main" val="264221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3409021" y="2683025"/>
            <a:ext cx="2242933" cy="1072301"/>
            <a:chOff x="0" y="210988"/>
            <a:chExt cx="6012105" cy="1409814"/>
          </a:xfrm>
          <a:solidFill>
            <a:srgbClr val="BADBF3"/>
          </a:solidFill>
        </p:grpSpPr>
        <p:sp>
          <p:nvSpPr>
            <p:cNvPr id="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81" y="306698"/>
              <a:ext cx="5064598" cy="1068279"/>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2 – Segmenting</a:t>
              </a:r>
            </a:p>
            <a:p>
              <a:pPr lvl="0" algn="ctr">
                <a:lnSpc>
                  <a:spcPct val="110000"/>
                </a:lnSpc>
              </a:pPr>
              <a:r>
                <a:rPr lang="en-US" sz="1200" dirty="0">
                  <a:solidFill>
                    <a:schemeClr val="bg1"/>
                  </a:solidFill>
                  <a:latin typeface="Quicksand" panose="020B0604020202020204" charset="0"/>
                </a:rPr>
                <a:t>Quickfire grapheme recall. Children air write or use mini whiteboards</a:t>
              </a:r>
              <a:endParaRPr sz="5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a:solidFill>
                  <a:srgbClr val="BADBF3"/>
                </a:solidFill>
                <a:latin typeface="Quicksand"/>
                <a:sym typeface="Quicksand"/>
              </a:rPr>
              <a:t>Day 2</a:t>
            </a:r>
            <a:endParaRPr sz="600" dirty="0">
              <a:solidFill>
                <a:srgbClr val="BADBF3"/>
              </a:solidFill>
            </a:endParaRPr>
          </a:p>
        </p:txBody>
      </p:sp>
      <p:grpSp>
        <p:nvGrpSpPr>
          <p:cNvPr id="10" name="Google Shape;168;p12"/>
          <p:cNvGrpSpPr/>
          <p:nvPr/>
        </p:nvGrpSpPr>
        <p:grpSpPr>
          <a:xfrm>
            <a:off x="277928" y="2683025"/>
            <a:ext cx="2242934" cy="1040606"/>
            <a:chOff x="0" y="210988"/>
            <a:chExt cx="6012105" cy="1409814"/>
          </a:xfrm>
          <a:solidFill>
            <a:srgbClr val="BADBF3"/>
          </a:solidFill>
        </p:grpSpPr>
        <p:sp>
          <p:nvSpPr>
            <p:cNvPr id="11"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81" y="306698"/>
              <a:ext cx="5064598" cy="1100817"/>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2 – Segmenting</a:t>
              </a:r>
            </a:p>
            <a:p>
              <a:pPr lvl="0" algn="ctr">
                <a:lnSpc>
                  <a:spcPct val="110000"/>
                </a:lnSpc>
              </a:pPr>
              <a:r>
                <a:rPr lang="en-US" sz="1200" dirty="0">
                  <a:solidFill>
                    <a:schemeClr val="bg1"/>
                  </a:solidFill>
                  <a:latin typeface="Quicksand" panose="020B0604020202020204" charset="0"/>
                </a:rPr>
                <a:t>Recap taught sound and orally segment words involving taught sounds</a:t>
              </a:r>
              <a:endParaRPr sz="500" dirty="0">
                <a:solidFill>
                  <a:schemeClr val="bg1"/>
                </a:solidFill>
                <a:latin typeface="Quicksand" panose="020B0604020202020204" charset="0"/>
              </a:endParaRPr>
            </a:p>
          </p:txBody>
        </p:sp>
      </p:grpSp>
      <p:grpSp>
        <p:nvGrpSpPr>
          <p:cNvPr id="13" name="Google Shape;168;p12"/>
          <p:cNvGrpSpPr/>
          <p:nvPr/>
        </p:nvGrpSpPr>
        <p:grpSpPr>
          <a:xfrm>
            <a:off x="6407487" y="2692050"/>
            <a:ext cx="2282354" cy="1063276"/>
            <a:chOff x="103839" y="230243"/>
            <a:chExt cx="6012105" cy="1409814"/>
          </a:xfrm>
          <a:solidFill>
            <a:srgbClr val="BADBF3"/>
          </a:solidFill>
        </p:grpSpPr>
        <p:sp>
          <p:nvSpPr>
            <p:cNvPr id="14" name="Google Shape;169;p12"/>
            <p:cNvSpPr/>
            <p:nvPr/>
          </p:nvSpPr>
          <p:spPr>
            <a:xfrm>
              <a:off x="103839" y="230243"/>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524321" y="315080"/>
              <a:ext cx="5064600" cy="1256904"/>
            </a:xfrm>
            <a:prstGeom prst="rect">
              <a:avLst/>
            </a:prstGeom>
            <a:grp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2 – Segmenting</a:t>
              </a:r>
            </a:p>
            <a:p>
              <a:pPr lvl="0" algn="ctr">
                <a:lnSpc>
                  <a:spcPct val="110000"/>
                </a:lnSpc>
              </a:pPr>
              <a:r>
                <a:rPr lang="en-US" dirty="0">
                  <a:solidFill>
                    <a:schemeClr val="bg1"/>
                  </a:solidFill>
                  <a:latin typeface="Quicksand" panose="020B0604020202020204" charset="0"/>
                </a:rPr>
                <a:t>Model how to form the letter and segment using dashes</a:t>
              </a:r>
              <a:endParaRPr sz="600" dirty="0">
                <a:solidFill>
                  <a:schemeClr val="bg1"/>
                </a:solidFill>
                <a:latin typeface="Quicksand" panose="020B0604020202020204" charset="0"/>
              </a:endParaRPr>
            </a:p>
          </p:txBody>
        </p:sp>
      </p:grpSp>
    </p:spTree>
    <p:extLst>
      <p:ext uri="{BB962C8B-B14F-4D97-AF65-F5344CB8AC3E}">
        <p14:creationId xmlns:p14="http://schemas.microsoft.com/office/powerpoint/2010/main" val="26521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What will my child read?</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9995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626052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will my child read?</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7947354" y="217721"/>
            <a:ext cx="946768" cy="914400"/>
          </a:xfrm>
          <a:prstGeom prst="rect">
            <a:avLst/>
          </a:prstGeom>
        </p:spPr>
      </p:pic>
      <p:grpSp>
        <p:nvGrpSpPr>
          <p:cNvPr id="6" name="Google Shape;168;p12"/>
          <p:cNvGrpSpPr/>
          <p:nvPr/>
        </p:nvGrpSpPr>
        <p:grpSpPr>
          <a:xfrm>
            <a:off x="272762" y="1946567"/>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779843"/>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Big Books – These are the books used in the Phonics sessions, exploring two pages every two days in detail around the sound being taught.</a:t>
              </a:r>
              <a:endParaRPr sz="400" b="1" dirty="0">
                <a:solidFill>
                  <a:schemeClr val="bg1"/>
                </a:solidFill>
                <a:latin typeface="Quicksand" panose="020B0604020202020204" charset="0"/>
              </a:endParaRPr>
            </a:p>
          </p:txBody>
        </p:sp>
      </p:grpSp>
      <p:sp>
        <p:nvSpPr>
          <p:cNvPr id="10" name="Google Shape;173;p12"/>
          <p:cNvSpPr/>
          <p:nvPr/>
        </p:nvSpPr>
        <p:spPr>
          <a:xfrm>
            <a:off x="271694" y="2644566"/>
            <a:ext cx="4666385" cy="86591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9403" y="2713864"/>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Target Practice Readers – These can be read independently as an extension, 1:1, in pairs or in small guided reading groups. These focus on smaller groups of sounds matched to your child’s phonetic knowledge.</a:t>
            </a:r>
            <a:endParaRPr sz="400" dirty="0">
              <a:solidFill>
                <a:schemeClr val="lt1"/>
              </a:solidFill>
            </a:endParaRPr>
          </a:p>
        </p:txBody>
      </p:sp>
      <p:sp>
        <p:nvSpPr>
          <p:cNvPr id="26" name="Google Shape;173;p12"/>
          <p:cNvSpPr/>
          <p:nvPr/>
        </p:nvSpPr>
        <p:spPr>
          <a:xfrm>
            <a:off x="264363" y="3510486"/>
            <a:ext cx="4666385" cy="867551"/>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53219" y="3581415"/>
            <a:ext cx="3930965" cy="744819"/>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Rocket Phonics Readers – These are the reading books your child will bring home at an appropriate level and will contain sounds your child has already learnt and is learning. These books can also be accessed online.</a:t>
            </a:r>
            <a:endParaRPr sz="400" dirty="0">
              <a:solidFill>
                <a:schemeClr val="lt1"/>
              </a:solidFill>
            </a:endParaRPr>
          </a:p>
        </p:txBody>
      </p:sp>
      <p:pic>
        <p:nvPicPr>
          <p:cNvPr id="3" name="Picture 2"/>
          <p:cNvPicPr>
            <a:picLocks noChangeAspect="1"/>
          </p:cNvPicPr>
          <p:nvPr/>
        </p:nvPicPr>
        <p:blipFill>
          <a:blip r:embed="rId4"/>
          <a:stretch>
            <a:fillRect/>
          </a:stretch>
        </p:blipFill>
        <p:spPr>
          <a:xfrm>
            <a:off x="6466458" y="2648479"/>
            <a:ext cx="924953" cy="1305345"/>
          </a:xfrm>
          <a:prstGeom prst="rect">
            <a:avLst/>
          </a:prstGeom>
        </p:spPr>
      </p:pic>
      <p:pic>
        <p:nvPicPr>
          <p:cNvPr id="2" name="Picture 1"/>
          <p:cNvPicPr>
            <a:picLocks noChangeAspect="1"/>
          </p:cNvPicPr>
          <p:nvPr/>
        </p:nvPicPr>
        <p:blipFill>
          <a:blip r:embed="rId5"/>
          <a:stretch>
            <a:fillRect/>
          </a:stretch>
        </p:blipFill>
        <p:spPr>
          <a:xfrm>
            <a:off x="5113052" y="1763935"/>
            <a:ext cx="924954" cy="1313590"/>
          </a:xfrm>
          <a:prstGeom prst="rect">
            <a:avLst/>
          </a:prstGeom>
        </p:spPr>
      </p:pic>
      <p:pic>
        <p:nvPicPr>
          <p:cNvPr id="4" name="Picture 3"/>
          <p:cNvPicPr>
            <a:picLocks noChangeAspect="1"/>
          </p:cNvPicPr>
          <p:nvPr/>
        </p:nvPicPr>
        <p:blipFill>
          <a:blip r:embed="rId6"/>
          <a:stretch>
            <a:fillRect/>
          </a:stretch>
        </p:blipFill>
        <p:spPr>
          <a:xfrm>
            <a:off x="7869647" y="3689461"/>
            <a:ext cx="924952" cy="1139127"/>
          </a:xfrm>
          <a:prstGeom prst="rect">
            <a:avLst/>
          </a:prstGeom>
        </p:spPr>
      </p:pic>
    </p:spTree>
    <p:extLst>
      <p:ext uri="{BB962C8B-B14F-4D97-AF65-F5344CB8AC3E}">
        <p14:creationId xmlns:p14="http://schemas.microsoft.com/office/powerpoint/2010/main" val="393594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2057107"/>
            <a:ext cx="7703903" cy="100027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Reading</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224695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144956" y="1487611"/>
            <a:ext cx="8439150" cy="3139321"/>
          </a:xfrm>
          <a:prstGeom prst="rect">
            <a:avLst/>
          </a:prstGeom>
          <a:noFill/>
        </p:spPr>
        <p:txBody>
          <a:bodyPr wrap="square" rtlCol="0">
            <a:spAutoFit/>
          </a:bodyPr>
          <a:lstStyle/>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Whilst in Reception, your child will take part in weekly 1:1 reading sessions with a member of staff where they will read books matched to their phonetic knowledge. </a:t>
            </a:r>
          </a:p>
          <a:p>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Once your child has developed a number of the skills associated with reading, they will then move towards reading in groups (guided reading).</a:t>
            </a:r>
          </a:p>
          <a:p>
            <a:r>
              <a:rPr lang="en-US" sz="1800" b="1" dirty="0">
                <a:solidFill>
                  <a:srgbClr val="022D42"/>
                </a:solidFill>
                <a:latin typeface="Quicksand" panose="020B0604020202020204" charset="0"/>
              </a:rPr>
              <a:t>	</a:t>
            </a:r>
          </a:p>
          <a:p>
            <a:pPr marL="342900" indent="-342900">
              <a:buFont typeface="Arial" panose="020B0604020202020204" pitchFamily="34" charset="0"/>
              <a:buChar char="•"/>
            </a:pPr>
            <a:r>
              <a:rPr lang="en-US" sz="1800" b="1" dirty="0">
                <a:solidFill>
                  <a:srgbClr val="022D42"/>
                </a:solidFill>
                <a:latin typeface="Quicksand" panose="020B0604020202020204" charset="0"/>
              </a:rPr>
              <a:t>They will read books that are linked appropriately to the sounds that they have learnt and are learning.</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3524" y="4067975"/>
            <a:ext cx="946768" cy="914400"/>
          </a:xfrm>
          <a:prstGeom prst="rect">
            <a:avLst/>
          </a:prstGeom>
        </p:spPr>
      </p:pic>
    </p:spTree>
    <p:extLst>
      <p:ext uri="{BB962C8B-B14F-4D97-AF65-F5344CB8AC3E}">
        <p14:creationId xmlns:p14="http://schemas.microsoft.com/office/powerpoint/2010/main" val="202906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72887"/>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207758" y="1503313"/>
            <a:ext cx="8439150" cy="4339650"/>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22D42"/>
                </a:solidFill>
                <a:latin typeface="Quicksand" panose="020B0604020202020204" charset="0"/>
              </a:rPr>
              <a:t>Later in the year, your child will take part in three guided reading sessions a week:</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lvl="5"/>
            <a:r>
              <a:rPr lang="en-US" sz="1600" b="1" dirty="0">
                <a:solidFill>
                  <a:srgbClr val="022D42"/>
                </a:solidFill>
                <a:latin typeface="Quicksand" panose="020B0604020202020204" charset="0"/>
              </a:rPr>
              <a:t>Session 1 – Decode Read</a:t>
            </a:r>
          </a:p>
          <a:p>
            <a:pPr lvl="5"/>
            <a:r>
              <a:rPr lang="en-US" sz="1600" b="1" dirty="0">
                <a:solidFill>
                  <a:srgbClr val="022D42"/>
                </a:solidFill>
                <a:latin typeface="Quicksand" panose="020B0604020202020204" charset="0"/>
              </a:rPr>
              <a:t>-Children will use their phonetic knowledge to blend the sounds in the words to read the words. </a:t>
            </a:r>
          </a:p>
          <a:p>
            <a:pPr lvl="5"/>
            <a:endParaRPr lang="en-US" sz="1600" b="1" dirty="0">
              <a:solidFill>
                <a:srgbClr val="022D42"/>
              </a:solidFill>
              <a:latin typeface="Quicksand" panose="020B0604020202020204" charset="0"/>
            </a:endParaRPr>
          </a:p>
          <a:p>
            <a:pPr lvl="5"/>
            <a:r>
              <a:rPr lang="en-US" sz="1600" b="1" dirty="0">
                <a:solidFill>
                  <a:srgbClr val="022D42"/>
                </a:solidFill>
                <a:latin typeface="Quicksand" panose="020B0604020202020204" charset="0"/>
              </a:rPr>
              <a:t>Session 2 – Prosody</a:t>
            </a:r>
          </a:p>
          <a:p>
            <a:pPr lvl="5"/>
            <a:r>
              <a:rPr lang="en-US" sz="1600" b="1" dirty="0">
                <a:solidFill>
                  <a:srgbClr val="022D42"/>
                </a:solidFill>
                <a:latin typeface="Quicksand" panose="020B0604020202020204" charset="0"/>
              </a:rPr>
              <a:t>-Children will focus on the flow of their reading re-reading the words to read the sentence fluidly. They will also focus on expression and using a ‘storyteller voice’.</a:t>
            </a:r>
          </a:p>
          <a:p>
            <a:pPr lvl="5"/>
            <a:endParaRPr lang="en-US" sz="1600" b="1" dirty="0">
              <a:solidFill>
                <a:srgbClr val="022D42"/>
              </a:solidFill>
              <a:latin typeface="Quicksand" panose="020B0604020202020204" charset="0"/>
            </a:endParaRPr>
          </a:p>
          <a:p>
            <a:pPr lvl="5"/>
            <a:r>
              <a:rPr lang="en-US" sz="1600" b="1" dirty="0">
                <a:solidFill>
                  <a:srgbClr val="022D42"/>
                </a:solidFill>
                <a:latin typeface="Quicksand" panose="020B0604020202020204" charset="0"/>
              </a:rPr>
              <a:t>Session 3 – Comprehension</a:t>
            </a:r>
          </a:p>
          <a:p>
            <a:pPr lvl="5"/>
            <a:r>
              <a:rPr lang="en-US" sz="1600" b="1" dirty="0">
                <a:solidFill>
                  <a:srgbClr val="022D42"/>
                </a:solidFill>
                <a:latin typeface="Quicksand" panose="020B0604020202020204" charset="0"/>
              </a:rPr>
              <a:t>-Children will focus on understanding what they have read by asking/answering questions about the text.</a:t>
            </a:r>
          </a:p>
          <a:p>
            <a:endParaRPr lang="en-US" sz="1600" b="1" dirty="0">
              <a:solidFill>
                <a:srgbClr val="022D42"/>
              </a:solidFill>
              <a:latin typeface="Quicksand" panose="020B0604020202020204" charset="0"/>
            </a:endParaRP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3524" y="4067975"/>
            <a:ext cx="946768" cy="914400"/>
          </a:xfrm>
          <a:prstGeom prst="rect">
            <a:avLst/>
          </a:prstGeom>
        </p:spPr>
      </p:pic>
    </p:spTree>
    <p:extLst>
      <p:ext uri="{BB962C8B-B14F-4D97-AF65-F5344CB8AC3E}">
        <p14:creationId xmlns:p14="http://schemas.microsoft.com/office/powerpoint/2010/main" val="39367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can I support my child at home</a:t>
            </a:r>
            <a:r>
              <a:rPr lang="en" sz="6500" b="1" dirty="0">
                <a:solidFill>
                  <a:schemeClr val="lt1"/>
                </a:solidFill>
                <a:latin typeface="Quicksand"/>
                <a:sym typeface="Quicksand"/>
              </a:rPr>
              <a:t>?</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54781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13"/>
          <p:cNvSpPr txBox="1"/>
          <p:nvPr/>
        </p:nvSpPr>
        <p:spPr>
          <a:xfrm>
            <a:off x="730810" y="742806"/>
            <a:ext cx="57858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Agenda</a:t>
            </a:r>
            <a:endParaRPr sz="700" dirty="0">
              <a:solidFill>
                <a:schemeClr val="lt1"/>
              </a:solidFill>
            </a:endParaRPr>
          </a:p>
        </p:txBody>
      </p:sp>
      <p:grpSp>
        <p:nvGrpSpPr>
          <p:cNvPr id="21" name="Google Shape;168;p12"/>
          <p:cNvGrpSpPr/>
          <p:nvPr/>
        </p:nvGrpSpPr>
        <p:grpSpPr>
          <a:xfrm>
            <a:off x="619125" y="1652565"/>
            <a:ext cx="7678729" cy="444532"/>
            <a:chOff x="0" y="0"/>
            <a:chExt cx="6012105" cy="1185418"/>
          </a:xfrm>
        </p:grpSpPr>
        <p:sp>
          <p:nvSpPr>
            <p:cNvPr id="22"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is Phonics?</a:t>
              </a:r>
              <a:endParaRPr sz="700" dirty="0">
                <a:solidFill>
                  <a:schemeClr val="lt1"/>
                </a:solidFill>
              </a:endParaRPr>
            </a:p>
          </p:txBody>
        </p:sp>
      </p:grpSp>
      <p:grpSp>
        <p:nvGrpSpPr>
          <p:cNvPr id="24" name="Google Shape;172;p12"/>
          <p:cNvGrpSpPr/>
          <p:nvPr/>
        </p:nvGrpSpPr>
        <p:grpSpPr>
          <a:xfrm>
            <a:off x="619125" y="2097097"/>
            <a:ext cx="7678729" cy="444532"/>
            <a:chOff x="0" y="0"/>
            <a:chExt cx="6012105" cy="1185418"/>
          </a:xfrm>
          <a:solidFill>
            <a:srgbClr val="BADBF3"/>
          </a:solidFill>
        </p:grpSpPr>
        <p:sp>
          <p:nvSpPr>
            <p:cNvPr id="25"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Why Rocket Phonics?</a:t>
              </a:r>
              <a:endParaRPr sz="700" dirty="0">
                <a:solidFill>
                  <a:schemeClr val="lt1"/>
                </a:solidFill>
              </a:endParaRPr>
            </a:p>
          </p:txBody>
        </p:sp>
      </p:grpSp>
      <p:grpSp>
        <p:nvGrpSpPr>
          <p:cNvPr id="27" name="Google Shape;176;p12"/>
          <p:cNvGrpSpPr/>
          <p:nvPr/>
        </p:nvGrpSpPr>
        <p:grpSpPr>
          <a:xfrm>
            <a:off x="619125" y="2541629"/>
            <a:ext cx="7678729" cy="444532"/>
            <a:chOff x="0" y="0"/>
            <a:chExt cx="6012105" cy="1185418"/>
          </a:xfrm>
        </p:grpSpPr>
        <p:sp>
          <p:nvSpPr>
            <p:cNvPr id="28"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How will my child be taught phonics?</a:t>
              </a:r>
              <a:endParaRPr sz="700" dirty="0">
                <a:solidFill>
                  <a:schemeClr val="lt1"/>
                </a:solidFill>
              </a:endParaRPr>
            </a:p>
          </p:txBody>
        </p:sp>
      </p:grpSp>
      <p:grpSp>
        <p:nvGrpSpPr>
          <p:cNvPr id="30" name="Google Shape;168;p12"/>
          <p:cNvGrpSpPr/>
          <p:nvPr/>
        </p:nvGrpSpPr>
        <p:grpSpPr>
          <a:xfrm>
            <a:off x="619125" y="2972543"/>
            <a:ext cx="7678729" cy="444532"/>
            <a:chOff x="0" y="0"/>
            <a:chExt cx="6012105" cy="1185418"/>
          </a:xfrm>
        </p:grpSpPr>
        <p:sp>
          <p:nvSpPr>
            <p:cNvPr id="31"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will my child read?</a:t>
              </a:r>
              <a:endParaRPr sz="700" dirty="0">
                <a:solidFill>
                  <a:schemeClr val="lt1"/>
                </a:solidFill>
              </a:endParaRPr>
            </a:p>
          </p:txBody>
        </p:sp>
      </p:grpSp>
      <p:grpSp>
        <p:nvGrpSpPr>
          <p:cNvPr id="33" name="Google Shape;172;p12"/>
          <p:cNvGrpSpPr/>
          <p:nvPr/>
        </p:nvGrpSpPr>
        <p:grpSpPr>
          <a:xfrm>
            <a:off x="619125" y="3417075"/>
            <a:ext cx="7678729" cy="444532"/>
            <a:chOff x="0" y="0"/>
            <a:chExt cx="6012105" cy="1185418"/>
          </a:xfrm>
          <a:solidFill>
            <a:srgbClr val="BADBF3"/>
          </a:solidFill>
        </p:grpSpPr>
        <p:sp>
          <p:nvSpPr>
            <p:cNvPr id="34"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Reading</a:t>
              </a:r>
              <a:endParaRPr sz="700" dirty="0">
                <a:solidFill>
                  <a:schemeClr val="lt1"/>
                </a:solidFill>
              </a:endParaRPr>
            </a:p>
          </p:txBody>
        </p:sp>
      </p:grpSp>
      <p:grpSp>
        <p:nvGrpSpPr>
          <p:cNvPr id="36" name="Google Shape;176;p12"/>
          <p:cNvGrpSpPr/>
          <p:nvPr/>
        </p:nvGrpSpPr>
        <p:grpSpPr>
          <a:xfrm>
            <a:off x="617369" y="3898292"/>
            <a:ext cx="7678729" cy="444532"/>
            <a:chOff x="-1375" y="52544"/>
            <a:chExt cx="6012105" cy="1185418"/>
          </a:xfrm>
        </p:grpSpPr>
        <p:sp>
          <p:nvSpPr>
            <p:cNvPr id="37" name="Google Shape;177;p12"/>
            <p:cNvSpPr/>
            <p:nvPr/>
          </p:nvSpPr>
          <p:spPr>
            <a:xfrm>
              <a:off x="-1375" y="52544"/>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78;p12"/>
            <p:cNvSpPr txBox="1"/>
            <p:nvPr/>
          </p:nvSpPr>
          <p:spPr>
            <a:xfrm>
              <a:off x="472378" y="306699"/>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How can I support my child at home?</a:t>
              </a:r>
              <a:endParaRPr sz="700" dirty="0">
                <a:solidFill>
                  <a:schemeClr val="lt1"/>
                </a:solidFill>
              </a:endParaRPr>
            </a:p>
          </p:txBody>
        </p:sp>
      </p:grpSp>
      <p:grpSp>
        <p:nvGrpSpPr>
          <p:cNvPr id="39" name="Google Shape;168;p12">
            <a:extLst>
              <a:ext uri="{FF2B5EF4-FFF2-40B4-BE49-F238E27FC236}">
                <a16:creationId xmlns:a16="http://schemas.microsoft.com/office/drawing/2014/main" id="{E91C1EC0-78A3-4857-A2A6-30CEA84E07A0}"/>
              </a:ext>
            </a:extLst>
          </p:cNvPr>
          <p:cNvGrpSpPr/>
          <p:nvPr/>
        </p:nvGrpSpPr>
        <p:grpSpPr>
          <a:xfrm>
            <a:off x="617368" y="4379509"/>
            <a:ext cx="7678729" cy="444532"/>
            <a:chOff x="0" y="0"/>
            <a:chExt cx="6012105" cy="1185418"/>
          </a:xfrm>
        </p:grpSpPr>
        <p:sp>
          <p:nvSpPr>
            <p:cNvPr id="40" name="Google Shape;169;p12">
              <a:extLst>
                <a:ext uri="{FF2B5EF4-FFF2-40B4-BE49-F238E27FC236}">
                  <a16:creationId xmlns:a16="http://schemas.microsoft.com/office/drawing/2014/main" id="{DB39E4BE-FB15-4A5E-A48A-0286B100C907}"/>
                </a:ext>
              </a:extLst>
            </p:cNvPr>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170;p12">
              <a:extLst>
                <a:ext uri="{FF2B5EF4-FFF2-40B4-BE49-F238E27FC236}">
                  <a16:creationId xmlns:a16="http://schemas.microsoft.com/office/drawing/2014/main" id="{3C02B2FE-F853-45F8-80A3-3C068484B58D}"/>
                </a:ext>
              </a:extLst>
            </p:cNvPr>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Questions</a:t>
              </a:r>
              <a:endParaRPr sz="700" dirty="0">
                <a:solidFill>
                  <a:schemeClr val="l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 at home</a:t>
            </a:r>
            <a:endParaRPr sz="700" dirty="0">
              <a:solidFill>
                <a:schemeClr val="lt1"/>
              </a:solidFill>
            </a:endParaRPr>
          </a:p>
        </p:txBody>
      </p:sp>
      <p:sp>
        <p:nvSpPr>
          <p:cNvPr id="2" name="TextBox 1"/>
          <p:cNvSpPr txBox="1"/>
          <p:nvPr/>
        </p:nvSpPr>
        <p:spPr>
          <a:xfrm>
            <a:off x="282851" y="1648689"/>
            <a:ext cx="8439150" cy="3416320"/>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We expect you to share the home reading book with your child at least 3 times a week as their homework and record this in their reading record diary.</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Children will bring home Lilac banded book to begin with (no words) where you can focus on describing pictures, predicting, new vocabulary and using their imagination.</a:t>
            </a:r>
          </a:p>
          <a:p>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During parent consultation evenings, your child’s progress will be discussed and pupil mentoring sheets will be shared with you. Reading at home is an area that is tracked throughout school due to the importance we place on learning this skill.</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284199" y="4378332"/>
            <a:ext cx="710984" cy="686677"/>
          </a:xfrm>
          <a:prstGeom prst="rect">
            <a:avLst/>
          </a:prstGeom>
        </p:spPr>
      </p:pic>
    </p:spTree>
    <p:extLst>
      <p:ext uri="{BB962C8B-B14F-4D97-AF65-F5344CB8AC3E}">
        <p14:creationId xmlns:p14="http://schemas.microsoft.com/office/powerpoint/2010/main" val="407698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153981" y="209164"/>
            <a:ext cx="7886816" cy="55399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3600" b="1" dirty="0">
                <a:solidFill>
                  <a:schemeClr val="tx1"/>
                </a:solidFill>
                <a:latin typeface="Quicksand"/>
                <a:sym typeface="Quicksand"/>
              </a:rPr>
              <a:t>How to support phonics at home…</a:t>
            </a:r>
            <a:endParaRPr sz="100" dirty="0">
              <a:solidFill>
                <a:schemeClr val="tx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
        <p:nvSpPr>
          <p:cNvPr id="4" name="Google Shape;586;p28">
            <a:extLst>
              <a:ext uri="{FF2B5EF4-FFF2-40B4-BE49-F238E27FC236}">
                <a16:creationId xmlns:a16="http://schemas.microsoft.com/office/drawing/2014/main" id="{F19F7C1B-582C-44DE-87B7-19BE44DA37AF}"/>
              </a:ext>
            </a:extLst>
          </p:cNvPr>
          <p:cNvSpPr txBox="1"/>
          <p:nvPr/>
        </p:nvSpPr>
        <p:spPr>
          <a:xfrm>
            <a:off x="215778" y="938836"/>
            <a:ext cx="2156361"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Play games that supports listening e.g. Simon says, what’s that sound, hide and seek (say their name).</a:t>
            </a:r>
            <a:endParaRPr sz="100" dirty="0">
              <a:solidFill>
                <a:schemeClr val="tx1"/>
              </a:solidFill>
            </a:endParaRPr>
          </a:p>
        </p:txBody>
      </p:sp>
      <p:sp>
        <p:nvSpPr>
          <p:cNvPr id="5" name="Google Shape;586;p28">
            <a:extLst>
              <a:ext uri="{FF2B5EF4-FFF2-40B4-BE49-F238E27FC236}">
                <a16:creationId xmlns:a16="http://schemas.microsoft.com/office/drawing/2014/main" id="{9B4F182E-9897-42DE-AA5D-E5BAA8044BAD}"/>
              </a:ext>
            </a:extLst>
          </p:cNvPr>
          <p:cNvSpPr txBox="1"/>
          <p:nvPr/>
        </p:nvSpPr>
        <p:spPr>
          <a:xfrm>
            <a:off x="2644852" y="891099"/>
            <a:ext cx="1452537"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Segment and blend words in everyday life e.g. can you get your c-</a:t>
            </a:r>
            <a:r>
              <a:rPr lang="en-GB" b="1" dirty="0" err="1">
                <a:solidFill>
                  <a:schemeClr val="tx1"/>
                </a:solidFill>
                <a:latin typeface="Quicksand"/>
                <a:sym typeface="Quicksand"/>
              </a:rPr>
              <a:t>oa</a:t>
            </a:r>
            <a:r>
              <a:rPr lang="en-GB" b="1" dirty="0">
                <a:solidFill>
                  <a:schemeClr val="tx1"/>
                </a:solidFill>
                <a:latin typeface="Quicksand"/>
                <a:sym typeface="Quicksand"/>
              </a:rPr>
              <a:t>-t on.</a:t>
            </a:r>
          </a:p>
        </p:txBody>
      </p:sp>
      <p:sp>
        <p:nvSpPr>
          <p:cNvPr id="6" name="Google Shape;586;p28">
            <a:extLst>
              <a:ext uri="{FF2B5EF4-FFF2-40B4-BE49-F238E27FC236}">
                <a16:creationId xmlns:a16="http://schemas.microsoft.com/office/drawing/2014/main" id="{0B47D89E-271A-4FB3-9C31-9D18CD957C91}"/>
              </a:ext>
            </a:extLst>
          </p:cNvPr>
          <p:cNvSpPr txBox="1"/>
          <p:nvPr/>
        </p:nvSpPr>
        <p:spPr>
          <a:xfrm>
            <a:off x="153981" y="3789505"/>
            <a:ext cx="2156361"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Play games that support hearing specific sounds e.g. initial sounds such as I spy ( always use pure sounds).</a:t>
            </a:r>
            <a:endParaRPr sz="100" dirty="0">
              <a:solidFill>
                <a:schemeClr val="tx1"/>
              </a:solidFill>
            </a:endParaRPr>
          </a:p>
        </p:txBody>
      </p:sp>
      <p:sp>
        <p:nvSpPr>
          <p:cNvPr id="7" name="Google Shape;586;p28">
            <a:extLst>
              <a:ext uri="{FF2B5EF4-FFF2-40B4-BE49-F238E27FC236}">
                <a16:creationId xmlns:a16="http://schemas.microsoft.com/office/drawing/2014/main" id="{07764D75-7DC9-498E-BF9F-14385D0D8318}"/>
              </a:ext>
            </a:extLst>
          </p:cNvPr>
          <p:cNvSpPr txBox="1"/>
          <p:nvPr/>
        </p:nvSpPr>
        <p:spPr>
          <a:xfrm>
            <a:off x="7480852" y="2243940"/>
            <a:ext cx="1574077" cy="1292662"/>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Read lots of books to promote a love of reading. Bedtime stories are a great way to do this!</a:t>
            </a:r>
          </a:p>
        </p:txBody>
      </p:sp>
      <p:sp>
        <p:nvSpPr>
          <p:cNvPr id="8" name="Google Shape;586;p28">
            <a:extLst>
              <a:ext uri="{FF2B5EF4-FFF2-40B4-BE49-F238E27FC236}">
                <a16:creationId xmlns:a16="http://schemas.microsoft.com/office/drawing/2014/main" id="{FC2FD0E6-4871-44F0-8A07-B877B45F90D8}"/>
              </a:ext>
            </a:extLst>
          </p:cNvPr>
          <p:cNvSpPr txBox="1"/>
          <p:nvPr/>
        </p:nvSpPr>
        <p:spPr>
          <a:xfrm>
            <a:off x="6219775" y="1010403"/>
            <a:ext cx="1977457"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Share new vocabulary- explore the meaning and comment on the sounds in the words.</a:t>
            </a:r>
          </a:p>
        </p:txBody>
      </p:sp>
      <p:sp>
        <p:nvSpPr>
          <p:cNvPr id="9" name="Google Shape;586;p28">
            <a:extLst>
              <a:ext uri="{FF2B5EF4-FFF2-40B4-BE49-F238E27FC236}">
                <a16:creationId xmlns:a16="http://schemas.microsoft.com/office/drawing/2014/main" id="{FB1D60E6-ABE6-4177-BA4A-E86E6EB3923C}"/>
              </a:ext>
            </a:extLst>
          </p:cNvPr>
          <p:cNvSpPr txBox="1"/>
          <p:nvPr/>
        </p:nvSpPr>
        <p:spPr>
          <a:xfrm>
            <a:off x="3546720" y="2233133"/>
            <a:ext cx="1977457" cy="1508105"/>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Play ‘copy me’ games to encourage children to make different sounds with their mouths/voices and focus on mouth movements..</a:t>
            </a:r>
          </a:p>
        </p:txBody>
      </p:sp>
      <p:sp>
        <p:nvSpPr>
          <p:cNvPr id="10" name="Google Shape;586;p28">
            <a:extLst>
              <a:ext uri="{FF2B5EF4-FFF2-40B4-BE49-F238E27FC236}">
                <a16:creationId xmlns:a16="http://schemas.microsoft.com/office/drawing/2014/main" id="{B66EA8FF-4887-444F-AF0B-536DFB70FF09}"/>
              </a:ext>
            </a:extLst>
          </p:cNvPr>
          <p:cNvSpPr txBox="1"/>
          <p:nvPr/>
        </p:nvSpPr>
        <p:spPr>
          <a:xfrm>
            <a:off x="5950226" y="3641674"/>
            <a:ext cx="1977457" cy="1292662"/>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Model writing for a purpose with children e.g. shopping list, birthday cards etc. and talk aloud when you are writing.</a:t>
            </a:r>
          </a:p>
        </p:txBody>
      </p:sp>
      <p:sp>
        <p:nvSpPr>
          <p:cNvPr id="11" name="Google Shape;586;p28">
            <a:extLst>
              <a:ext uri="{FF2B5EF4-FFF2-40B4-BE49-F238E27FC236}">
                <a16:creationId xmlns:a16="http://schemas.microsoft.com/office/drawing/2014/main" id="{66D41DEC-33CD-4B99-B830-55C7C0ABFBB1}"/>
              </a:ext>
            </a:extLst>
          </p:cNvPr>
          <p:cNvSpPr txBox="1"/>
          <p:nvPr/>
        </p:nvSpPr>
        <p:spPr>
          <a:xfrm>
            <a:off x="2950780" y="3975457"/>
            <a:ext cx="2525998"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Give children opportunities to draw and write. Play games e.g. you write the word and they draw the picture</a:t>
            </a:r>
          </a:p>
        </p:txBody>
      </p:sp>
      <p:sp>
        <p:nvSpPr>
          <p:cNvPr id="12" name="Google Shape;586;p28">
            <a:extLst>
              <a:ext uri="{FF2B5EF4-FFF2-40B4-BE49-F238E27FC236}">
                <a16:creationId xmlns:a16="http://schemas.microsoft.com/office/drawing/2014/main" id="{6D92149E-8C1D-435B-B50E-9C0D8A5787E1}"/>
              </a:ext>
            </a:extLst>
          </p:cNvPr>
          <p:cNvSpPr txBox="1"/>
          <p:nvPr/>
        </p:nvSpPr>
        <p:spPr>
          <a:xfrm>
            <a:off x="420300" y="2191729"/>
            <a:ext cx="2859613" cy="1292662"/>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Play games to support gross/fine motor skills for writing. E.g. using pegs to peg the washing, using a knife and fork to eat food, opening packets.</a:t>
            </a:r>
            <a:endParaRPr sz="100" dirty="0">
              <a:solidFill>
                <a:schemeClr val="tx1"/>
              </a:solidFill>
            </a:endParaRPr>
          </a:p>
        </p:txBody>
      </p:sp>
      <p:sp>
        <p:nvSpPr>
          <p:cNvPr id="13" name="Google Shape;586;p28">
            <a:extLst>
              <a:ext uri="{FF2B5EF4-FFF2-40B4-BE49-F238E27FC236}">
                <a16:creationId xmlns:a16="http://schemas.microsoft.com/office/drawing/2014/main" id="{958C673C-127D-492C-9EB0-CE2BA6A62989}"/>
              </a:ext>
            </a:extLst>
          </p:cNvPr>
          <p:cNvSpPr txBox="1"/>
          <p:nvPr/>
        </p:nvSpPr>
        <p:spPr>
          <a:xfrm>
            <a:off x="4432313" y="891099"/>
            <a:ext cx="1452537" cy="1077218"/>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Treasure hunt. Hide sounds around house or find things beginning with…</a:t>
            </a:r>
          </a:p>
        </p:txBody>
      </p:sp>
      <p:sp>
        <p:nvSpPr>
          <p:cNvPr id="14" name="Google Shape;586;p28">
            <a:extLst>
              <a:ext uri="{FF2B5EF4-FFF2-40B4-BE49-F238E27FC236}">
                <a16:creationId xmlns:a16="http://schemas.microsoft.com/office/drawing/2014/main" id="{7DB79EA1-CF0D-4F74-BB4D-CF49CB52D8FC}"/>
              </a:ext>
            </a:extLst>
          </p:cNvPr>
          <p:cNvSpPr txBox="1"/>
          <p:nvPr/>
        </p:nvSpPr>
        <p:spPr>
          <a:xfrm>
            <a:off x="5715476" y="2229708"/>
            <a:ext cx="1574077" cy="1292662"/>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b="1" dirty="0">
                <a:solidFill>
                  <a:schemeClr val="tx1"/>
                </a:solidFill>
                <a:latin typeface="Quicksand"/>
                <a:sym typeface="Quicksand"/>
              </a:rPr>
              <a:t>Spot graphemes in the environment. E.g. I can see a ….. on that sign over there.</a:t>
            </a:r>
          </a:p>
        </p:txBody>
      </p:sp>
    </p:spTree>
    <p:extLst>
      <p:ext uri="{BB962C8B-B14F-4D97-AF65-F5344CB8AC3E}">
        <p14:creationId xmlns:p14="http://schemas.microsoft.com/office/powerpoint/2010/main" val="345728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3740310" y="240910"/>
            <a:ext cx="40741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In your pack….</a:t>
            </a:r>
            <a:endParaRPr sz="700" dirty="0">
              <a:solidFill>
                <a:schemeClr val="lt1"/>
              </a:solidFill>
            </a:endParaRPr>
          </a:p>
        </p:txBody>
      </p:sp>
      <p:sp>
        <p:nvSpPr>
          <p:cNvPr id="420" name="Google Shape;420;p22"/>
          <p:cNvSpPr txBox="1"/>
          <p:nvPr/>
        </p:nvSpPr>
        <p:spPr>
          <a:xfrm>
            <a:off x="3110108" y="2915313"/>
            <a:ext cx="4074188" cy="19389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QR codes for:</a:t>
            </a:r>
          </a:p>
          <a:p>
            <a:pPr marL="285750" marR="0" lvl="0" indent="-285750" algn="ctr" rtl="0">
              <a:lnSpc>
                <a:spcPct val="120000"/>
              </a:lnSpc>
              <a:spcBef>
                <a:spcPts val="0"/>
              </a:spcBef>
              <a:spcAft>
                <a:spcPts val="0"/>
              </a:spcAft>
              <a:buFontTx/>
              <a:buChar char="-"/>
            </a:pPr>
            <a:r>
              <a:rPr lang="en-GB" sz="1500" dirty="0">
                <a:solidFill>
                  <a:schemeClr val="lt1"/>
                </a:solidFill>
                <a:latin typeface="Quicksand"/>
                <a:sym typeface="Quicksand"/>
              </a:rPr>
              <a:t>S</a:t>
            </a:r>
            <a:r>
              <a:rPr lang="en" sz="1500" dirty="0">
                <a:solidFill>
                  <a:schemeClr val="lt1"/>
                </a:solidFill>
                <a:latin typeface="Quicksand"/>
                <a:sym typeface="Quicksand"/>
              </a:rPr>
              <a:t>ound pronunciation</a:t>
            </a: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Teaching blending</a:t>
            </a: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Teaching segmenting</a:t>
            </a: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297753" y="975339"/>
            <a:ext cx="1699047" cy="1640960"/>
          </a:xfrm>
          <a:prstGeom prst="rect">
            <a:avLst/>
          </a:prstGeom>
        </p:spPr>
      </p:pic>
      <p:pic>
        <p:nvPicPr>
          <p:cNvPr id="6" name="Picture 5">
            <a:extLst>
              <a:ext uri="{FF2B5EF4-FFF2-40B4-BE49-F238E27FC236}">
                <a16:creationId xmlns:a16="http://schemas.microsoft.com/office/drawing/2014/main" id="{ABF59967-870E-4650-8D7F-760632ACA6D3}"/>
              </a:ext>
            </a:extLst>
          </p:cNvPr>
          <p:cNvPicPr>
            <a:picLocks noChangeAspect="1"/>
          </p:cNvPicPr>
          <p:nvPr/>
        </p:nvPicPr>
        <p:blipFill>
          <a:blip r:embed="rId5"/>
          <a:stretch>
            <a:fillRect/>
          </a:stretch>
        </p:blipFill>
        <p:spPr>
          <a:xfrm>
            <a:off x="4158072" y="1137332"/>
            <a:ext cx="1978260" cy="1377049"/>
          </a:xfrm>
          <a:prstGeom prst="rect">
            <a:avLst/>
          </a:prstGeom>
        </p:spPr>
      </p:pic>
      <p:pic>
        <p:nvPicPr>
          <p:cNvPr id="8" name="Picture 7">
            <a:extLst>
              <a:ext uri="{FF2B5EF4-FFF2-40B4-BE49-F238E27FC236}">
                <a16:creationId xmlns:a16="http://schemas.microsoft.com/office/drawing/2014/main" id="{83773A5D-E1CD-49BE-A012-82C5B1FE66BE}"/>
              </a:ext>
            </a:extLst>
          </p:cNvPr>
          <p:cNvPicPr>
            <a:picLocks noChangeAspect="1"/>
          </p:cNvPicPr>
          <p:nvPr/>
        </p:nvPicPr>
        <p:blipFill>
          <a:blip r:embed="rId6"/>
          <a:stretch>
            <a:fillRect/>
          </a:stretch>
        </p:blipFill>
        <p:spPr>
          <a:xfrm>
            <a:off x="6572535" y="2571750"/>
            <a:ext cx="914944" cy="1300348"/>
          </a:xfrm>
          <a:prstGeom prst="rect">
            <a:avLst/>
          </a:prstGeom>
        </p:spPr>
      </p:pic>
      <p:pic>
        <p:nvPicPr>
          <p:cNvPr id="10" name="Picture 9">
            <a:extLst>
              <a:ext uri="{FF2B5EF4-FFF2-40B4-BE49-F238E27FC236}">
                <a16:creationId xmlns:a16="http://schemas.microsoft.com/office/drawing/2014/main" id="{1565D134-BFCD-49FC-A7F4-0B20455838D3}"/>
              </a:ext>
            </a:extLst>
          </p:cNvPr>
          <p:cNvPicPr>
            <a:picLocks noChangeAspect="1"/>
          </p:cNvPicPr>
          <p:nvPr/>
        </p:nvPicPr>
        <p:blipFill>
          <a:blip r:embed="rId7"/>
          <a:stretch>
            <a:fillRect/>
          </a:stretch>
        </p:blipFill>
        <p:spPr>
          <a:xfrm>
            <a:off x="7569705" y="2564980"/>
            <a:ext cx="924470" cy="13138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4354475" y="1744373"/>
            <a:ext cx="4074188"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Thank you all for coming.</a:t>
            </a:r>
            <a:endParaRPr sz="700" dirty="0">
              <a:solidFill>
                <a:schemeClr val="lt1"/>
              </a:solidFill>
            </a:endParaRPr>
          </a:p>
        </p:txBody>
      </p:sp>
      <p:sp>
        <p:nvSpPr>
          <p:cNvPr id="420" name="Google Shape;420;p22"/>
          <p:cNvSpPr txBox="1"/>
          <p:nvPr/>
        </p:nvSpPr>
        <p:spPr>
          <a:xfrm>
            <a:off x="4354475" y="3024136"/>
            <a:ext cx="4074188" cy="2769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500" dirty="0">
                <a:solidFill>
                  <a:schemeClr val="lt1"/>
                </a:solidFill>
                <a:latin typeface="Quicksand"/>
                <a:ea typeface="Quicksand"/>
                <a:cs typeface="Quicksand"/>
                <a:sym typeface="Quicksand"/>
              </a:rPr>
              <a:t>Any Questions?</a:t>
            </a:r>
            <a:endParaRPr sz="700" dirty="0">
              <a:solidFill>
                <a:schemeClr val="lt1"/>
              </a:solidFill>
            </a:endParaRP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789602" y="1660175"/>
            <a:ext cx="1699047" cy="1640960"/>
          </a:xfrm>
          <a:prstGeom prst="rect">
            <a:avLst/>
          </a:prstGeom>
        </p:spPr>
      </p:pic>
    </p:spTree>
    <p:extLst>
      <p:ext uri="{BB962C8B-B14F-4D97-AF65-F5344CB8AC3E}">
        <p14:creationId xmlns:p14="http://schemas.microsoft.com/office/powerpoint/2010/main" val="134749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799187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QR Codes</a:t>
            </a:r>
          </a:p>
          <a:p>
            <a:pPr marL="0" marR="0" lvl="0" indent="0" algn="l" rtl="0">
              <a:lnSpc>
                <a:spcPct val="100000"/>
              </a:lnSpc>
              <a:spcBef>
                <a:spcPts val="0"/>
              </a:spcBef>
              <a:spcAft>
                <a:spcPts val="0"/>
              </a:spcAft>
              <a:buNone/>
            </a:pPr>
            <a:r>
              <a:rPr lang="en" sz="2400" b="1" dirty="0">
                <a:solidFill>
                  <a:schemeClr val="tx1"/>
                </a:solidFill>
                <a:latin typeface="Quicksand"/>
                <a:sym typeface="Quicksand"/>
              </a:rPr>
              <a:t>for sound pronunciation (pure sounds)</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aphicFrame>
        <p:nvGraphicFramePr>
          <p:cNvPr id="11" name="Table 11">
            <a:extLst>
              <a:ext uri="{FF2B5EF4-FFF2-40B4-BE49-F238E27FC236}">
                <a16:creationId xmlns:a16="http://schemas.microsoft.com/office/drawing/2014/main" id="{CA7C8EAD-0CC7-4713-9EDC-E76EBBAF915D}"/>
              </a:ext>
            </a:extLst>
          </p:cNvPr>
          <p:cNvGraphicFramePr>
            <a:graphicFrameLocks noGrp="1"/>
          </p:cNvGraphicFramePr>
          <p:nvPr>
            <p:extLst>
              <p:ext uri="{D42A27DB-BD31-4B8C-83A1-F6EECF244321}">
                <p14:modId xmlns:p14="http://schemas.microsoft.com/office/powerpoint/2010/main" val="3163981537"/>
              </p:ext>
            </p:extLst>
          </p:nvPr>
        </p:nvGraphicFramePr>
        <p:xfrm>
          <a:off x="722299" y="1709499"/>
          <a:ext cx="6859040" cy="3199664"/>
        </p:xfrm>
        <a:graphic>
          <a:graphicData uri="http://schemas.openxmlformats.org/drawingml/2006/table">
            <a:tbl>
              <a:tblPr firstRow="1" bandRow="1">
                <a:tableStyleId>{073A0DAA-6AF3-43AB-8588-CEC1D06C72B9}</a:tableStyleId>
              </a:tblPr>
              <a:tblGrid>
                <a:gridCol w="3429520">
                  <a:extLst>
                    <a:ext uri="{9D8B030D-6E8A-4147-A177-3AD203B41FA5}">
                      <a16:colId xmlns:a16="http://schemas.microsoft.com/office/drawing/2014/main" val="2733417229"/>
                    </a:ext>
                  </a:extLst>
                </a:gridCol>
                <a:gridCol w="3429520">
                  <a:extLst>
                    <a:ext uri="{9D8B030D-6E8A-4147-A177-3AD203B41FA5}">
                      <a16:colId xmlns:a16="http://schemas.microsoft.com/office/drawing/2014/main" val="2455685886"/>
                    </a:ext>
                  </a:extLst>
                </a:gridCol>
              </a:tblGrid>
              <a:tr h="365024">
                <a:tc>
                  <a:txBody>
                    <a:bodyPr/>
                    <a:lstStyle/>
                    <a:p>
                      <a:r>
                        <a:rPr lang="en-US" dirty="0"/>
                        <a:t>Video</a:t>
                      </a:r>
                      <a:endParaRPr lang="en-GB" dirty="0"/>
                    </a:p>
                  </a:txBody>
                  <a:tcPr/>
                </a:tc>
                <a:tc>
                  <a:txBody>
                    <a:bodyPr/>
                    <a:lstStyle/>
                    <a:p>
                      <a:r>
                        <a:rPr lang="en-US" dirty="0"/>
                        <a:t>QR Code</a:t>
                      </a:r>
                      <a:endParaRPr lang="en-GB" dirty="0"/>
                    </a:p>
                  </a:txBody>
                  <a:tcPr/>
                </a:tc>
                <a:extLst>
                  <a:ext uri="{0D108BD9-81ED-4DB2-BD59-A6C34878D82A}">
                    <a16:rowId xmlns:a16="http://schemas.microsoft.com/office/drawing/2014/main" val="3111575443"/>
                  </a:ext>
                </a:extLst>
              </a:tr>
              <a:tr h="370840">
                <a:tc>
                  <a:txBody>
                    <a:bodyPr/>
                    <a:lstStyle/>
                    <a:p>
                      <a:r>
                        <a:rPr lang="en-US" dirty="0"/>
                        <a:t>Correct pronunciation of sounds (pure sounds)</a:t>
                      </a:r>
                      <a:endParaRPr lang="en-GB" dirty="0"/>
                    </a:p>
                  </a:txBody>
                  <a:tcPr/>
                </a:tc>
                <a:tc>
                  <a:txBody>
                    <a:bodyPr/>
                    <a:lstStyle/>
                    <a:p>
                      <a:endParaRPr lang="en-US" dirty="0"/>
                    </a:p>
                    <a:p>
                      <a:endParaRPr lang="en-GB" dirty="0"/>
                    </a:p>
                    <a:p>
                      <a:endParaRPr lang="en-GB" dirty="0"/>
                    </a:p>
                    <a:p>
                      <a:endParaRPr lang="en-GB" dirty="0"/>
                    </a:p>
                  </a:txBody>
                  <a:tcPr/>
                </a:tc>
                <a:extLst>
                  <a:ext uri="{0D108BD9-81ED-4DB2-BD59-A6C34878D82A}">
                    <a16:rowId xmlns:a16="http://schemas.microsoft.com/office/drawing/2014/main" val="2395453513"/>
                  </a:ext>
                </a:extLst>
              </a:tr>
              <a:tr h="370840">
                <a:tc>
                  <a:txBody>
                    <a:bodyPr/>
                    <a:lstStyle/>
                    <a:p>
                      <a:r>
                        <a:rPr lang="en-US" dirty="0"/>
                        <a:t>Teaching sequence (blending)</a:t>
                      </a:r>
                      <a:endParaRPr lang="en-GB" dirty="0"/>
                    </a:p>
                  </a:txBody>
                  <a:tcPr/>
                </a:tc>
                <a:tc>
                  <a:txBody>
                    <a:bodyPr/>
                    <a:lstStyle/>
                    <a:p>
                      <a:endParaRPr lang="en-US" dirty="0"/>
                    </a:p>
                    <a:p>
                      <a:endParaRPr lang="en-US" dirty="0"/>
                    </a:p>
                    <a:p>
                      <a:endParaRPr lang="en-GB" dirty="0"/>
                    </a:p>
                    <a:p>
                      <a:endParaRPr lang="en-GB" dirty="0"/>
                    </a:p>
                  </a:txBody>
                  <a:tcPr/>
                </a:tc>
                <a:extLst>
                  <a:ext uri="{0D108BD9-81ED-4DB2-BD59-A6C34878D82A}">
                    <a16:rowId xmlns:a16="http://schemas.microsoft.com/office/drawing/2014/main" val="370676667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Teaching sequence (segmenting)</a:t>
                      </a:r>
                      <a:endParaRPr lang="en-GB" dirty="0"/>
                    </a:p>
                    <a:p>
                      <a:endParaRPr lang="en-GB" dirty="0"/>
                    </a:p>
                  </a:txBody>
                  <a:tcPr/>
                </a:tc>
                <a:tc>
                  <a:txBody>
                    <a:bodyPr/>
                    <a:lstStyle/>
                    <a:p>
                      <a:endParaRPr lang="en-US" dirty="0"/>
                    </a:p>
                    <a:p>
                      <a:endParaRPr lang="en-GB" dirty="0"/>
                    </a:p>
                    <a:p>
                      <a:endParaRPr lang="en-GB" dirty="0"/>
                    </a:p>
                    <a:p>
                      <a:endParaRPr lang="en-GB" dirty="0"/>
                    </a:p>
                  </a:txBody>
                  <a:tcPr/>
                </a:tc>
                <a:extLst>
                  <a:ext uri="{0D108BD9-81ED-4DB2-BD59-A6C34878D82A}">
                    <a16:rowId xmlns:a16="http://schemas.microsoft.com/office/drawing/2014/main" val="352895764"/>
                  </a:ext>
                </a:extLst>
              </a:tr>
            </a:tbl>
          </a:graphicData>
        </a:graphic>
      </p:graphicFrame>
      <p:pic>
        <p:nvPicPr>
          <p:cNvPr id="6" name="Picture 5">
            <a:extLst>
              <a:ext uri="{FF2B5EF4-FFF2-40B4-BE49-F238E27FC236}">
                <a16:creationId xmlns:a16="http://schemas.microsoft.com/office/drawing/2014/main" id="{1527088F-2D9D-4EED-BA6A-55AAAA6FEDC9}"/>
              </a:ext>
            </a:extLst>
          </p:cNvPr>
          <p:cNvPicPr>
            <a:picLocks noChangeAspect="1"/>
          </p:cNvPicPr>
          <p:nvPr/>
        </p:nvPicPr>
        <p:blipFill>
          <a:blip r:embed="rId4"/>
          <a:stretch>
            <a:fillRect/>
          </a:stretch>
        </p:blipFill>
        <p:spPr>
          <a:xfrm>
            <a:off x="4272321" y="2204179"/>
            <a:ext cx="778299" cy="725233"/>
          </a:xfrm>
          <a:prstGeom prst="rect">
            <a:avLst/>
          </a:prstGeom>
        </p:spPr>
      </p:pic>
      <p:pic>
        <p:nvPicPr>
          <p:cNvPr id="15" name="Picture 14">
            <a:extLst>
              <a:ext uri="{FF2B5EF4-FFF2-40B4-BE49-F238E27FC236}">
                <a16:creationId xmlns:a16="http://schemas.microsoft.com/office/drawing/2014/main" id="{532EB94C-C2CB-428F-BC12-E091E68557E6}"/>
              </a:ext>
            </a:extLst>
          </p:cNvPr>
          <p:cNvPicPr>
            <a:picLocks noChangeAspect="1"/>
          </p:cNvPicPr>
          <p:nvPr/>
        </p:nvPicPr>
        <p:blipFill>
          <a:blip r:embed="rId5"/>
          <a:stretch>
            <a:fillRect/>
          </a:stretch>
        </p:blipFill>
        <p:spPr>
          <a:xfrm>
            <a:off x="4241104" y="3130321"/>
            <a:ext cx="809516" cy="756721"/>
          </a:xfrm>
          <a:prstGeom prst="rect">
            <a:avLst/>
          </a:prstGeom>
        </p:spPr>
      </p:pic>
      <p:pic>
        <p:nvPicPr>
          <p:cNvPr id="10" name="Picture 9">
            <a:extLst>
              <a:ext uri="{FF2B5EF4-FFF2-40B4-BE49-F238E27FC236}">
                <a16:creationId xmlns:a16="http://schemas.microsoft.com/office/drawing/2014/main" id="{5B7007AD-F986-47DD-A203-E73BF3113FA9}"/>
              </a:ext>
            </a:extLst>
          </p:cNvPr>
          <p:cNvPicPr>
            <a:picLocks noChangeAspect="1"/>
          </p:cNvPicPr>
          <p:nvPr/>
        </p:nvPicPr>
        <p:blipFill>
          <a:blip r:embed="rId6"/>
          <a:stretch>
            <a:fillRect/>
          </a:stretch>
        </p:blipFill>
        <p:spPr>
          <a:xfrm>
            <a:off x="4241104" y="4085934"/>
            <a:ext cx="745592" cy="756720"/>
          </a:xfrm>
          <a:prstGeom prst="rect">
            <a:avLst/>
          </a:prstGeom>
        </p:spPr>
      </p:pic>
    </p:spTree>
    <p:extLst>
      <p:ext uri="{BB962C8B-B14F-4D97-AF65-F5344CB8AC3E}">
        <p14:creationId xmlns:p14="http://schemas.microsoft.com/office/powerpoint/2010/main" val="182005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65134" y="1951824"/>
            <a:ext cx="7198849" cy="10002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6500" b="1" dirty="0">
                <a:solidFill>
                  <a:schemeClr val="lt1"/>
                </a:solidFill>
                <a:latin typeface="Quicksand"/>
                <a:sym typeface="Quicksand"/>
              </a:rPr>
              <a:t>What</a:t>
            </a:r>
            <a:r>
              <a:rPr lang="en" sz="6500" b="1" dirty="0">
                <a:solidFill>
                  <a:schemeClr val="lt1"/>
                </a:solidFill>
                <a:latin typeface="Quicksand"/>
                <a:sym typeface="Quicksand"/>
              </a:rPr>
              <a:t> is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09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r>
              <a:rPr lang="en-US" sz="1800" b="1" dirty="0">
                <a:solidFill>
                  <a:srgbClr val="022D42"/>
                </a:solidFill>
                <a:latin typeface="Quicksand" panose="020B0604020202020204" charset="0"/>
              </a:rPr>
              <a:t>Systematic Synthetic Phonics is a way of teaching children to read, write and spell. The sounds that children learn are taught in a specific, systematic order (not alphabetically) so that children can begin to build words from these sounds as early as possible.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supports children to hear, identify and link the sounds that letters make (phonemes) to what the letters look like when written down (graphemes). This helps children to </a:t>
            </a:r>
            <a:r>
              <a:rPr lang="en-US" sz="1800" b="1" dirty="0" err="1">
                <a:solidFill>
                  <a:srgbClr val="022D42"/>
                </a:solidFill>
                <a:latin typeface="Quicksand" panose="020B0604020202020204" charset="0"/>
              </a:rPr>
              <a:t>recognise</a:t>
            </a:r>
            <a:r>
              <a:rPr lang="en-US" sz="1800" b="1" dirty="0">
                <a:solidFill>
                  <a:srgbClr val="022D42"/>
                </a:solidFill>
                <a:latin typeface="Quicksand" panose="020B0604020202020204" charset="0"/>
              </a:rPr>
              <a:t> and read words, using knowledge of the sounds to read new or unfamiliar words.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is a cornerstone to education here at Swain House Primary School and is a lifelong skill that our children will use. </a:t>
            </a:r>
            <a:endParaRPr lang="en-GB"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
        <p:nvSpPr>
          <p:cNvPr id="5" name="TextBox 4"/>
          <p:cNvSpPr txBox="1"/>
          <p:nvPr/>
        </p:nvSpPr>
        <p:spPr>
          <a:xfrm>
            <a:off x="123825" y="1648736"/>
            <a:ext cx="8590684" cy="3847207"/>
          </a:xfrm>
          <a:prstGeom prst="rect">
            <a:avLst/>
          </a:prstGeom>
          <a:noFill/>
        </p:spPr>
        <p:txBody>
          <a:bodyPr wrap="square" rtlCol="0">
            <a:spAutoFit/>
          </a:bodyPr>
          <a:lstStyle/>
          <a:p>
            <a:r>
              <a:rPr lang="en-US" sz="1600" b="1" dirty="0">
                <a:solidFill>
                  <a:srgbClr val="022D42"/>
                </a:solidFill>
                <a:latin typeface="Quicksand" panose="020B0604020202020204" charset="0"/>
              </a:rPr>
              <a:t>Here are some terms that your children will become familiar with:</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Phoneme  - the sound</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Grapheme – how the sound is written</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Digraph – Two letters which together represent one sound, e.g. ai, </a:t>
            </a:r>
            <a:r>
              <a:rPr lang="en-US" sz="1600" b="1" dirty="0" err="1">
                <a:solidFill>
                  <a:srgbClr val="022D42"/>
                </a:solidFill>
                <a:latin typeface="Quicksand" panose="020B0604020202020204" charset="0"/>
              </a:rPr>
              <a:t>ee</a:t>
            </a:r>
            <a:r>
              <a:rPr lang="en-US" sz="1600" b="1" dirty="0">
                <a:solidFill>
                  <a:srgbClr val="022D42"/>
                </a:solidFill>
                <a:latin typeface="Quicksand" panose="020B0604020202020204" charset="0"/>
              </a:rPr>
              <a:t>, </a:t>
            </a:r>
            <a:r>
              <a:rPr lang="en-US" sz="1600" b="1" dirty="0" err="1">
                <a:solidFill>
                  <a:srgbClr val="022D42"/>
                </a:solidFill>
                <a:latin typeface="Quicksand" panose="020B0604020202020204" charset="0"/>
              </a:rPr>
              <a:t>oo</a:t>
            </a:r>
            <a:r>
              <a:rPr lang="en-US" sz="1600" b="1" dirty="0">
                <a:solidFill>
                  <a:srgbClr val="022D42"/>
                </a:solidFill>
                <a:latin typeface="Quicksand" panose="020B0604020202020204" charset="0"/>
              </a:rPr>
              <a:t>.</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Trigraph- Three letters which together represent one sound, e.g. </a:t>
            </a:r>
            <a:r>
              <a:rPr lang="en-US" sz="1600" b="1" dirty="0" err="1">
                <a:solidFill>
                  <a:srgbClr val="022D42"/>
                </a:solidFill>
                <a:latin typeface="Quicksand" panose="020B0604020202020204" charset="0"/>
              </a:rPr>
              <a:t>igh</a:t>
            </a:r>
            <a:r>
              <a:rPr lang="en-US" sz="1600" b="1" dirty="0">
                <a:solidFill>
                  <a:srgbClr val="022D42"/>
                </a:solidFill>
                <a:latin typeface="Quicksand" panose="020B0604020202020204" charset="0"/>
              </a:rPr>
              <a:t>, air, ear.</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Blending – reading the individual sounds together to make a word</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Segmenting – listening to a word and breaking it up into the letter sounds</a:t>
            </a:r>
          </a:p>
          <a:p>
            <a:endParaRPr lang="en-US" sz="1800" b="1" dirty="0">
              <a:solidFill>
                <a:srgbClr val="022D42"/>
              </a:solidFill>
              <a:latin typeface="Quicksand" panose="020B0604020202020204" charset="0"/>
            </a:endParaRPr>
          </a:p>
          <a:p>
            <a:r>
              <a:rPr lang="en-US" sz="1800" b="1" dirty="0">
                <a:solidFill>
                  <a:srgbClr val="022D42"/>
                </a:solidFill>
                <a:latin typeface="Quicksand" panose="020B0604020202020204" charset="0"/>
              </a:rPr>
              <a:t> </a:t>
            </a:r>
            <a:endParaRPr lang="en-GB" sz="1800" b="1" dirty="0">
              <a:solidFill>
                <a:srgbClr val="022D42"/>
              </a:solidFill>
              <a:latin typeface="Quicksand" panose="020B0604020202020204" charset="0"/>
            </a:endParaRPr>
          </a:p>
        </p:txBody>
      </p:sp>
    </p:spTree>
    <p:extLst>
      <p:ext uri="{BB962C8B-B14F-4D97-AF65-F5344CB8AC3E}">
        <p14:creationId xmlns:p14="http://schemas.microsoft.com/office/powerpoint/2010/main" val="175359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934406" y="1619315"/>
            <a:ext cx="7198849"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Why Rocket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801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8719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78182" y="4179231"/>
            <a:ext cx="946768" cy="914400"/>
          </a:xfrm>
          <a:prstGeom prst="rect">
            <a:avLst/>
          </a:prstGeom>
        </p:spPr>
      </p:pic>
      <p:pic>
        <p:nvPicPr>
          <p:cNvPr id="4" name="sf_9Fo69wVI"/>
          <p:cNvPicPr>
            <a:picLocks noRot="1" noChangeAspect="1"/>
          </p:cNvPicPr>
          <p:nvPr>
            <a:videoFile r:link="rId1"/>
          </p:nvPr>
        </p:nvPicPr>
        <p:blipFill>
          <a:blip r:embed="rId5"/>
          <a:stretch>
            <a:fillRect/>
          </a:stretch>
        </p:blipFill>
        <p:spPr>
          <a:xfrm>
            <a:off x="1714500" y="1648689"/>
            <a:ext cx="5436393" cy="3331220"/>
          </a:xfrm>
          <a:prstGeom prst="rect">
            <a:avLst/>
          </a:prstGeom>
        </p:spPr>
      </p:pic>
      <p:sp>
        <p:nvSpPr>
          <p:cNvPr id="2" name="Rectangle 1"/>
          <p:cNvSpPr/>
          <p:nvPr/>
        </p:nvSpPr>
        <p:spPr>
          <a:xfrm>
            <a:off x="2341418" y="4672132"/>
            <a:ext cx="5250275" cy="307777"/>
          </a:xfrm>
          <a:prstGeom prst="rect">
            <a:avLst/>
          </a:prstGeom>
        </p:spPr>
        <p:txBody>
          <a:bodyPr wrap="square">
            <a:spAutoFit/>
          </a:bodyPr>
          <a:lstStyle/>
          <a:p>
            <a:r>
              <a:rPr lang="en-GB" dirty="0">
                <a:hlinkClick r:id="rId6"/>
              </a:rPr>
              <a:t>https://www.youtube.com/watch?reload=9&amp;v=sf_9Fo69wVI</a:t>
            </a:r>
            <a:r>
              <a:rPr lang="en-GB" dirty="0"/>
              <a:t> </a:t>
            </a:r>
          </a:p>
        </p:txBody>
      </p:sp>
    </p:spTree>
    <p:extLst>
      <p:ext uri="{BB962C8B-B14F-4D97-AF65-F5344CB8AC3E}">
        <p14:creationId xmlns:p14="http://schemas.microsoft.com/office/powerpoint/2010/main" val="109664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568555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814948"/>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83276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There are lots of engaging resources such as flashcards, sound mats, and online, interactive Big Books and quizzes to develop learning further. </a:t>
              </a:r>
              <a:endParaRPr sz="400" b="1" dirty="0">
                <a:solidFill>
                  <a:schemeClr val="bg1"/>
                </a:solidFill>
                <a:latin typeface="Quicksand" panose="020B0604020202020204" charset="0"/>
              </a:endParaRPr>
            </a:p>
          </p:txBody>
        </p:sp>
      </p:grpSp>
      <p:sp>
        <p:nvSpPr>
          <p:cNvPr id="10" name="Google Shape;173;p12"/>
          <p:cNvSpPr/>
          <p:nvPr/>
        </p:nvSpPr>
        <p:spPr>
          <a:xfrm>
            <a:off x="272762" y="2880179"/>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43713" y="2915598"/>
            <a:ext cx="3930965" cy="472316"/>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There is a fully matched series of decodable reading books from a variety of genres.</a:t>
            </a:r>
            <a:endParaRPr sz="400" dirty="0">
              <a:solidFill>
                <a:schemeClr val="lt1"/>
              </a:solidFill>
            </a:endParaRPr>
          </a:p>
        </p:txBody>
      </p:sp>
      <p:sp>
        <p:nvSpPr>
          <p:cNvPr id="15" name="Google Shape;173;p12"/>
          <p:cNvSpPr/>
          <p:nvPr/>
        </p:nvSpPr>
        <p:spPr>
          <a:xfrm>
            <a:off x="258100" y="3816927"/>
            <a:ext cx="4666385" cy="852055"/>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FFC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74;p12"/>
          <p:cNvSpPr txBox="1"/>
          <p:nvPr/>
        </p:nvSpPr>
        <p:spPr>
          <a:xfrm>
            <a:off x="625809" y="3872538"/>
            <a:ext cx="3930965" cy="744819"/>
          </a:xfrm>
          <a:prstGeom prst="rect">
            <a:avLst/>
          </a:prstGeom>
          <a:solidFill>
            <a:srgbClr val="FFC000"/>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 clear plans and lesson structure will also ensure teaching from Reception to KS1 is consistent, and the children will already know the routine when they move to KS1.</a:t>
            </a:r>
            <a:endParaRPr sz="400" dirty="0">
              <a:solidFill>
                <a:schemeClr val="lt1"/>
              </a:solidFill>
            </a:endParaRPr>
          </a:p>
        </p:txBody>
      </p:sp>
      <p:pic>
        <p:nvPicPr>
          <p:cNvPr id="2" name="Picture 1"/>
          <p:cNvPicPr>
            <a:picLocks noChangeAspect="1"/>
          </p:cNvPicPr>
          <p:nvPr/>
        </p:nvPicPr>
        <p:blipFill rotWithShape="1">
          <a:blip r:embed="rId4"/>
          <a:srcRect t="758"/>
          <a:stretch/>
        </p:blipFill>
        <p:spPr>
          <a:xfrm rot="242512">
            <a:off x="6995850" y="1966248"/>
            <a:ext cx="1470052" cy="1027566"/>
          </a:xfrm>
          <a:prstGeom prst="roundRect">
            <a:avLst>
              <a:gd name="adj" fmla="val 8594"/>
            </a:avLst>
          </a:prstGeom>
          <a:solidFill>
            <a:srgbClr val="FFFFFF">
              <a:shade val="85000"/>
            </a:srgbClr>
          </a:solidFill>
          <a:ln>
            <a:solidFill>
              <a:srgbClr val="EA4A92"/>
            </a:solidFill>
          </a:ln>
          <a:effectLst/>
        </p:spPr>
      </p:pic>
      <p:pic>
        <p:nvPicPr>
          <p:cNvPr id="3" name="Picture 2"/>
          <p:cNvPicPr>
            <a:picLocks noChangeAspect="1"/>
          </p:cNvPicPr>
          <p:nvPr/>
        </p:nvPicPr>
        <p:blipFill>
          <a:blip r:embed="rId5"/>
          <a:stretch>
            <a:fillRect/>
          </a:stretch>
        </p:blipFill>
        <p:spPr>
          <a:xfrm rot="21403900">
            <a:off x="5292111" y="1810657"/>
            <a:ext cx="1259309" cy="1551648"/>
          </a:xfrm>
          <a:prstGeom prst="rect">
            <a:avLst/>
          </a:prstGeom>
          <a:ln>
            <a:solidFill>
              <a:srgbClr val="EA4A92"/>
            </a:solidFill>
          </a:ln>
        </p:spPr>
      </p:pic>
      <p:pic>
        <p:nvPicPr>
          <p:cNvPr id="14" name="Picture 13">
            <a:extLst>
              <a:ext uri="{FF2B5EF4-FFF2-40B4-BE49-F238E27FC236}">
                <a16:creationId xmlns:a16="http://schemas.microsoft.com/office/drawing/2014/main" id="{87339385-30E0-424D-8CFE-112B7A69BD42}"/>
              </a:ext>
            </a:extLst>
          </p:cNvPr>
          <p:cNvPicPr>
            <a:picLocks noChangeAspect="1"/>
          </p:cNvPicPr>
          <p:nvPr/>
        </p:nvPicPr>
        <p:blipFill>
          <a:blip r:embed="rId6"/>
          <a:stretch>
            <a:fillRect/>
          </a:stretch>
        </p:blipFill>
        <p:spPr>
          <a:xfrm rot="21367227">
            <a:off x="5968492" y="3570857"/>
            <a:ext cx="2086610" cy="1451843"/>
          </a:xfrm>
          <a:prstGeom prst="rect">
            <a:avLst/>
          </a:prstGeom>
          <a:ln>
            <a:solidFill>
              <a:srgbClr val="EA4A92"/>
            </a:solidFill>
          </a:ln>
        </p:spPr>
      </p:pic>
    </p:spTree>
    <p:extLst>
      <p:ext uri="{BB962C8B-B14F-4D97-AF65-F5344CB8AC3E}">
        <p14:creationId xmlns:p14="http://schemas.microsoft.com/office/powerpoint/2010/main" val="62689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will my child be taught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3163413451"/>
      </p:ext>
    </p:extLst>
  </p:cSld>
  <p:clrMapOvr>
    <a:masterClrMapping/>
  </p:clrMapOvr>
</p:sld>
</file>

<file path=ppt/theme/theme1.xml><?xml version="1.0" encoding="utf-8"?>
<a:theme xmlns:a="http://schemas.openxmlformats.org/drawingml/2006/main" name="Navy Blue Cute Illustrative Scrapbook Colorful Resume Creative Presentation">
  <a:themeElements>
    <a:clrScheme name="Custom 347">
      <a:dk1>
        <a:srgbClr val="022D42"/>
      </a:dk1>
      <a:lt1>
        <a:srgbClr val="FFFFFF"/>
      </a:lt1>
      <a:dk2>
        <a:srgbClr val="EC4F22"/>
      </a:dk2>
      <a:lt2>
        <a:srgbClr val="E8BB2B"/>
      </a:lt2>
      <a:accent1>
        <a:srgbClr val="BADBF3"/>
      </a:accent1>
      <a:accent2>
        <a:srgbClr val="F2E281"/>
      </a:accent2>
      <a:accent3>
        <a:srgbClr val="FFFFFF"/>
      </a:accent3>
      <a:accent4>
        <a:srgbClr val="FFFFFF"/>
      </a:accent4>
      <a:accent5>
        <a:srgbClr val="FFFFFF"/>
      </a:accent5>
      <a:accent6>
        <a:srgbClr val="FFFFFF"/>
      </a:accent6>
      <a:hlink>
        <a:srgbClr val="E8BB2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1227</Words>
  <Application>Microsoft Office PowerPoint</Application>
  <PresentationFormat>On-screen Show (16:9)</PresentationFormat>
  <Paragraphs>129</Paragraphs>
  <Slides>24</Slides>
  <Notes>24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Quicksand</vt:lpstr>
      <vt:lpstr>Arial</vt:lpstr>
      <vt:lpstr>Calibri</vt:lpstr>
      <vt:lpstr>Navy Blue Cute Illustrative Scrapbook Colorful Resume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North</dc:creator>
  <cp:lastModifiedBy>Kayleigh Laycock</cp:lastModifiedBy>
  <cp:revision>55</cp:revision>
  <cp:lastPrinted>2025-09-29T16:47:59Z</cp:lastPrinted>
  <dcterms:modified xsi:type="dcterms:W3CDTF">2025-09-29T16:50:15Z</dcterms:modified>
</cp:coreProperties>
</file>