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19900" cy="99187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kjJG5lEFdDJPjA96AkVYZEj+T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2A43DF-6319-4B48-B60A-89BCA2504E2F}">
  <a:tblStyle styleId="{FC2A43DF-6319-4B48-B60A-89BCA2504E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5290" cy="49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2" y="0"/>
            <a:ext cx="2955290" cy="49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39838"/>
            <a:ext cx="5949950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044"/>
            <a:ext cx="2955290" cy="4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3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2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72" name="Google Shape;172;p12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GB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GB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17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2" name="Google Shape;212;p17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17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5" name="Google Shape;215;p17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17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8" name="Google Shape;218;p17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body" idx="1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1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24" name="Google Shape;24;p2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Google Shape;25;p2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51" name="Google Shape;51;p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u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u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u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u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u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u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u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u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u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/>
          <p:nvPr/>
        </p:nvSpPr>
        <p:spPr>
          <a:xfrm>
            <a:off x="58350" y="50031"/>
            <a:ext cx="3751432" cy="92333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Swain House Resourced Provision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focus book this half term is: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"/>
          <p:cNvSpPr txBox="1"/>
          <p:nvPr/>
        </p:nvSpPr>
        <p:spPr>
          <a:xfrm>
            <a:off x="11060" y="974107"/>
            <a:ext cx="4575465" cy="2062063"/>
          </a:xfrm>
          <a:prstGeom prst="rect">
            <a:avLst/>
          </a:prstGeom>
          <a:solidFill>
            <a:srgbClr val="81E49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reading the fiction story,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Snail and the Whale 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 Julia Donaldson.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develop our sentence writing through descriptive writing, captions, character thoughts, postcards, predictions and opinion work, while exploring themes of adventure, friendship, teamwork and caring for the </a:t>
            </a:r>
            <a:r>
              <a:rPr lang="en-GB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world around us.</a:t>
            </a:r>
            <a:endParaRPr/>
          </a:p>
        </p:txBody>
      </p:sp>
      <p:graphicFrame>
        <p:nvGraphicFramePr>
          <p:cNvPr id="240" name="Google Shape;240;p1"/>
          <p:cNvGraphicFramePr/>
          <p:nvPr/>
        </p:nvGraphicFramePr>
        <p:xfrm>
          <a:off x="0" y="3073400"/>
          <a:ext cx="8574075" cy="3701750"/>
        </p:xfrm>
        <a:graphic>
          <a:graphicData uri="http://schemas.openxmlformats.org/drawingml/2006/table">
            <a:tbl>
              <a:tblPr>
                <a:noFill/>
                <a:tableStyleId>{FC2A43DF-6319-4B48-B60A-89BCA2504E2F}</a:tableStyleId>
              </a:tblPr>
              <a:tblGrid>
                <a:gridCol w="423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Helen Keller Class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Paul Whittaker class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br>
                        <a:rPr lang="en-GB" sz="1800" u="none" strike="noStrike" cap="none"/>
                      </a:br>
                      <a:br>
                        <a:rPr lang="en-GB" sz="1800" u="none" strike="noStrike" cap="none"/>
                      </a:br>
                      <a:br>
                        <a:rPr lang="en-GB" sz="1800" u="none" strike="noStrike" cap="none"/>
                      </a:br>
                      <a:br>
                        <a:rPr lang="en-GB" sz="1800" u="none" strike="noStrike" cap="none"/>
                      </a:br>
                      <a:endParaRPr sz="1800" u="none" strike="noStrike" cap="none"/>
                    </a:p>
                  </a:txBody>
                  <a:tcPr marL="114300" marR="11430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1" name="Google Shape;241;p1"/>
          <p:cNvGraphicFramePr/>
          <p:nvPr/>
        </p:nvGraphicFramePr>
        <p:xfrm>
          <a:off x="4250627" y="3524928"/>
          <a:ext cx="4289450" cy="1249690"/>
        </p:xfrm>
        <a:graphic>
          <a:graphicData uri="http://schemas.openxmlformats.org/drawingml/2006/table">
            <a:tbl>
              <a:tblPr>
                <a:noFill/>
                <a:tableStyleId>{FC2A43DF-6319-4B48-B60A-89BCA2504E2F}</a:tableStyleId>
              </a:tblPr>
              <a:tblGrid>
                <a:gridCol w="428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Scientists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Properties of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Materials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2" name="Google Shape;242;p1"/>
          <p:cNvSpPr/>
          <p:nvPr/>
        </p:nvSpPr>
        <p:spPr>
          <a:xfrm>
            <a:off x="4848724" y="724250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3" name="Google Shape;243;p1"/>
          <p:cNvGraphicFramePr/>
          <p:nvPr/>
        </p:nvGraphicFramePr>
        <p:xfrm>
          <a:off x="0" y="3521275"/>
          <a:ext cx="2614525" cy="1219210"/>
        </p:xfrm>
        <a:graphic>
          <a:graphicData uri="http://schemas.openxmlformats.org/drawingml/2006/table">
            <a:tbl>
              <a:tblPr>
                <a:noFill/>
                <a:tableStyleId>{FC2A43DF-6319-4B48-B60A-89BCA2504E2F}</a:tableStyleId>
              </a:tblPr>
              <a:tblGrid>
                <a:gridCol w="26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2000" b="1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Scientists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3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Sound</a:t>
                      </a:r>
                      <a:br>
                        <a:rPr lang="en-GB" sz="1800" u="none" strike="noStrike" cap="none"/>
                      </a:br>
                      <a:endParaRPr sz="1800" u="none" strike="noStrike" cap="none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4" name="Google Shape;244;p1"/>
          <p:cNvGraphicFramePr/>
          <p:nvPr>
            <p:extLst>
              <p:ext uri="{D42A27DB-BD31-4B8C-83A1-F6EECF244321}">
                <p14:modId xmlns:p14="http://schemas.microsoft.com/office/powerpoint/2010/main" val="148120262"/>
              </p:ext>
            </p:extLst>
          </p:nvPr>
        </p:nvGraphicFramePr>
        <p:xfrm>
          <a:off x="4270646" y="4731334"/>
          <a:ext cx="2829375" cy="1188730"/>
        </p:xfrm>
        <a:graphic>
          <a:graphicData uri="http://schemas.openxmlformats.org/drawingml/2006/table">
            <a:tbl>
              <a:tblPr>
                <a:noFill/>
                <a:tableStyleId>{FC2A43DF-6319-4B48-B60A-89BCA2504E2F}</a:tableStyleId>
              </a:tblPr>
              <a:tblGrid>
                <a:gridCol w="282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18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000" u="none" strike="noStrike" cap="none" dirty="0"/>
                        <a:t>Year 4 – Street Dance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000" u="none" strike="noStrike" cap="none" dirty="0"/>
                        <a:t>Year 5/6 - Cricket</a:t>
                      </a:r>
                      <a:br>
                        <a:rPr lang="en-GB" sz="1400" u="none" strike="noStrike" cap="none" dirty="0"/>
                      </a:br>
                      <a:endParaRPr sz="1400" u="none" strike="noStrike" cap="none" dirty="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9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5" name="Google Shape;245;p1"/>
          <p:cNvGraphicFramePr/>
          <p:nvPr>
            <p:extLst>
              <p:ext uri="{D42A27DB-BD31-4B8C-83A1-F6EECF244321}">
                <p14:modId xmlns:p14="http://schemas.microsoft.com/office/powerpoint/2010/main" val="1158709690"/>
              </p:ext>
            </p:extLst>
          </p:nvPr>
        </p:nvGraphicFramePr>
        <p:xfrm>
          <a:off x="913545" y="4926844"/>
          <a:ext cx="3076400" cy="895275"/>
        </p:xfrm>
        <a:graphic>
          <a:graphicData uri="http://schemas.openxmlformats.org/drawingml/2006/table">
            <a:tbl>
              <a:tblPr>
                <a:noFill/>
                <a:tableStyleId>{FC2A43DF-6319-4B48-B60A-89BCA2504E2F}</a:tableStyleId>
              </a:tblPr>
              <a:tblGrid>
                <a:gridCol w="30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– Street Dance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sz="1200" b="0" u="none" strike="noStrike" cap="none" dirty="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2C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6" name="Google Shape;246;p1"/>
          <p:cNvGraphicFramePr/>
          <p:nvPr>
            <p:extLst>
              <p:ext uri="{D42A27DB-BD31-4B8C-83A1-F6EECF244321}">
                <p14:modId xmlns:p14="http://schemas.microsoft.com/office/powerpoint/2010/main" val="382149085"/>
              </p:ext>
            </p:extLst>
          </p:nvPr>
        </p:nvGraphicFramePr>
        <p:xfrm>
          <a:off x="4284625" y="5667880"/>
          <a:ext cx="4289450" cy="1005850"/>
        </p:xfrm>
        <a:graphic>
          <a:graphicData uri="http://schemas.openxmlformats.org/drawingml/2006/table">
            <a:tbl>
              <a:tblPr>
                <a:noFill/>
                <a:tableStyleId>{FC2A43DF-6319-4B48-B60A-89BCA2504E2F}</a:tableStyleId>
              </a:tblPr>
              <a:tblGrid>
                <a:gridCol w="428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20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PSHE + RSE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My Best, Puberty and Positive Masculinity.</a:t>
                      </a:r>
                      <a:endParaRPr sz="2000" u="none" strike="noStrike" cap="none" dirty="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7" name="Google Shape;247;p1"/>
          <p:cNvSpPr/>
          <p:nvPr/>
        </p:nvSpPr>
        <p:spPr>
          <a:xfrm>
            <a:off x="5698808" y="786262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8" name="Google Shape;248;p1"/>
          <p:cNvGraphicFramePr/>
          <p:nvPr>
            <p:extLst>
              <p:ext uri="{D42A27DB-BD31-4B8C-83A1-F6EECF244321}">
                <p14:modId xmlns:p14="http://schemas.microsoft.com/office/powerpoint/2010/main" val="2556021410"/>
              </p:ext>
            </p:extLst>
          </p:nvPr>
        </p:nvGraphicFramePr>
        <p:xfrm>
          <a:off x="51302" y="5912508"/>
          <a:ext cx="4199325" cy="777200"/>
        </p:xfrm>
        <a:graphic>
          <a:graphicData uri="http://schemas.openxmlformats.org/drawingml/2006/table">
            <a:tbl>
              <a:tblPr>
                <a:noFill/>
                <a:tableStyleId>{FC2A43DF-6319-4B48-B60A-89BCA2504E2F}</a:tableStyleId>
              </a:tblPr>
              <a:tblGrid>
                <a:gridCol w="419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20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PSHE </a:t>
                      </a:r>
                      <a:endParaRPr sz="12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Changing and Growing and hygiene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9" name="Google Shape;2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9" y="4695951"/>
            <a:ext cx="929672" cy="119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5466" y="50030"/>
            <a:ext cx="3430411" cy="296610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"/>
          <p:cNvSpPr txBox="1"/>
          <p:nvPr/>
        </p:nvSpPr>
        <p:spPr>
          <a:xfrm rot="426971">
            <a:off x="7728521" y="590366"/>
            <a:ext cx="4823959" cy="157001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mathematicians</a:t>
            </a: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learn about: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/3 Statistics, and fractions.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 /6 Decimal and fraction equivalents, symmetry in shapes, rounding and division/remainders.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3967" y="3111713"/>
            <a:ext cx="1682246" cy="165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31158">
            <a:off x="10281627" y="-20200"/>
            <a:ext cx="1720246" cy="149046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"/>
          <p:cNvSpPr txBox="1"/>
          <p:nvPr/>
        </p:nvSpPr>
        <p:spPr>
          <a:xfrm rot="533402">
            <a:off x="9126391" y="2275096"/>
            <a:ext cx="2942954" cy="2031285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BSL, we will learn about:</a:t>
            </a: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Deaf ROLE MODELS and DEAF SPORTS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1" descr="A close-up of hands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3336">
            <a:off x="8924647" y="3347973"/>
            <a:ext cx="3066219" cy="113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53164" y="3040795"/>
            <a:ext cx="2047209" cy="186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00915" y="4557534"/>
            <a:ext cx="879435" cy="130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68171" y="4774618"/>
            <a:ext cx="2513034" cy="134869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"/>
          <p:cNvSpPr txBox="1"/>
          <p:nvPr/>
        </p:nvSpPr>
        <p:spPr>
          <a:xfrm>
            <a:off x="8909827" y="6008740"/>
            <a:ext cx="2894177" cy="584735"/>
          </a:xfrm>
          <a:prstGeom prst="rect">
            <a:avLst/>
          </a:prstGeom>
          <a:solidFill>
            <a:srgbClr val="D9E5F8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RP Sports Day at Hanson school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en-GB" sz="16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June 2026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91610">
            <a:off x="7738719" y="1929405"/>
            <a:ext cx="1329612" cy="914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Twentieth Century</vt:lpstr>
      <vt:lpstr>Calibri</vt:lpstr>
      <vt:lpstr>Century Gothic</vt:lpstr>
      <vt:lpstr>Circuit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Broomfield</dc:creator>
  <cp:lastModifiedBy>Gemma Gawthorpe</cp:lastModifiedBy>
  <cp:revision>1</cp:revision>
  <dcterms:created xsi:type="dcterms:W3CDTF">2021-03-25T14:23:05Z</dcterms:created>
  <dcterms:modified xsi:type="dcterms:W3CDTF">2026-05-21T13:31:50Z</dcterms:modified>
</cp:coreProperties>
</file>