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19900" cy="99187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entury Gothic" panose="020B0502020202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ikjJG5lEFdDJPjA96AkVYZEj+T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C2A43DF-6319-4B48-B60A-89BCA2504E2F}">
  <a:tblStyle styleId="{FC2A43DF-6319-4B48-B60A-89BCA2504E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5290" cy="49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63032" y="0"/>
            <a:ext cx="2955290" cy="49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4975" y="1239838"/>
            <a:ext cx="5949950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1044"/>
            <a:ext cx="2955290" cy="49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236" name="Google Shape;2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3" descr="\\DROBO-FS\QuickDrops\JB\PPTX NG\Droplets\LightingOverlay.png"/>
          <p:cNvPicPr preferRelativeResize="0"/>
          <p:nvPr/>
        </p:nvPicPr>
        <p:blipFill rotWithShape="1">
          <a:blip r:embed="rId2">
            <a:alphaModFix amt="30000"/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" name="Google Shape;58;p3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</p:grpSpPr>
        <p:sp>
          <p:nvSpPr>
            <p:cNvPr id="59" name="Google Shape;59;p3"/>
            <p:cNvSpPr/>
            <p:nvPr/>
          </p:nvSpPr>
          <p:spPr>
            <a:xfrm>
              <a:off x="1209675" y="4763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414338" y="9525"/>
              <a:ext cx="28575" cy="4481513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l" t="t" r="r" b="b"/>
              <a:pathLst>
                <a:path w="96" h="572" extrusionOk="0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l" t="t" r="r" b="b"/>
              <a:pathLst>
                <a:path w="237" h="1135" extrusionOk="0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l" t="t" r="r" b="b"/>
              <a:pathLst>
                <a:path w="234" h="898" extrusionOk="0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l" t="t" r="r" b="b"/>
              <a:pathLst>
                <a:path w="96" h="575" extrusionOk="0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l" t="t" r="r" b="b"/>
              <a:pathLst>
                <a:path w="264" h="329" extrusionOk="0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l" t="t" r="r" b="b"/>
              <a:pathLst>
                <a:path w="34" h="31" extrusionOk="0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l" t="t" r="r" b="b"/>
              <a:pathLst>
                <a:path w="96" h="572" extrusionOk="0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l" t="t" r="r" b="b"/>
              <a:pathLst>
                <a:path w="213" h="766" extrusionOk="0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l" t="t" r="r" b="b"/>
              <a:pathLst>
                <a:path w="33" h="33" extrusionOk="0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l" t="t" r="r" b="b"/>
              <a:pathLst>
                <a:path w="84" h="168" extrusionOk="0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l" t="t" r="r" b="b"/>
              <a:pathLst>
                <a:path w="84" h="170" extrusionOk="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l" t="t" r="r" b="b"/>
              <a:pathLst>
                <a:path w="195" h="982" extrusionOk="0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l" t="t" r="r" b="b"/>
              <a:pathLst>
                <a:path w="192" h="1120" extrusionOk="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642938" y="6610350"/>
              <a:ext cx="23813" cy="242888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l" t="t" r="r" b="b"/>
              <a:pathLst>
                <a:path w="120" h="291" extrusionOk="0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l" t="t" r="r" b="b"/>
              <a:pathLst>
                <a:path w="135" h="476" extrusionOk="0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l" t="t" r="r" b="b"/>
              <a:pathLst>
                <a:path w="35" h="34" extrusionOk="0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l" t="t" r="r" b="b"/>
              <a:pathLst>
                <a:path w="402" h="2536" extrusionOk="0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l" t="t" r="r" b="b"/>
              <a:pathLst>
                <a:path w="90" h="300" extrusionOk="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l" t="t" r="r" b="b"/>
              <a:pathLst>
                <a:path w="90" h="299" extrusionOk="0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l" t="t" r="r" b="b"/>
              <a:pathLst>
                <a:path w="72" h="285" extrusionOk="0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228725" y="4662488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l" t="t" r="r" b="b"/>
              <a:pathLst>
                <a:path w="234" h="1135" extrusionOk="0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l" t="t" r="r" b="b"/>
              <a:pathLst>
                <a:path w="219" h="1802" extrusionOk="0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l" t="t" r="r" b="b"/>
              <a:pathLst>
                <a:path w="234" h="898" extrusionOk="0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l" t="t" r="r" b="b"/>
              <a:pathLst>
                <a:path w="96" h="575" extrusionOk="0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l" t="t" r="r" b="b"/>
              <a:pathLst>
                <a:path w="264" h="332" extrusionOk="0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l" t="t" r="r" b="b"/>
              <a:pathLst>
                <a:path w="33" h="31" extrusionOk="0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l" t="t" r="r" b="b"/>
              <a:pathLst>
                <a:path w="147" h="3215" extrusionOk="0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l" t="t" r="r" b="b"/>
              <a:pathLst>
                <a:path w="39" h="39" extrusionOk="0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3B95D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113" name="Google Shape;113;p3"/>
          <p:cNvSpPr txBox="1"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000" cap="none">
                <a:solidFill>
                  <a:schemeClr val="lt2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9pPr>
          </a:lstStyle>
          <a:p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dt" idx="10"/>
          </p:nvPr>
        </p:nvSpPr>
        <p:spPr>
          <a:xfrm>
            <a:off x="7077511" y="54102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ftr" idx="11"/>
          </p:nvPr>
        </p:nvSpPr>
        <p:spPr>
          <a:xfrm>
            <a:off x="1876424" y="5410201"/>
            <a:ext cx="512488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"/>
          <p:cNvSpPr txBox="1">
            <a:spLocks noGrp="1"/>
          </p:cNvSpPr>
          <p:nvPr>
            <p:ph type="sldNum" idx="12"/>
          </p:nvPr>
        </p:nvSpPr>
        <p:spPr>
          <a:xfrm>
            <a:off x="9896911" y="5410199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2"/>
          <p:cNvSpPr txBox="1"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2"/>
          <p:cNvSpPr>
            <a:spLocks noGrp="1"/>
          </p:cNvSpPr>
          <p:nvPr>
            <p:ph type="pic" idx="2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72" name="Google Shape;172;p12"/>
          <p:cNvSpPr txBox="1">
            <a:spLocks noGrp="1"/>
          </p:cNvSpPr>
          <p:nvPr>
            <p:ph type="body" idx="1"/>
          </p:nvPr>
        </p:nvSpPr>
        <p:spPr>
          <a:xfrm>
            <a:off x="1141364" y="5124020"/>
            <a:ext cx="9910859" cy="68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endParaRPr/>
          </a:p>
        </p:txBody>
      </p:sp>
      <p:sp>
        <p:nvSpPr>
          <p:cNvPr id="173" name="Google Shape;173;p12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2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2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3"/>
          <p:cNvSpPr txBox="1"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body" idx="1"/>
          </p:nvPr>
        </p:nvSpPr>
        <p:spPr>
          <a:xfrm>
            <a:off x="1141410" y="4419599"/>
            <a:ext cx="9904459" cy="137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endParaRPr/>
          </a:p>
        </p:txBody>
      </p:sp>
      <p:sp>
        <p:nvSpPr>
          <p:cNvPr id="179" name="Google Shape;179;p13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"/>
          <p:cNvSpPr txBox="1"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4"/>
          <p:cNvSpPr txBox="1">
            <a:spLocks noGrp="1"/>
          </p:cNvSpPr>
          <p:nvPr>
            <p:ph type="body" idx="1"/>
          </p:nvPr>
        </p:nvSpPr>
        <p:spPr>
          <a:xfrm>
            <a:off x="1720644" y="3365557"/>
            <a:ext cx="8752299" cy="54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endParaRPr/>
          </a:p>
        </p:txBody>
      </p:sp>
      <p:sp>
        <p:nvSpPr>
          <p:cNvPr id="185" name="Google Shape;185;p14"/>
          <p:cNvSpPr txBox="1">
            <a:spLocks noGrp="1"/>
          </p:cNvSpPr>
          <p:nvPr>
            <p:ph type="body" idx="2"/>
          </p:nvPr>
        </p:nvSpPr>
        <p:spPr>
          <a:xfrm>
            <a:off x="1141411" y="4309919"/>
            <a:ext cx="9906002" cy="148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endParaRPr/>
          </a:p>
        </p:txBody>
      </p:sp>
      <p:sp>
        <p:nvSpPr>
          <p:cNvPr id="186" name="Google Shape;186;p14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4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4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9" name="Google Shape;189;p14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Twentieth Century"/>
              <a:buNone/>
            </a:pPr>
            <a:r>
              <a:rPr lang="en-GB" sz="8000" b="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“</a:t>
            </a:r>
            <a:endParaRPr/>
          </a:p>
        </p:txBody>
      </p:sp>
      <p:sp>
        <p:nvSpPr>
          <p:cNvPr id="190" name="Google Shape;190;p14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Twentieth Century"/>
              <a:buNone/>
            </a:pPr>
            <a:r>
              <a:rPr lang="en-GB" sz="8000" b="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"/>
          <p:cNvSpPr txBox="1"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5"/>
          <p:cNvSpPr txBox="1">
            <a:spLocks noGrp="1"/>
          </p:cNvSpPr>
          <p:nvPr>
            <p:ph type="body" idx="1"/>
          </p:nvPr>
        </p:nvSpPr>
        <p:spPr>
          <a:xfrm>
            <a:off x="1141364" y="4657655"/>
            <a:ext cx="9904505" cy="1140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endParaRPr/>
          </a:p>
        </p:txBody>
      </p:sp>
      <p:sp>
        <p:nvSpPr>
          <p:cNvPr id="194" name="Google Shape;194;p15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5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body" idx="2"/>
          </p:nvPr>
        </p:nvSpPr>
        <p:spPr>
          <a:xfrm>
            <a:off x="1127918" y="3360263"/>
            <a:ext cx="3208735" cy="243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body" idx="3"/>
          </p:nvPr>
        </p:nvSpPr>
        <p:spPr>
          <a:xfrm>
            <a:off x="4514766" y="2677635"/>
            <a:ext cx="3184385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16"/>
          <p:cNvSpPr txBox="1">
            <a:spLocks noGrp="1"/>
          </p:cNvSpPr>
          <p:nvPr>
            <p:ph type="body" idx="4"/>
          </p:nvPr>
        </p:nvSpPr>
        <p:spPr>
          <a:xfrm>
            <a:off x="4504213" y="3363435"/>
            <a:ext cx="3195830" cy="243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endParaRPr/>
          </a:p>
        </p:txBody>
      </p:sp>
      <p:sp>
        <p:nvSpPr>
          <p:cNvPr id="203" name="Google Shape;203;p16"/>
          <p:cNvSpPr txBox="1">
            <a:spLocks noGrp="1"/>
          </p:cNvSpPr>
          <p:nvPr>
            <p:ph type="body" idx="5"/>
          </p:nvPr>
        </p:nvSpPr>
        <p:spPr>
          <a:xfrm>
            <a:off x="7852442" y="2674463"/>
            <a:ext cx="3194968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16"/>
          <p:cNvSpPr txBox="1">
            <a:spLocks noGrp="1"/>
          </p:cNvSpPr>
          <p:nvPr>
            <p:ph type="body" idx="6"/>
          </p:nvPr>
        </p:nvSpPr>
        <p:spPr>
          <a:xfrm>
            <a:off x="7852442" y="3360263"/>
            <a:ext cx="3194968" cy="243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endParaRPr/>
          </a:p>
        </p:txBody>
      </p:sp>
      <p:sp>
        <p:nvSpPr>
          <p:cNvPr id="205" name="Google Shape;205;p16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6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6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7"/>
          <p:cNvSpPr txBox="1"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endParaRPr/>
          </a:p>
        </p:txBody>
      </p:sp>
      <p:sp>
        <p:nvSpPr>
          <p:cNvPr id="211" name="Google Shape;211;p17"/>
          <p:cNvSpPr>
            <a:spLocks noGrp="1"/>
          </p:cNvSpPr>
          <p:nvPr>
            <p:ph type="pic" idx="2"/>
          </p:nvPr>
        </p:nvSpPr>
        <p:spPr>
          <a:xfrm>
            <a:off x="1141413" y="2666998"/>
            <a:ext cx="3195240" cy="1524000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212" name="Google Shape;212;p17"/>
          <p:cNvSpPr txBox="1">
            <a:spLocks noGrp="1"/>
          </p:cNvSpPr>
          <p:nvPr>
            <p:ph type="body" idx="3"/>
          </p:nvPr>
        </p:nvSpPr>
        <p:spPr>
          <a:xfrm>
            <a:off x="1141413" y="4980858"/>
            <a:ext cx="3195240" cy="817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endParaRPr/>
          </a:p>
        </p:txBody>
      </p:sp>
      <p:sp>
        <p:nvSpPr>
          <p:cNvPr id="213" name="Google Shape;213;p17"/>
          <p:cNvSpPr txBox="1">
            <a:spLocks noGrp="1"/>
          </p:cNvSpPr>
          <p:nvPr>
            <p:ph type="body" idx="4"/>
          </p:nvPr>
        </p:nvSpPr>
        <p:spPr>
          <a:xfrm>
            <a:off x="4489053" y="4404596"/>
            <a:ext cx="320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endParaRPr/>
          </a:p>
        </p:txBody>
      </p:sp>
      <p:sp>
        <p:nvSpPr>
          <p:cNvPr id="214" name="Google Shape;214;p17"/>
          <p:cNvSpPr>
            <a:spLocks noGrp="1"/>
          </p:cNvSpPr>
          <p:nvPr>
            <p:ph type="pic" idx="5"/>
          </p:nvPr>
        </p:nvSpPr>
        <p:spPr>
          <a:xfrm>
            <a:off x="4489053" y="2666998"/>
            <a:ext cx="3198940" cy="1524000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215" name="Google Shape;215;p17"/>
          <p:cNvSpPr txBox="1">
            <a:spLocks noGrp="1"/>
          </p:cNvSpPr>
          <p:nvPr>
            <p:ph type="body" idx="6"/>
          </p:nvPr>
        </p:nvSpPr>
        <p:spPr>
          <a:xfrm>
            <a:off x="4487593" y="4980857"/>
            <a:ext cx="3200400" cy="810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body" idx="7"/>
          </p:nvPr>
        </p:nvSpPr>
        <p:spPr>
          <a:xfrm>
            <a:off x="7852567" y="4404595"/>
            <a:ext cx="319074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endParaRPr/>
          </a:p>
        </p:txBody>
      </p:sp>
      <p:sp>
        <p:nvSpPr>
          <p:cNvPr id="217" name="Google Shape;217;p17"/>
          <p:cNvSpPr>
            <a:spLocks noGrp="1"/>
          </p:cNvSpPr>
          <p:nvPr>
            <p:ph type="pic" idx="8"/>
          </p:nvPr>
        </p:nvSpPr>
        <p:spPr>
          <a:xfrm>
            <a:off x="7852442" y="2666998"/>
            <a:ext cx="3194969" cy="1524000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218" name="Google Shape;218;p17"/>
          <p:cNvSpPr txBox="1">
            <a:spLocks noGrp="1"/>
          </p:cNvSpPr>
          <p:nvPr>
            <p:ph type="body" idx="9"/>
          </p:nvPr>
        </p:nvSpPr>
        <p:spPr>
          <a:xfrm>
            <a:off x="7852442" y="4980854"/>
            <a:ext cx="3194968" cy="81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"/>
          <p:cNvSpPr txBox="1"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8"/>
          <p:cNvSpPr txBox="1">
            <a:spLocks noGrp="1"/>
          </p:cNvSpPr>
          <p:nvPr>
            <p:ph type="body" idx="1"/>
          </p:nvPr>
        </p:nvSpPr>
        <p:spPr>
          <a:xfrm rot="5400000">
            <a:off x="4323555" y="-932655"/>
            <a:ext cx="3541714" cy="9905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18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8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8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9"/>
          <p:cNvSpPr txBox="1">
            <a:spLocks noGrp="1"/>
          </p:cNvSpPr>
          <p:nvPr>
            <p:ph type="title"/>
          </p:nvPr>
        </p:nvSpPr>
        <p:spPr>
          <a:xfrm rot="5400000">
            <a:off x="7454105" y="2197894"/>
            <a:ext cx="5181601" cy="2005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9"/>
          <p:cNvSpPr txBox="1">
            <a:spLocks noGrp="1"/>
          </p:cNvSpPr>
          <p:nvPr>
            <p:ph type="body" idx="1"/>
          </p:nvPr>
        </p:nvSpPr>
        <p:spPr>
          <a:xfrm rot="5400000">
            <a:off x="2424905" y="-673895"/>
            <a:ext cx="5181601" cy="774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19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9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9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4"/>
          <p:cNvSpPr txBox="1"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4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6"/>
          <p:cNvSpPr txBox="1">
            <a:spLocks noGrp="1"/>
          </p:cNvSpPr>
          <p:nvPr>
            <p:ph type="body" idx="1"/>
          </p:nvPr>
        </p:nvSpPr>
        <p:spPr>
          <a:xfrm>
            <a:off x="1141410" y="2249486"/>
            <a:ext cx="4878389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6"/>
          <p:cNvSpPr txBox="1">
            <a:spLocks noGrp="1"/>
          </p:cNvSpPr>
          <p:nvPr>
            <p:ph type="body" idx="2"/>
          </p:nvPr>
        </p:nvSpPr>
        <p:spPr>
          <a:xfrm>
            <a:off x="6172200" y="2249486"/>
            <a:ext cx="4875211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6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6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6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 txBox="1"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endParaRPr/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2"/>
          </p:nvPr>
        </p:nvSpPr>
        <p:spPr>
          <a:xfrm>
            <a:off x="1141410" y="3073397"/>
            <a:ext cx="4878391" cy="271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7"/>
          <p:cNvSpPr txBox="1">
            <a:spLocks noGrp="1"/>
          </p:cNvSpPr>
          <p:nvPr>
            <p:ph type="body" idx="3"/>
          </p:nvPr>
        </p:nvSpPr>
        <p:spPr>
          <a:xfrm>
            <a:off x="6400808" y="2249485"/>
            <a:ext cx="46466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endParaRPr/>
          </a:p>
        </p:txBody>
      </p:sp>
      <p:sp>
        <p:nvSpPr>
          <p:cNvPr id="142" name="Google Shape;142;p7"/>
          <p:cNvSpPr txBox="1">
            <a:spLocks noGrp="1"/>
          </p:cNvSpPr>
          <p:nvPr>
            <p:ph type="body" idx="4"/>
          </p:nvPr>
        </p:nvSpPr>
        <p:spPr>
          <a:xfrm>
            <a:off x="6172200" y="3073397"/>
            <a:ext cx="4875210" cy="271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7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7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7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"/>
          <p:cNvSpPr txBox="1"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8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8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8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9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9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0"/>
          <p:cNvSpPr txBox="1">
            <a:spLocks noGrp="1"/>
          </p:cNvSpPr>
          <p:nvPr>
            <p:ph type="body" idx="1"/>
          </p:nvPr>
        </p:nvSpPr>
        <p:spPr>
          <a:xfrm>
            <a:off x="5156200" y="592666"/>
            <a:ext cx="5891209" cy="5198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0"/>
          <p:cNvSpPr txBox="1">
            <a:spLocks noGrp="1"/>
          </p:cNvSpPr>
          <p:nvPr>
            <p:ph type="body" idx="2"/>
          </p:nvPr>
        </p:nvSpPr>
        <p:spPr>
          <a:xfrm>
            <a:off x="1146705" y="2249486"/>
            <a:ext cx="3856037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endParaRPr/>
          </a:p>
        </p:txBody>
      </p:sp>
      <p:sp>
        <p:nvSpPr>
          <p:cNvPr id="159" name="Google Shape;159;p10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0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1"/>
          <p:cNvSpPr>
            <a:spLocks noGrp="1"/>
          </p:cNvSpPr>
          <p:nvPr>
            <p:ph type="pic" idx="2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noFill/>
          <a:ln w="19050" cap="sq" cmpd="sng">
            <a:solidFill>
              <a:srgbClr val="B3FFFF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65" name="Google Shape;165;p11"/>
          <p:cNvSpPr txBox="1">
            <a:spLocks noGrp="1"/>
          </p:cNvSpPr>
          <p:nvPr>
            <p:ph type="body" idx="1"/>
          </p:nvPr>
        </p:nvSpPr>
        <p:spPr>
          <a:xfrm>
            <a:off x="1141410" y="2249486"/>
            <a:ext cx="5934511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endParaRPr/>
          </a:p>
        </p:txBody>
      </p:sp>
      <p:sp>
        <p:nvSpPr>
          <p:cNvPr id="166" name="Google Shape;166;p11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1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1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\\DROBO-FS\QuickDrops\JB\PPTX NG\Droplets\LightingOverlay.png"/>
          <p:cNvPicPr preferRelativeResize="0"/>
          <p:nvPr/>
        </p:nvPicPr>
        <p:blipFill rotWithShape="1">
          <a:blip r:embed="rId20">
            <a:alphaModFix amt="30000"/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14300" y="4763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41" extrusionOk="0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l" t="t" r="r" b="b"/>
                <a:pathLst>
                  <a:path w="233" h="901" extrusionOk="0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 extrusionOk="0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32" extrusionOk="0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 extrusionOk="0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cxnSp>
            <p:nvCxnSpPr>
              <p:cNvPr id="24" name="Google Shape;24;p2"/>
              <p:cNvCxnSpPr/>
              <p:nvPr/>
            </p:nvCxnSpPr>
            <p:spPr>
              <a:xfrm>
                <a:off x="-4763" y="9525"/>
                <a:ext cx="0" cy="0"/>
              </a:xfrm>
              <a:prstGeom prst="straightConnector1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25" name="Google Shape;25;p2"/>
              <p:cNvSpPr/>
              <p:nvPr/>
            </p:nvSpPr>
            <p:spPr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80" extrusionOk="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93" h="303" extrusionOk="0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90" h="300" extrusionOk="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extrusionOk="0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33350" y="4662488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35" extrusionOk="0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6" extrusionOk="0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l" t="t" r="r" b="b"/>
                <a:pathLst>
                  <a:path w="236" h="898" extrusionOk="0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 extrusionOk="0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6" extrusionOk="0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 extrusionOk="0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3B95DE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</p:grpSp>
        <p:grpSp>
          <p:nvGrpSpPr>
            <p:cNvPr id="40" name="Google Shape;40;p2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</p:grpSpPr>
          <p:sp>
            <p:nvSpPr>
              <p:cNvPr id="41" name="Google Shape;41;p2"/>
              <p:cNvSpPr/>
              <p:nvPr/>
            </p:nvSpPr>
            <p:spPr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3" extrusionOk="0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2" extrusionOk="0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l" t="t" r="r" b="b"/>
                <a:pathLst>
                  <a:path w="188" h="727" extrusionOk="0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 extrusionOk="0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73" extrusionOk="0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35" extrusionOk="0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1939587" y="6596063"/>
                <a:ext cx="23813" cy="252413"/>
              </a:xfrm>
              <a:prstGeom prst="rect">
                <a:avLst/>
              </a:prstGeom>
              <a:gradFill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B95DE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endParaRPr>
              </a:p>
            </p:txBody>
          </p:sp>
        </p:grpSp>
      </p:grpSp>
      <p:sp>
        <p:nvSpPr>
          <p:cNvPr id="51" name="Google Shape;51;p2"/>
          <p:cNvSpPr txBox="1"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2"/>
          <p:cNvSpPr txBox="1"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91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73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7147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55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55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3972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3972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3972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39725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dt" idx="10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4" name="Google Shape;54;p2"/>
          <p:cNvSpPr txBox="1">
            <a:spLocks noGrp="1"/>
          </p:cNvSpPr>
          <p:nvPr>
            <p:ph type="ftr" idx="11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55" name="Google Shape;55;p2"/>
          <p:cNvSpPr txBox="1">
            <a:spLocks noGrp="1"/>
          </p:cNvSpPr>
          <p:nvPr>
            <p:ph type="sldNum" idx="12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u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"/>
          <p:cNvSpPr txBox="1"/>
          <p:nvPr/>
        </p:nvSpPr>
        <p:spPr>
          <a:xfrm>
            <a:off x="58350" y="50031"/>
            <a:ext cx="3751432" cy="92333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Swain House Resourced Provision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Summer </a:t>
            </a:r>
            <a:r>
              <a:rPr lang="en-GB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GB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focus book this half term is: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"/>
          <p:cNvSpPr txBox="1"/>
          <p:nvPr/>
        </p:nvSpPr>
        <p:spPr>
          <a:xfrm>
            <a:off x="11060" y="974107"/>
            <a:ext cx="4575465" cy="2062063"/>
          </a:xfrm>
          <a:prstGeom prst="rect">
            <a:avLst/>
          </a:prstGeom>
          <a:solidFill>
            <a:srgbClr val="81E49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English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be reading the fiction story,</a:t>
            </a:r>
            <a:b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Snail and the Whale </a:t>
            </a: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 Julia Donaldson.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develop our sentence writing through descriptive writing, captions, character thoughts, postcards, predictions and opinion work, while exploring themes of adventure, friendship, teamwork and caring for the </a:t>
            </a:r>
            <a:r>
              <a:rPr lang="en-GB" sz="16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world around us.</a:t>
            </a:r>
            <a:endParaRPr/>
          </a:p>
        </p:txBody>
      </p:sp>
      <p:graphicFrame>
        <p:nvGraphicFramePr>
          <p:cNvPr id="240" name="Google Shape;240;p1"/>
          <p:cNvGraphicFramePr/>
          <p:nvPr/>
        </p:nvGraphicFramePr>
        <p:xfrm>
          <a:off x="0" y="3073400"/>
          <a:ext cx="8574075" cy="3701750"/>
        </p:xfrm>
        <a:graphic>
          <a:graphicData uri="http://schemas.openxmlformats.org/drawingml/2006/table">
            <a:tbl>
              <a:tblPr>
                <a:noFill/>
                <a:tableStyleId>{FC2A43DF-6319-4B48-B60A-89BCA2504E2F}</a:tableStyleId>
              </a:tblPr>
              <a:tblGrid>
                <a:gridCol w="423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Helen Keller Class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Paul Whittaker class 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br>
                        <a:rPr lang="en-GB" sz="1800" u="none" strike="noStrike" cap="none"/>
                      </a:br>
                      <a:br>
                        <a:rPr lang="en-GB" sz="1800" u="none" strike="noStrike" cap="none"/>
                      </a:br>
                      <a:br>
                        <a:rPr lang="en-GB" sz="1800" u="none" strike="noStrike" cap="none"/>
                      </a:br>
                      <a:br>
                        <a:rPr lang="en-GB" sz="1800" u="none" strike="noStrike" cap="none"/>
                      </a:br>
                      <a:endParaRPr sz="1800" u="none" strike="noStrike" cap="none"/>
                    </a:p>
                  </a:txBody>
                  <a:tcPr marL="114300" marR="11430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1" name="Google Shape;241;p1"/>
          <p:cNvGraphicFramePr/>
          <p:nvPr/>
        </p:nvGraphicFramePr>
        <p:xfrm>
          <a:off x="4250627" y="3524928"/>
          <a:ext cx="4289450" cy="1249690"/>
        </p:xfrm>
        <a:graphic>
          <a:graphicData uri="http://schemas.openxmlformats.org/drawingml/2006/table">
            <a:tbl>
              <a:tblPr>
                <a:noFill/>
                <a:tableStyleId>{FC2A43DF-6319-4B48-B60A-89BCA2504E2F}</a:tableStyleId>
              </a:tblPr>
              <a:tblGrid>
                <a:gridCol w="428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13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0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Scientists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Properties of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GB" sz="28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Materials</a:t>
                      </a:r>
                      <a:endParaRPr sz="2800" b="0" i="0" u="none" strike="noStrike" cap="non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2" name="Google Shape;242;p1"/>
          <p:cNvSpPr/>
          <p:nvPr/>
        </p:nvSpPr>
        <p:spPr>
          <a:xfrm>
            <a:off x="4848724" y="724250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3" name="Google Shape;243;p1"/>
          <p:cNvGraphicFramePr/>
          <p:nvPr/>
        </p:nvGraphicFramePr>
        <p:xfrm>
          <a:off x="0" y="3521275"/>
          <a:ext cx="2614525" cy="1219210"/>
        </p:xfrm>
        <a:graphic>
          <a:graphicData uri="http://schemas.openxmlformats.org/drawingml/2006/table">
            <a:tbl>
              <a:tblPr>
                <a:noFill/>
                <a:tableStyleId>{FC2A43DF-6319-4B48-B60A-89BCA2504E2F}</a:tableStyleId>
              </a:tblPr>
              <a:tblGrid>
                <a:gridCol w="26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7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000" b="1" i="0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Scientists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3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Sound</a:t>
                      </a:r>
                      <a:br>
                        <a:rPr lang="en-GB" sz="1800" u="none" strike="noStrike" cap="none"/>
                      </a:br>
                      <a:endParaRPr sz="1800" u="none" strike="noStrike" cap="none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4" name="Google Shape;244;p1"/>
          <p:cNvGraphicFramePr/>
          <p:nvPr>
            <p:extLst>
              <p:ext uri="{D42A27DB-BD31-4B8C-83A1-F6EECF244321}">
                <p14:modId xmlns:p14="http://schemas.microsoft.com/office/powerpoint/2010/main" val="148120262"/>
              </p:ext>
            </p:extLst>
          </p:nvPr>
        </p:nvGraphicFramePr>
        <p:xfrm>
          <a:off x="4270646" y="4731334"/>
          <a:ext cx="2829375" cy="1188730"/>
        </p:xfrm>
        <a:graphic>
          <a:graphicData uri="http://schemas.openxmlformats.org/drawingml/2006/table">
            <a:tbl>
              <a:tblPr>
                <a:noFill/>
                <a:tableStyleId>{FC2A43DF-6319-4B48-B60A-89BCA2504E2F}</a:tableStyleId>
              </a:tblPr>
              <a:tblGrid>
                <a:gridCol w="282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5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18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Year 4 – Street Dance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000" u="none" strike="noStrike" cap="none" dirty="0"/>
                        <a:t>Year 5/6 - Cricket</a:t>
                      </a:r>
                      <a:br>
                        <a:rPr lang="en-GB" sz="1400" u="none" strike="noStrike" cap="none" dirty="0"/>
                      </a:br>
                      <a:endParaRPr sz="1400" u="none" strike="noStrike" cap="none" dirty="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9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5" name="Google Shape;245;p1"/>
          <p:cNvGraphicFramePr/>
          <p:nvPr>
            <p:extLst>
              <p:ext uri="{D42A27DB-BD31-4B8C-83A1-F6EECF244321}">
                <p14:modId xmlns:p14="http://schemas.microsoft.com/office/powerpoint/2010/main" val="1158709690"/>
              </p:ext>
            </p:extLst>
          </p:nvPr>
        </p:nvGraphicFramePr>
        <p:xfrm>
          <a:off x="913545" y="4926844"/>
          <a:ext cx="3076400" cy="895275"/>
        </p:xfrm>
        <a:graphic>
          <a:graphicData uri="http://schemas.openxmlformats.org/drawingml/2006/table">
            <a:tbl>
              <a:tblPr>
                <a:noFill/>
                <a:tableStyleId>{FC2A43DF-6319-4B48-B60A-89BCA2504E2F}</a:tableStyleId>
              </a:tblPr>
              <a:tblGrid>
                <a:gridCol w="30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5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4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 – Street Dance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r>
                        <a:rPr lang="en-GB" sz="20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?</a:t>
                      </a:r>
                      <a:endParaRPr sz="1200" b="0" u="none" strike="noStrike" cap="none" dirty="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C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6" name="Google Shape;246;p1"/>
          <p:cNvGraphicFramePr/>
          <p:nvPr>
            <p:extLst>
              <p:ext uri="{D42A27DB-BD31-4B8C-83A1-F6EECF244321}">
                <p14:modId xmlns:p14="http://schemas.microsoft.com/office/powerpoint/2010/main" val="382149085"/>
              </p:ext>
            </p:extLst>
          </p:nvPr>
        </p:nvGraphicFramePr>
        <p:xfrm>
          <a:off x="4284625" y="5667880"/>
          <a:ext cx="4289450" cy="1005850"/>
        </p:xfrm>
        <a:graphic>
          <a:graphicData uri="http://schemas.openxmlformats.org/drawingml/2006/table">
            <a:tbl>
              <a:tblPr>
                <a:noFill/>
                <a:tableStyleId>{FC2A43DF-6319-4B48-B60A-89BCA2504E2F}</a:tableStyleId>
              </a:tblPr>
              <a:tblGrid>
                <a:gridCol w="428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0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0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PSHE + RSE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0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Being My Best, Puberty and Positive Masculinity.</a:t>
                      </a:r>
                      <a:endParaRPr sz="2000" u="none" strike="noStrike" cap="none" dirty="0"/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7" name="Google Shape;247;p1"/>
          <p:cNvSpPr/>
          <p:nvPr/>
        </p:nvSpPr>
        <p:spPr>
          <a:xfrm>
            <a:off x="5698808" y="786262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8" name="Google Shape;248;p1"/>
          <p:cNvGraphicFramePr/>
          <p:nvPr>
            <p:extLst>
              <p:ext uri="{D42A27DB-BD31-4B8C-83A1-F6EECF244321}">
                <p14:modId xmlns:p14="http://schemas.microsoft.com/office/powerpoint/2010/main" val="2556021410"/>
              </p:ext>
            </p:extLst>
          </p:nvPr>
        </p:nvGraphicFramePr>
        <p:xfrm>
          <a:off x="51302" y="5912508"/>
          <a:ext cx="4199325" cy="777200"/>
        </p:xfrm>
        <a:graphic>
          <a:graphicData uri="http://schemas.openxmlformats.org/drawingml/2006/table">
            <a:tbl>
              <a:tblPr>
                <a:noFill/>
                <a:tableStyleId>{FC2A43DF-6319-4B48-B60A-89BCA2504E2F}</a:tableStyleId>
              </a:tblPr>
              <a:tblGrid>
                <a:gridCol w="419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7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000" b="1" i="0" u="sng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PSHE </a:t>
                      </a:r>
                      <a:endParaRPr sz="1200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20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Changing and Growing and hygiene</a:t>
                      </a:r>
                      <a:endParaRPr sz="20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14300" marR="114300" marT="45725" marB="45725">
                    <a:lnL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49" name="Google Shape;24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9" y="4695951"/>
            <a:ext cx="929672" cy="1197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5466" y="50030"/>
            <a:ext cx="3430411" cy="2966103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"/>
          <p:cNvSpPr txBox="1"/>
          <p:nvPr/>
        </p:nvSpPr>
        <p:spPr>
          <a:xfrm rot="426971">
            <a:off x="7728521" y="590366"/>
            <a:ext cx="4823959" cy="1570019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mathematicians</a:t>
            </a:r>
            <a:endParaRPr sz="1800" dirty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will learn about:</a:t>
            </a:r>
            <a:endParaRPr sz="1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Yr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 /3 Statistics, and fractions.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Yr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5 /6 Decimal and fraction equivalents, symmetry in shapes, rounding and division/remainders.</a:t>
            </a: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83967" y="3111713"/>
            <a:ext cx="1682246" cy="165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431158">
            <a:off x="10281627" y="-20200"/>
            <a:ext cx="1720246" cy="149046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"/>
          <p:cNvSpPr txBox="1"/>
          <p:nvPr/>
        </p:nvSpPr>
        <p:spPr>
          <a:xfrm rot="533402">
            <a:off x="9126391" y="2275096"/>
            <a:ext cx="2942954" cy="2031285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BSL, we will learn about:</a:t>
            </a:r>
            <a:endParaRPr sz="1800" dirty="0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dirty="0"/>
              <a:t>Deaf ROLE MODELS and DEAF SPORTS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55" name="Google Shape;255;p1" descr="A close-up of hands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3336">
            <a:off x="8924647" y="3347973"/>
            <a:ext cx="3066219" cy="113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53164" y="3040795"/>
            <a:ext cx="2047209" cy="186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00915" y="4557534"/>
            <a:ext cx="879435" cy="1304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068171" y="4774618"/>
            <a:ext cx="2513034" cy="1348694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"/>
          <p:cNvSpPr txBox="1"/>
          <p:nvPr/>
        </p:nvSpPr>
        <p:spPr>
          <a:xfrm>
            <a:off x="8909827" y="6008740"/>
            <a:ext cx="2894177" cy="584735"/>
          </a:xfrm>
          <a:prstGeom prst="rect">
            <a:avLst/>
          </a:prstGeom>
          <a:solidFill>
            <a:srgbClr val="D9E5F8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RP Sports Day at Hanson school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r>
            <a:r>
              <a:rPr lang="en-GB" sz="1600" b="1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GB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June 2026</a:t>
            </a:r>
            <a:endParaRPr sz="1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491610">
            <a:off x="7738719" y="1929405"/>
            <a:ext cx="1329612" cy="914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ircuit">
  <a:themeElements>
    <a:clrScheme name="Circuit">
      <a:dk1>
        <a:srgbClr val="000000"/>
      </a:dk1>
      <a:lt1>
        <a:srgbClr val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Twentieth Century</vt:lpstr>
      <vt:lpstr>Calibri</vt:lpstr>
      <vt:lpstr>Century Gothic</vt:lpstr>
      <vt:lpstr>Circuit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Broomfield</dc:creator>
  <cp:lastModifiedBy>Gemma Gawthorpe</cp:lastModifiedBy>
  <cp:revision>1</cp:revision>
  <dcterms:created xsi:type="dcterms:W3CDTF">2021-03-25T14:23:05Z</dcterms:created>
  <dcterms:modified xsi:type="dcterms:W3CDTF">2026-05-21T13:31:50Z</dcterms:modified>
</cp:coreProperties>
</file>