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4"/>
  </p:handoutMasterIdLst>
  <p:sldIdLst>
    <p:sldId id="261" r:id="rId2"/>
    <p:sldId id="258" r:id="rId3"/>
    <p:sldId id="263" r:id="rId4"/>
    <p:sldId id="264" r:id="rId5"/>
    <p:sldId id="267" r:id="rId6"/>
    <p:sldId id="268" r:id="rId7"/>
    <p:sldId id="270" r:id="rId8"/>
    <p:sldId id="271" r:id="rId9"/>
    <p:sldId id="272" r:id="rId10"/>
    <p:sldId id="273" r:id="rId11"/>
    <p:sldId id="274" r:id="rId12"/>
    <p:sldId id="275" r:id="rId13"/>
  </p:sldIdLst>
  <p:sldSz cx="9144000" cy="6858000" type="screen4x3"/>
  <p:notesSz cx="6858000" cy="9144000"/>
  <p:embeddedFontLst>
    <p:embeddedFont>
      <p:font typeface="Sassoon Infant Rg" panose="02000503030000020003" charset="0"/>
      <p:regular r:id="rId15"/>
      <p:bold r:id="rId16"/>
    </p:embeddedFont>
    <p:embeddedFont>
      <p:font typeface="SimSun" panose="02010600030101010101" pitchFamily="2" charset="-122"/>
      <p:regular r:id="rId17"/>
    </p:embeddedFont>
    <p:embeddedFont>
      <p:font typeface="BPreplay" panose="02000503000000020004" charset="0"/>
      <p:regular r:id="rId18"/>
      <p:bold r:id="rId19"/>
      <p:italic r:id="rId20"/>
      <p:boldItalic r:id="rId21"/>
    </p:embeddedFont>
    <p:embeddedFont>
      <p:font typeface="Sassoon Infant Md" panose="02000603050000020003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DE4B"/>
    <a:srgbClr val="14B4E4"/>
    <a:srgbClr val="2091D4"/>
    <a:srgbClr val="0772B9"/>
    <a:srgbClr val="FEFBDA"/>
    <a:srgbClr val="FFFFE1"/>
    <a:srgbClr val="FDFDFD"/>
    <a:srgbClr val="AD8CC0"/>
    <a:srgbClr val="990167"/>
    <a:srgbClr val="289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2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  <a:endParaRPr lang="en-GB" dirty="0">
              <a:solidFill>
                <a:schemeClr val="bg1"/>
              </a:solidFill>
              <a:latin typeface="BPreplay" panose="02000503000000020004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99935" y="6464797"/>
            <a:ext cx="3544129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 smtClean="0">
                <a:solidFill>
                  <a:schemeClr val="bg1"/>
                </a:solidFill>
                <a:latin typeface="BPreplay" panose="02000503000000020004" pitchFamily="50" charset="0"/>
              </a:rPr>
              <a:t>Science </a:t>
            </a:r>
            <a:r>
              <a:rPr lang="en-GB" sz="800" dirty="0" smtClean="0">
                <a:solidFill>
                  <a:schemeClr val="bg1"/>
                </a:solidFill>
                <a:latin typeface="BPreplay" panose="02000503000000020004" pitchFamily="50" charset="0"/>
              </a:rPr>
              <a:t>| </a:t>
            </a:r>
            <a:r>
              <a:rPr lang="en-GB" sz="800" dirty="0">
                <a:solidFill>
                  <a:schemeClr val="bg1"/>
                </a:solidFill>
                <a:latin typeface="BPreplay" panose="02000503000000020004" pitchFamily="50" charset="0"/>
              </a:rPr>
              <a:t>Year </a:t>
            </a:r>
            <a:r>
              <a:rPr lang="en-GB" sz="800" dirty="0" smtClean="0">
                <a:solidFill>
                  <a:schemeClr val="bg1"/>
                </a:solidFill>
                <a:latin typeface="BPreplay" panose="02000503000000020004" pitchFamily="50" charset="0"/>
              </a:rPr>
              <a:t>5 | Scientists and Inventors | David Attenborough | Lesson 1</a:t>
            </a:r>
            <a:endParaRPr lang="en-GB" sz="800" dirty="0">
              <a:solidFill>
                <a:schemeClr val="bg1"/>
              </a:solidFill>
              <a:latin typeface="BPreplay" panose="02000503000000020004" pitchFamily="50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Scientists and Inventors</a:t>
            </a:r>
            <a:endParaRPr lang="en-GB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Science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46075"/>
            <a:ext cx="8220075" cy="1595581"/>
          </a:xfrm>
        </p:spPr>
        <p:txBody>
          <a:bodyPr/>
          <a:lstStyle/>
          <a:p>
            <a:r>
              <a:rPr lang="en-GB" altLang="en-US" dirty="0" smtClean="0"/>
              <a:t>Evaluation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650" y="1318054"/>
            <a:ext cx="7632700" cy="387178"/>
          </a:xfrm>
          <a:prstGeom prst="rect">
            <a:avLst/>
          </a:prstGeom>
          <a:solidFill>
            <a:srgbClr val="14B4E4"/>
          </a:solidFill>
          <a:ln>
            <a:solidFill>
              <a:srgbClr val="14B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1600" dirty="0"/>
              <a:t>Are you pleased with how you performed your documentary?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650" y="1798658"/>
            <a:ext cx="7632700" cy="387178"/>
          </a:xfrm>
          <a:prstGeom prst="rect">
            <a:avLst/>
          </a:prstGeom>
          <a:solidFill>
            <a:srgbClr val="14B4E4"/>
          </a:solidFill>
          <a:ln>
            <a:solidFill>
              <a:srgbClr val="14B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/>
            <a:r>
              <a:rPr lang="en-GB" altLang="en-US" sz="1600" dirty="0"/>
              <a:t>What went well?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650" y="2279262"/>
            <a:ext cx="7632700" cy="387178"/>
          </a:xfrm>
          <a:prstGeom prst="rect">
            <a:avLst/>
          </a:prstGeom>
          <a:solidFill>
            <a:srgbClr val="2091D4"/>
          </a:solidFill>
          <a:ln>
            <a:solidFill>
              <a:srgbClr val="2091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/>
            <a:r>
              <a:rPr lang="en-GB" altLang="en-US" sz="1600" dirty="0"/>
              <a:t>What would you have liked to improve?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2757806"/>
            <a:ext cx="7632700" cy="387178"/>
          </a:xfrm>
          <a:prstGeom prst="rect">
            <a:avLst/>
          </a:prstGeom>
          <a:solidFill>
            <a:srgbClr val="0772B9"/>
          </a:solidFill>
          <a:ln>
            <a:solidFill>
              <a:srgbClr val="0772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/>
            <a:r>
              <a:rPr lang="en-GB" altLang="en-US" sz="1600" dirty="0">
                <a:solidFill>
                  <a:schemeClr val="bg1"/>
                </a:solidFill>
              </a:rPr>
              <a:t>Talk to your partner about your thoughts.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55650" y="3238410"/>
            <a:ext cx="7632700" cy="3178866"/>
            <a:chOff x="755650" y="3238410"/>
            <a:chExt cx="7632700" cy="3178866"/>
          </a:xfrm>
        </p:grpSpPr>
        <p:sp>
          <p:nvSpPr>
            <p:cNvPr id="3" name="Rectangle 2"/>
            <p:cNvSpPr/>
            <p:nvPr/>
          </p:nvSpPr>
          <p:spPr>
            <a:xfrm>
              <a:off x="755650" y="3238410"/>
              <a:ext cx="7632700" cy="2846176"/>
            </a:xfrm>
            <a:prstGeom prst="rect">
              <a:avLst/>
            </a:prstGeom>
            <a:solidFill>
              <a:srgbClr val="AADE4B"/>
            </a:solidFill>
            <a:ln>
              <a:solidFill>
                <a:srgbClr val="AADE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723" y="3429000"/>
              <a:ext cx="5466553" cy="2988276"/>
            </a:xfrm>
            <a:prstGeom prst="rect">
              <a:avLst/>
            </a:prstGeom>
          </p:spPr>
        </p:pic>
      </p:grpSp>
      <p:pic>
        <p:nvPicPr>
          <p:cNvPr id="16" name="Talking Partne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Success Criteria</a:t>
            </a:r>
            <a:endParaRPr lang="en-US" sz="3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Aim</a:t>
            </a:r>
            <a:endParaRPr lang="en-US" sz="3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US" altLang="zh-CN" dirty="0">
                <a:ea typeface="SimSun" panose="02010600030101010101" pitchFamily="2" charset="-122"/>
              </a:rPr>
              <a:t>I can describe the life and work of David Attenborough.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ea typeface="SimSun" panose="02010600030101010101" pitchFamily="2" charset="-122"/>
              </a:rPr>
              <a:t>I can answer questions about David Attenborough’s life.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I can identify how David Attenborough describes animals in his documentaries.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I can create my own documentary inspired by David Attenborough’s work.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39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Success Criteria</a:t>
            </a:r>
            <a:endParaRPr lang="en-US" sz="3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Aim</a:t>
            </a:r>
            <a:endParaRPr lang="en-US" sz="3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US" altLang="zh-CN" dirty="0">
                <a:ea typeface="SimSun" panose="02010600030101010101" pitchFamily="2" charset="-122"/>
              </a:rPr>
              <a:t>I can describe the life and work of David Attenborough.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ea typeface="SimSun" panose="02010600030101010101" pitchFamily="2" charset="-122"/>
              </a:rPr>
              <a:t>I can answer questions about David Attenborough’s life.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I can identify how David Attenborough describes animals in his documentaries.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I can create my own documentary inspired by David Attenborough’s work.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723" r="1579" b="60"/>
          <a:stretch/>
        </p:blipFill>
        <p:spPr>
          <a:xfrm>
            <a:off x="0" y="-1"/>
            <a:ext cx="9144000" cy="686965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55324"/>
            <a:ext cx="8220075" cy="1595581"/>
          </a:xfrm>
        </p:spPr>
        <p:txBody>
          <a:bodyPr/>
          <a:lstStyle/>
          <a:p>
            <a:r>
              <a:rPr lang="en-GB" altLang="en-US" dirty="0">
                <a:solidFill>
                  <a:srgbClr val="14B4E4"/>
                </a:solidFill>
              </a:rPr>
              <a:t>Life on Film</a:t>
            </a:r>
            <a:endParaRPr lang="en-GB" dirty="0">
              <a:solidFill>
                <a:srgbClr val="14B4E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3238" y="2743199"/>
            <a:ext cx="3816350" cy="4114801"/>
          </a:xfrm>
          <a:prstGeom prst="rect">
            <a:avLst/>
          </a:prstGeom>
          <a:solidFill>
            <a:srgbClr val="14B4E4">
              <a:alpha val="90000"/>
            </a:srgbClr>
          </a:solidFill>
          <a:ln>
            <a:solidFill>
              <a:srgbClr val="14B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altLang="en-US" dirty="0">
                <a:solidFill>
                  <a:schemeClr val="bg1"/>
                </a:solidFill>
              </a:rPr>
              <a:t>David Attenborough is a wildlife </a:t>
            </a:r>
            <a:r>
              <a:rPr lang="en-GB" altLang="en-US" dirty="0" smtClean="0">
                <a:solidFill>
                  <a:schemeClr val="bg1"/>
                </a:solidFill>
              </a:rPr>
              <a:t>                    film-maker </a:t>
            </a:r>
            <a:r>
              <a:rPr lang="en-GB" altLang="en-US" dirty="0">
                <a:solidFill>
                  <a:schemeClr val="bg1"/>
                </a:solidFill>
              </a:rPr>
              <a:t>and naturalist. This means he is a scientist who studies animals and their behaviour</a:t>
            </a:r>
            <a:r>
              <a:rPr lang="en-GB" altLang="en-US" dirty="0" smtClean="0">
                <a:solidFill>
                  <a:schemeClr val="bg1"/>
                </a:solidFill>
              </a:rPr>
              <a:t>.</a:t>
            </a:r>
          </a:p>
          <a:p>
            <a:endParaRPr lang="en-GB" altLang="en-US" dirty="0">
              <a:solidFill>
                <a:schemeClr val="bg1"/>
              </a:solidFill>
            </a:endParaRPr>
          </a:p>
          <a:p>
            <a:r>
              <a:rPr lang="en-GB" altLang="en-US" dirty="0">
                <a:solidFill>
                  <a:schemeClr val="bg1"/>
                </a:solidFill>
              </a:rPr>
              <a:t>He has written and presented many popular documentaries about animals and their lives</a:t>
            </a:r>
            <a:r>
              <a:rPr lang="en-GB" altLang="en-US" dirty="0" smtClean="0">
                <a:solidFill>
                  <a:schemeClr val="bg1"/>
                </a:solidFill>
              </a:rPr>
              <a:t>.</a:t>
            </a:r>
          </a:p>
          <a:p>
            <a:endParaRPr lang="en-GB" altLang="en-US" dirty="0">
              <a:solidFill>
                <a:schemeClr val="bg1"/>
              </a:solidFill>
            </a:endParaRPr>
          </a:p>
          <a:p>
            <a:r>
              <a:rPr lang="en-GB" altLang="en-US" dirty="0">
                <a:solidFill>
                  <a:schemeClr val="bg1"/>
                </a:solidFill>
              </a:rPr>
              <a:t>Attenborough has been a presence on our television screens for over 60 years and his programmes have brought him international recognition. 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46075"/>
            <a:ext cx="8220075" cy="1595581"/>
          </a:xfrm>
        </p:spPr>
        <p:txBody>
          <a:bodyPr/>
          <a:lstStyle/>
          <a:p>
            <a:r>
              <a:rPr lang="en-GB" altLang="en-US" dirty="0"/>
              <a:t>Attenborough's Life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650" y="1429303"/>
            <a:ext cx="4064925" cy="4663521"/>
          </a:xfrm>
          <a:prstGeom prst="rect">
            <a:avLst/>
          </a:prstGeom>
          <a:solidFill>
            <a:srgbClr val="14B4E4"/>
          </a:solidFill>
          <a:ln>
            <a:solidFill>
              <a:srgbClr val="14B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solidFill>
                  <a:schemeClr val="bg1"/>
                </a:solidFill>
              </a:rPr>
              <a:t>Play this game to find out more about David Attenborough's life and work</a:t>
            </a:r>
            <a:r>
              <a:rPr lang="en-GB" altLang="en-US" dirty="0" smtClean="0">
                <a:solidFill>
                  <a:schemeClr val="bg1"/>
                </a:solidFill>
              </a:rPr>
              <a:t>.</a:t>
            </a:r>
          </a:p>
          <a:p>
            <a:endParaRPr lang="en-GB" altLang="en-US" dirty="0">
              <a:solidFill>
                <a:schemeClr val="bg1"/>
              </a:solidFill>
            </a:endParaRPr>
          </a:p>
          <a:p>
            <a:r>
              <a:rPr lang="en-GB" altLang="en-US" dirty="0">
                <a:solidFill>
                  <a:schemeClr val="bg1"/>
                </a:solidFill>
              </a:rPr>
              <a:t>Your Attenborough's Life Activity Sheet has 12 questions about David Attenborough's life up to the broadcast of his first famous documentary. You need to find the answers to these questions</a:t>
            </a:r>
            <a:r>
              <a:rPr lang="en-GB" altLang="en-US" dirty="0" smtClean="0">
                <a:solidFill>
                  <a:schemeClr val="bg1"/>
                </a:solidFill>
              </a:rPr>
              <a:t>.</a:t>
            </a:r>
          </a:p>
          <a:p>
            <a:endParaRPr lang="en-GB" altLang="en-US" dirty="0">
              <a:solidFill>
                <a:schemeClr val="bg1"/>
              </a:solidFill>
            </a:endParaRPr>
          </a:p>
          <a:p>
            <a:r>
              <a:rPr lang="en-GB" altLang="en-US" dirty="0">
                <a:solidFill>
                  <a:schemeClr val="bg1"/>
                </a:solidFill>
              </a:rPr>
              <a:t>You also have an answer card. Use this card to answer one of the questions</a:t>
            </a:r>
            <a:r>
              <a:rPr lang="en-GB" alt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GB" altLang="en-US" dirty="0" smtClean="0">
                <a:solidFill>
                  <a:schemeClr val="bg1"/>
                </a:solidFill>
              </a:rPr>
              <a:t>Other </a:t>
            </a:r>
            <a:r>
              <a:rPr lang="en-GB" altLang="en-US" dirty="0">
                <a:solidFill>
                  <a:schemeClr val="bg1"/>
                </a:solidFill>
              </a:rPr>
              <a:t>members of your class have different answer cards. Move around the classroom and ask other children for their answers until you can solve all of the questions </a:t>
            </a:r>
            <a:r>
              <a:rPr lang="en-GB" altLang="en-US" dirty="0" smtClean="0">
                <a:solidFill>
                  <a:schemeClr val="bg1"/>
                </a:solidFill>
              </a:rPr>
              <a:t>on </a:t>
            </a:r>
            <a:r>
              <a:rPr lang="en-GB" altLang="en-US" dirty="0">
                <a:solidFill>
                  <a:schemeClr val="bg1"/>
                </a:solidFill>
              </a:rPr>
              <a:t>your Activity Sheet.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18229" y="1429302"/>
            <a:ext cx="3470121" cy="4663523"/>
          </a:xfrm>
          <a:prstGeom prst="rect">
            <a:avLst/>
          </a:prstGeom>
          <a:solidFill>
            <a:srgbClr val="AADE4B"/>
          </a:solidFill>
          <a:ln>
            <a:solidFill>
              <a:srgbClr val="AAD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07" y="1562470"/>
            <a:ext cx="2651744" cy="37509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9" b="51983"/>
          <a:stretch/>
        </p:blipFill>
        <p:spPr>
          <a:xfrm>
            <a:off x="6536714" y="4221850"/>
            <a:ext cx="1718715" cy="11835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1" b="51842"/>
          <a:stretch/>
        </p:blipFill>
        <p:spPr>
          <a:xfrm>
            <a:off x="5739329" y="4780664"/>
            <a:ext cx="1729945" cy="11937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650" y="1464815"/>
            <a:ext cx="2546843" cy="4628009"/>
          </a:xfrm>
          <a:prstGeom prst="rect">
            <a:avLst/>
          </a:prstGeom>
          <a:solidFill>
            <a:srgbClr val="AADE4B"/>
          </a:solidFill>
          <a:ln>
            <a:solidFill>
              <a:srgbClr val="AAD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46075"/>
            <a:ext cx="8220075" cy="1595581"/>
          </a:xfrm>
        </p:spPr>
        <p:txBody>
          <a:bodyPr/>
          <a:lstStyle/>
          <a:p>
            <a:r>
              <a:rPr lang="en-GB" altLang="en-US" dirty="0"/>
              <a:t>Attenborough's Life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4"/>
          <a:stretch/>
        </p:blipFill>
        <p:spPr>
          <a:xfrm>
            <a:off x="870599" y="2062070"/>
            <a:ext cx="2316941" cy="43476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416004" y="1464814"/>
            <a:ext cx="4991465" cy="3373515"/>
            <a:chOff x="3416004" y="1464814"/>
            <a:chExt cx="4991465" cy="3373515"/>
          </a:xfrm>
        </p:grpSpPr>
        <p:sp>
          <p:nvSpPr>
            <p:cNvPr id="8" name="Rectangle 7"/>
            <p:cNvSpPr/>
            <p:nvPr/>
          </p:nvSpPr>
          <p:spPr>
            <a:xfrm>
              <a:off x="3416004" y="1464814"/>
              <a:ext cx="4982272" cy="3364637"/>
            </a:xfrm>
            <a:prstGeom prst="rect">
              <a:avLst/>
            </a:prstGeom>
            <a:solidFill>
              <a:srgbClr val="14B4E4"/>
            </a:solidFill>
            <a:ln>
              <a:solidFill>
                <a:srgbClr val="14B4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14"/>
            <a:stretch/>
          </p:blipFill>
          <p:spPr>
            <a:xfrm>
              <a:off x="5291091" y="1610252"/>
              <a:ext cx="3116378" cy="322807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40061" y="1749977"/>
              <a:ext cx="4272499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After Attenborough's series </a:t>
              </a:r>
              <a:endParaRPr lang="en-GB" altLang="en-US" dirty="0" smtClean="0">
                <a:solidFill>
                  <a:schemeClr val="bg1"/>
                </a:solidFill>
              </a:endParaRPr>
            </a:p>
            <a:p>
              <a:r>
                <a:rPr lang="en-GB" altLang="en-US" dirty="0" smtClean="0">
                  <a:solidFill>
                    <a:schemeClr val="bg1"/>
                  </a:solidFill>
                </a:rPr>
                <a:t>'Life </a:t>
              </a:r>
              <a:r>
                <a:rPr lang="en-GB" altLang="en-US" dirty="0">
                  <a:solidFill>
                    <a:schemeClr val="bg1"/>
                  </a:solidFill>
                </a:rPr>
                <a:t>on </a:t>
              </a:r>
              <a:r>
                <a:rPr lang="en-GB" altLang="en-US" dirty="0" smtClean="0">
                  <a:solidFill>
                    <a:schemeClr val="bg1"/>
                  </a:solidFill>
                </a:rPr>
                <a:t>Earth</a:t>
              </a:r>
              <a:r>
                <a:rPr lang="en-GB" altLang="en-US" dirty="0">
                  <a:solidFill>
                    <a:schemeClr val="bg1"/>
                  </a:solidFill>
                </a:rPr>
                <a:t>' was broadcast </a:t>
              </a:r>
              <a:endParaRPr lang="en-GB" altLang="en-US" dirty="0" smtClean="0">
                <a:solidFill>
                  <a:schemeClr val="bg1"/>
                </a:solidFill>
              </a:endParaRPr>
            </a:p>
            <a:p>
              <a:r>
                <a:rPr lang="en-GB" altLang="en-US" dirty="0" smtClean="0">
                  <a:solidFill>
                    <a:schemeClr val="bg1"/>
                  </a:solidFill>
                </a:rPr>
                <a:t>in </a:t>
              </a:r>
              <a:r>
                <a:rPr lang="en-GB" altLang="en-US" dirty="0">
                  <a:solidFill>
                    <a:schemeClr val="bg1"/>
                  </a:solidFill>
                </a:rPr>
                <a:t>1979, he went </a:t>
              </a:r>
              <a:r>
                <a:rPr lang="en-GB" altLang="en-US" dirty="0" smtClean="0">
                  <a:solidFill>
                    <a:schemeClr val="bg1"/>
                  </a:solidFill>
                </a:rPr>
                <a:t>on </a:t>
              </a:r>
              <a:r>
                <a:rPr lang="en-GB" altLang="en-US" dirty="0">
                  <a:solidFill>
                    <a:schemeClr val="bg1"/>
                  </a:solidFill>
                </a:rPr>
                <a:t>to </a:t>
              </a:r>
              <a:r>
                <a:rPr lang="en-GB" altLang="en-US" dirty="0" smtClean="0">
                  <a:solidFill>
                    <a:schemeClr val="bg1"/>
                  </a:solidFill>
                </a:rPr>
                <a:t>write </a:t>
              </a:r>
            </a:p>
            <a:p>
              <a:r>
                <a:rPr lang="en-GB" altLang="en-US" dirty="0" smtClean="0">
                  <a:solidFill>
                    <a:schemeClr val="bg1"/>
                  </a:solidFill>
                </a:rPr>
                <a:t>and </a:t>
              </a:r>
              <a:r>
                <a:rPr lang="en-GB" altLang="en-US" dirty="0">
                  <a:solidFill>
                    <a:schemeClr val="bg1"/>
                  </a:solidFill>
                </a:rPr>
                <a:t>make many other </a:t>
              </a:r>
              <a:r>
                <a:rPr lang="en-GB" altLang="en-US" dirty="0" smtClean="0">
                  <a:solidFill>
                    <a:schemeClr val="bg1"/>
                  </a:solidFill>
                </a:rPr>
                <a:t>series</a:t>
              </a:r>
              <a:r>
                <a:rPr lang="en-GB" altLang="en-US" dirty="0">
                  <a:solidFill>
                    <a:schemeClr val="bg1"/>
                  </a:solidFill>
                </a:rPr>
                <a:t>. </a:t>
              </a:r>
              <a:endParaRPr lang="en-GB" altLang="en-US" dirty="0" smtClean="0">
                <a:solidFill>
                  <a:schemeClr val="bg1"/>
                </a:solidFill>
              </a:endParaRPr>
            </a:p>
            <a:p>
              <a:r>
                <a:rPr lang="en-GB" altLang="en-US" dirty="0" smtClean="0">
                  <a:solidFill>
                    <a:schemeClr val="bg1"/>
                  </a:solidFill>
                </a:rPr>
                <a:t>These </a:t>
              </a:r>
              <a:r>
                <a:rPr lang="en-GB" altLang="en-US" dirty="0">
                  <a:solidFill>
                    <a:schemeClr val="bg1"/>
                  </a:solidFill>
                </a:rPr>
                <a:t>include over 250 </a:t>
              </a:r>
              <a:endParaRPr lang="en-GB" altLang="en-US" dirty="0" smtClean="0">
                <a:solidFill>
                  <a:schemeClr val="bg1"/>
                </a:solidFill>
              </a:endParaRPr>
            </a:p>
            <a:p>
              <a:r>
                <a:rPr lang="en-GB" altLang="en-US" dirty="0" smtClean="0">
                  <a:solidFill>
                    <a:schemeClr val="bg1"/>
                  </a:solidFill>
                </a:rPr>
                <a:t>episodes of 'Wildlife </a:t>
              </a:r>
              <a:r>
                <a:rPr lang="en-GB" altLang="en-US" dirty="0">
                  <a:solidFill>
                    <a:schemeClr val="bg1"/>
                  </a:solidFill>
                </a:rPr>
                <a:t>on One', </a:t>
              </a:r>
              <a:endParaRPr lang="en-GB" altLang="en-US" dirty="0" smtClean="0">
                <a:solidFill>
                  <a:schemeClr val="bg1"/>
                </a:solidFill>
              </a:endParaRPr>
            </a:p>
            <a:p>
              <a:r>
                <a:rPr lang="en-GB" altLang="en-US" dirty="0" smtClean="0">
                  <a:solidFill>
                    <a:schemeClr val="bg1"/>
                  </a:solidFill>
                </a:rPr>
                <a:t>'The </a:t>
              </a:r>
              <a:r>
                <a:rPr lang="en-GB" altLang="en-US" dirty="0">
                  <a:solidFill>
                    <a:schemeClr val="bg1"/>
                  </a:solidFill>
                </a:rPr>
                <a:t>Natural World', </a:t>
              </a:r>
              <a:endParaRPr lang="en-GB" altLang="en-US" dirty="0" smtClean="0">
                <a:solidFill>
                  <a:schemeClr val="bg1"/>
                </a:solidFill>
              </a:endParaRPr>
            </a:p>
            <a:p>
              <a:r>
                <a:rPr lang="en-GB" altLang="en-US" dirty="0" smtClean="0">
                  <a:solidFill>
                    <a:schemeClr val="bg1"/>
                  </a:solidFill>
                </a:rPr>
                <a:t>'Life </a:t>
              </a:r>
              <a:r>
                <a:rPr lang="en-GB" altLang="en-US" dirty="0">
                  <a:solidFill>
                    <a:schemeClr val="bg1"/>
                  </a:solidFill>
                </a:rPr>
                <a:t>in the Freezer' and </a:t>
              </a:r>
              <a:endParaRPr lang="en-GB" altLang="en-US" dirty="0" smtClean="0">
                <a:solidFill>
                  <a:schemeClr val="bg1"/>
                </a:solidFill>
              </a:endParaRPr>
            </a:p>
            <a:p>
              <a:r>
                <a:rPr lang="en-GB" altLang="en-US" dirty="0" smtClean="0">
                  <a:solidFill>
                    <a:schemeClr val="bg1"/>
                  </a:solidFill>
                </a:rPr>
                <a:t>Planet </a:t>
              </a:r>
              <a:r>
                <a:rPr lang="en-GB" altLang="en-US" dirty="0">
                  <a:solidFill>
                    <a:schemeClr val="bg1"/>
                  </a:solidFill>
                </a:rPr>
                <a:t>Earth'.</a:t>
              </a:r>
            </a:p>
          </p:txBody>
        </p:sp>
      </p:grpSp>
      <p:sp>
        <p:nvSpPr>
          <p:cNvPr id="12" name="Rectangular Callout 11"/>
          <p:cNvSpPr/>
          <p:nvPr/>
        </p:nvSpPr>
        <p:spPr>
          <a:xfrm>
            <a:off x="915215" y="1635942"/>
            <a:ext cx="2227710" cy="852256"/>
          </a:xfrm>
          <a:prstGeom prst="wedgeRectCallout">
            <a:avLst>
              <a:gd name="adj1" fmla="val 19018"/>
              <a:gd name="adj2" fmla="val 708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solidFill>
                  <a:schemeClr val="tx1"/>
                </a:solidFill>
              </a:rPr>
              <a:t>Did you manage to find all 12 answers?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16004" y="4890133"/>
            <a:ext cx="4972346" cy="1202692"/>
            <a:chOff x="3416004" y="4890133"/>
            <a:chExt cx="4972346" cy="1202692"/>
          </a:xfrm>
        </p:grpSpPr>
        <p:sp>
          <p:nvSpPr>
            <p:cNvPr id="13" name="Rectangle 12"/>
            <p:cNvSpPr/>
            <p:nvPr/>
          </p:nvSpPr>
          <p:spPr>
            <a:xfrm>
              <a:off x="3416004" y="4953740"/>
              <a:ext cx="4972346" cy="1139084"/>
            </a:xfrm>
            <a:prstGeom prst="rect">
              <a:avLst/>
            </a:prstGeom>
            <a:solidFill>
              <a:srgbClr val="0772B9"/>
            </a:solidFill>
            <a:ln>
              <a:solidFill>
                <a:srgbClr val="0772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351" y="4890133"/>
              <a:ext cx="1642369" cy="120269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540061" y="5200116"/>
              <a:ext cx="2700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He is still working on new documentaries now.</a:t>
              </a:r>
            </a:p>
          </p:txBody>
        </p:sp>
      </p:grpSp>
      <p:pic>
        <p:nvPicPr>
          <p:cNvPr id="18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9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288491" y="1578765"/>
            <a:ext cx="3099860" cy="1957677"/>
          </a:xfrm>
          <a:prstGeom prst="rect">
            <a:avLst/>
          </a:prstGeom>
          <a:solidFill>
            <a:srgbClr val="0772B9"/>
          </a:solidFill>
          <a:ln>
            <a:solidFill>
              <a:srgbClr val="0772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41" y="246075"/>
            <a:ext cx="8220075" cy="1595581"/>
          </a:xfrm>
        </p:spPr>
        <p:txBody>
          <a:bodyPr>
            <a:normAutofit/>
          </a:bodyPr>
          <a:lstStyle/>
          <a:p>
            <a:r>
              <a:rPr lang="en-GB" sz="3600" dirty="0"/>
              <a:t>Wildlife </a:t>
            </a:r>
            <a:r>
              <a:rPr lang="en-GB" sz="3600" dirty="0" smtClean="0"/>
              <a:t>Documentary</a:t>
            </a:r>
            <a:endParaRPr lang="en-GB" sz="3600" dirty="0"/>
          </a:p>
        </p:txBody>
      </p:sp>
      <p:sp>
        <p:nvSpPr>
          <p:cNvPr id="7" name="Rectangle 6"/>
          <p:cNvSpPr/>
          <p:nvPr/>
        </p:nvSpPr>
        <p:spPr>
          <a:xfrm>
            <a:off x="755650" y="1580224"/>
            <a:ext cx="4384521" cy="1957677"/>
          </a:xfrm>
          <a:prstGeom prst="rect">
            <a:avLst/>
          </a:prstGeom>
          <a:solidFill>
            <a:srgbClr val="0772B9"/>
          </a:solidFill>
          <a:ln>
            <a:solidFill>
              <a:srgbClr val="0772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20" y="1617587"/>
            <a:ext cx="2633899" cy="19287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9813" y="2505670"/>
            <a:ext cx="2836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You are going </a:t>
            </a:r>
            <a:r>
              <a:rPr lang="en-GB" altLang="en-US" dirty="0" smtClean="0">
                <a:solidFill>
                  <a:schemeClr val="bg1"/>
                </a:solidFill>
              </a:rPr>
              <a:t/>
            </a:r>
            <a:br>
              <a:rPr lang="en-GB" altLang="en-US" dirty="0" smtClean="0">
                <a:solidFill>
                  <a:schemeClr val="bg1"/>
                </a:solidFill>
              </a:rPr>
            </a:br>
            <a:r>
              <a:rPr lang="en-GB" altLang="en-US" dirty="0" smtClean="0">
                <a:solidFill>
                  <a:schemeClr val="bg1"/>
                </a:solidFill>
              </a:rPr>
              <a:t>to </a:t>
            </a:r>
            <a:r>
              <a:rPr lang="en-GB" altLang="en-US" dirty="0">
                <a:solidFill>
                  <a:schemeClr val="bg1"/>
                </a:solidFill>
              </a:rPr>
              <a:t>be a wildlife film-maker like David Attenborough!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650" y="3649133"/>
            <a:ext cx="7632700" cy="2443691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15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29814" y="3877432"/>
            <a:ext cx="42531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Choose an animal from the options on the Wildlife Documentary Activity Sheet and use the Internet or books to find out </a:t>
            </a:r>
            <a:r>
              <a:rPr lang="en-GB" altLang="en-US" dirty="0" smtClean="0">
                <a:solidFill>
                  <a:schemeClr val="bg1"/>
                </a:solidFill>
              </a:rPr>
              <a:t/>
            </a:r>
            <a:br>
              <a:rPr lang="en-GB" altLang="en-US" dirty="0" smtClean="0">
                <a:solidFill>
                  <a:schemeClr val="bg1"/>
                </a:solidFill>
              </a:rPr>
            </a:br>
            <a:r>
              <a:rPr lang="en-GB" altLang="en-US" dirty="0" smtClean="0">
                <a:solidFill>
                  <a:schemeClr val="bg1"/>
                </a:solidFill>
              </a:rPr>
              <a:t>about </a:t>
            </a:r>
            <a:r>
              <a:rPr lang="en-GB" altLang="en-US" dirty="0">
                <a:solidFill>
                  <a:schemeClr val="bg1"/>
                </a:solidFill>
              </a:rPr>
              <a:t>it. Think about what type of </a:t>
            </a:r>
            <a:r>
              <a:rPr lang="en-GB" altLang="en-US" dirty="0" smtClean="0">
                <a:solidFill>
                  <a:schemeClr val="bg1"/>
                </a:solidFill>
              </a:rPr>
              <a:t/>
            </a:r>
            <a:br>
              <a:rPr lang="en-GB" altLang="en-US" dirty="0" smtClean="0">
                <a:solidFill>
                  <a:schemeClr val="bg1"/>
                </a:solidFill>
              </a:rPr>
            </a:br>
            <a:r>
              <a:rPr lang="en-GB" altLang="en-US" dirty="0" smtClean="0">
                <a:solidFill>
                  <a:schemeClr val="bg1"/>
                </a:solidFill>
              </a:rPr>
              <a:t>animal </a:t>
            </a:r>
            <a:r>
              <a:rPr lang="en-GB" altLang="en-US" dirty="0">
                <a:solidFill>
                  <a:schemeClr val="bg1"/>
                </a:solidFill>
              </a:rPr>
              <a:t>it </a:t>
            </a:r>
            <a:r>
              <a:rPr lang="en-GB" altLang="en-US" dirty="0" smtClean="0">
                <a:solidFill>
                  <a:schemeClr val="bg1"/>
                </a:solidFill>
              </a:rPr>
              <a:t>is</a:t>
            </a:r>
            <a:r>
              <a:rPr lang="en-GB" altLang="en-US" dirty="0">
                <a:solidFill>
                  <a:schemeClr val="bg1"/>
                </a:solidFill>
              </a:rPr>
              <a:t>, where it lives and its </a:t>
            </a:r>
            <a:r>
              <a:rPr lang="en-GB" altLang="en-US" dirty="0" smtClean="0">
                <a:solidFill>
                  <a:schemeClr val="bg1"/>
                </a:solidFill>
              </a:rPr>
              <a:t/>
            </a:r>
            <a:br>
              <a:rPr lang="en-GB" altLang="en-US" dirty="0" smtClean="0">
                <a:solidFill>
                  <a:schemeClr val="bg1"/>
                </a:solidFill>
              </a:rPr>
            </a:br>
            <a:r>
              <a:rPr lang="en-GB" altLang="en-US" dirty="0" smtClean="0">
                <a:solidFill>
                  <a:schemeClr val="bg1"/>
                </a:solidFill>
              </a:rPr>
              <a:t>behaviour. Use </a:t>
            </a:r>
            <a:r>
              <a:rPr lang="en-GB" altLang="en-US" dirty="0">
                <a:solidFill>
                  <a:schemeClr val="bg1"/>
                </a:solidFill>
              </a:rPr>
              <a:t>your Activity Sheet to </a:t>
            </a:r>
            <a:r>
              <a:rPr lang="en-GB" altLang="en-US" dirty="0" smtClean="0">
                <a:solidFill>
                  <a:schemeClr val="bg1"/>
                </a:solidFill>
              </a:rPr>
              <a:t/>
            </a:r>
            <a:br>
              <a:rPr lang="en-GB" altLang="en-US" dirty="0" smtClean="0">
                <a:solidFill>
                  <a:schemeClr val="bg1"/>
                </a:solidFill>
              </a:rPr>
            </a:br>
            <a:r>
              <a:rPr lang="en-GB" altLang="en-US" dirty="0" smtClean="0">
                <a:solidFill>
                  <a:schemeClr val="bg1"/>
                </a:solidFill>
              </a:rPr>
              <a:t>gather and </a:t>
            </a:r>
            <a:r>
              <a:rPr lang="en-GB" altLang="en-US" dirty="0">
                <a:solidFill>
                  <a:schemeClr val="bg1"/>
                </a:solidFill>
              </a:rPr>
              <a:t>organise </a:t>
            </a:r>
            <a:r>
              <a:rPr lang="en-GB" altLang="en-US" dirty="0" smtClean="0">
                <a:solidFill>
                  <a:schemeClr val="bg1"/>
                </a:solidFill>
              </a:rPr>
              <a:t>the </a:t>
            </a:r>
            <a:r>
              <a:rPr lang="en-GB" altLang="en-US" dirty="0">
                <a:solidFill>
                  <a:schemeClr val="bg1"/>
                </a:solidFill>
              </a:rPr>
              <a:t>facts you need</a:t>
            </a:r>
            <a:r>
              <a:rPr lang="en-GB" altLang="en-US" dirty="0" smtClean="0">
                <a:solidFill>
                  <a:schemeClr val="bg1"/>
                </a:solidFill>
              </a:rPr>
              <a:t>.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 r="11634" b="12794"/>
          <a:stretch/>
        </p:blipFill>
        <p:spPr>
          <a:xfrm>
            <a:off x="4981809" y="3648990"/>
            <a:ext cx="3406373" cy="2443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96"/>
          <a:stretch/>
        </p:blipFill>
        <p:spPr>
          <a:xfrm>
            <a:off x="5542666" y="1691313"/>
            <a:ext cx="2591509" cy="173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3533" y="1380067"/>
            <a:ext cx="7634817" cy="3285066"/>
          </a:xfrm>
          <a:prstGeom prst="rect">
            <a:avLst/>
          </a:prstGeom>
          <a:solidFill>
            <a:srgbClr val="0772B9"/>
          </a:solidFill>
          <a:ln>
            <a:solidFill>
              <a:srgbClr val="0772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46075"/>
            <a:ext cx="8220075" cy="1595581"/>
          </a:xfrm>
        </p:spPr>
        <p:txBody>
          <a:bodyPr/>
          <a:lstStyle/>
          <a:p>
            <a:r>
              <a:rPr lang="en-GB" altLang="en-US" dirty="0" smtClean="0"/>
              <a:t>Wildlife Documentary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318000" y="1545324"/>
            <a:ext cx="39849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Once you have collected your information, use it to write a short </a:t>
            </a:r>
            <a:r>
              <a:rPr lang="en-GB" altLang="en-US" dirty="0" smtClean="0">
                <a:solidFill>
                  <a:schemeClr val="bg1"/>
                </a:solidFill>
              </a:rPr>
              <a:t/>
            </a:r>
            <a:br>
              <a:rPr lang="en-GB" altLang="en-US" dirty="0" smtClean="0">
                <a:solidFill>
                  <a:schemeClr val="bg1"/>
                </a:solidFill>
              </a:rPr>
            </a:br>
            <a:r>
              <a:rPr lang="en-GB" altLang="en-US" dirty="0" smtClean="0">
                <a:solidFill>
                  <a:schemeClr val="bg1"/>
                </a:solidFill>
              </a:rPr>
              <a:t>script </a:t>
            </a:r>
            <a:r>
              <a:rPr lang="en-GB" altLang="en-US" dirty="0">
                <a:solidFill>
                  <a:schemeClr val="bg1"/>
                </a:solidFill>
              </a:rPr>
              <a:t>on your Activity Sheet</a:t>
            </a:r>
            <a:r>
              <a:rPr lang="en-GB" altLang="en-US" dirty="0" smtClean="0">
                <a:solidFill>
                  <a:schemeClr val="bg1"/>
                </a:solidFill>
              </a:rPr>
              <a:t>.</a:t>
            </a:r>
          </a:p>
          <a:p>
            <a:endParaRPr lang="en-GB" altLang="en-US" dirty="0">
              <a:solidFill>
                <a:schemeClr val="bg1"/>
              </a:solidFill>
            </a:endParaRPr>
          </a:p>
          <a:p>
            <a:r>
              <a:rPr lang="en-GB" altLang="en-US" dirty="0">
                <a:solidFill>
                  <a:schemeClr val="bg1"/>
                </a:solidFill>
              </a:rPr>
              <a:t>You will perform your documentary </a:t>
            </a:r>
            <a:r>
              <a:rPr lang="en-GB" altLang="en-US" dirty="0" smtClean="0">
                <a:solidFill>
                  <a:schemeClr val="bg1"/>
                </a:solidFill>
              </a:rPr>
              <a:t/>
            </a:r>
            <a:br>
              <a:rPr lang="en-GB" altLang="en-US" dirty="0" smtClean="0">
                <a:solidFill>
                  <a:schemeClr val="bg1"/>
                </a:solidFill>
              </a:rPr>
            </a:br>
            <a:r>
              <a:rPr lang="en-GB" altLang="en-US" dirty="0" smtClean="0">
                <a:solidFill>
                  <a:schemeClr val="bg1"/>
                </a:solidFill>
              </a:rPr>
              <a:t>to </a:t>
            </a:r>
            <a:r>
              <a:rPr lang="en-GB" altLang="en-US" dirty="0">
                <a:solidFill>
                  <a:schemeClr val="bg1"/>
                </a:solidFill>
              </a:rPr>
              <a:t>an audience</a:t>
            </a:r>
            <a:r>
              <a:rPr lang="en-GB" altLang="en-US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6" name="Individual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t="1535" b="2289"/>
          <a:stretch/>
        </p:blipFill>
        <p:spPr>
          <a:xfrm>
            <a:off x="753533" y="1371601"/>
            <a:ext cx="4657267" cy="4725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10800" y="3365374"/>
            <a:ext cx="2892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You may be able to perform it alongside a clip of your </a:t>
            </a:r>
            <a:r>
              <a:rPr lang="en-GB" altLang="en-US" dirty="0" smtClean="0">
                <a:solidFill>
                  <a:schemeClr val="bg1"/>
                </a:solidFill>
              </a:rPr>
              <a:t/>
            </a:r>
            <a:br>
              <a:rPr lang="en-GB" altLang="en-US" dirty="0" smtClean="0">
                <a:solidFill>
                  <a:schemeClr val="bg1"/>
                </a:solidFill>
              </a:rPr>
            </a:br>
            <a:r>
              <a:rPr lang="en-GB" altLang="en-US" dirty="0" smtClean="0">
                <a:solidFill>
                  <a:schemeClr val="bg1"/>
                </a:solidFill>
              </a:rPr>
              <a:t>chosen </a:t>
            </a:r>
            <a:r>
              <a:rPr lang="en-GB" altLang="en-US" dirty="0">
                <a:solidFill>
                  <a:schemeClr val="bg1"/>
                </a:solidFill>
              </a:rPr>
              <a:t>animal from one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 smtClean="0">
                <a:solidFill>
                  <a:schemeClr val="bg1"/>
                </a:solidFill>
              </a:rPr>
              <a:t>of </a:t>
            </a:r>
            <a:r>
              <a:rPr lang="en-GB" altLang="en-US" dirty="0">
                <a:solidFill>
                  <a:schemeClr val="bg1"/>
                </a:solidFill>
              </a:rPr>
              <a:t>Attenborough's films.</a:t>
            </a:r>
          </a:p>
        </p:txBody>
      </p:sp>
    </p:spTree>
    <p:extLst>
      <p:ext uri="{BB962C8B-B14F-4D97-AF65-F5344CB8AC3E}">
        <p14:creationId xmlns:p14="http://schemas.microsoft.com/office/powerpoint/2010/main" val="29067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46075"/>
            <a:ext cx="8220075" cy="1595581"/>
          </a:xfrm>
        </p:spPr>
        <p:txBody>
          <a:bodyPr/>
          <a:lstStyle/>
          <a:p>
            <a:r>
              <a:rPr lang="en-GB" altLang="en-US" dirty="0" smtClean="0"/>
              <a:t>Performance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475117"/>
            <a:ext cx="5093215" cy="4934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66486" y="3571932"/>
            <a:ext cx="2539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en-US" dirty="0"/>
              <a:t>Now that you have written your script, it is time to present your documentary</a:t>
            </a:r>
            <a:r>
              <a:rPr lang="en-GB" altLang="en-US" dirty="0" smtClean="0"/>
              <a:t>!</a:t>
            </a:r>
          </a:p>
          <a:p>
            <a:pPr algn="r"/>
            <a:endParaRPr lang="en-GB" altLang="en-US" dirty="0"/>
          </a:p>
          <a:p>
            <a:pPr algn="r"/>
            <a:r>
              <a:rPr lang="en-GB" altLang="en-US" dirty="0"/>
              <a:t>Try to act as confidently and speak as clearly as David Attenborough.</a:t>
            </a:r>
          </a:p>
        </p:txBody>
      </p:sp>
      <p:pic>
        <p:nvPicPr>
          <p:cNvPr id="16" name="Individual Wo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1206</TotalTime>
  <Words>531</Words>
  <Application>Microsoft Office PowerPoint</Application>
  <PresentationFormat>On-screen Show (4:3)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Sassoon Infant Rg</vt:lpstr>
      <vt:lpstr>SimSun</vt:lpstr>
      <vt:lpstr>BPreplay</vt:lpstr>
      <vt:lpstr>Arial</vt:lpstr>
      <vt:lpstr>Sassoon Infant Md</vt:lpstr>
      <vt:lpstr>Calibri</vt:lpstr>
      <vt:lpstr>Office Theme</vt:lpstr>
      <vt:lpstr>Science</vt:lpstr>
      <vt:lpstr>PowerPoint Presentation</vt:lpstr>
      <vt:lpstr>PowerPoint Presentation</vt:lpstr>
      <vt:lpstr>Life on Film</vt:lpstr>
      <vt:lpstr>Attenborough's Life</vt:lpstr>
      <vt:lpstr>Attenborough's Life</vt:lpstr>
      <vt:lpstr>Wildlife Documentary</vt:lpstr>
      <vt:lpstr>Wildlife Documentary</vt:lpstr>
      <vt:lpstr>Performance</vt:lpstr>
      <vt:lpstr>Evaluation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David Owen</cp:lastModifiedBy>
  <cp:revision>91</cp:revision>
  <dcterms:created xsi:type="dcterms:W3CDTF">2014-10-01T16:09:27Z</dcterms:created>
  <dcterms:modified xsi:type="dcterms:W3CDTF">2023-02-06T13:27:54Z</dcterms:modified>
</cp:coreProperties>
</file>