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256" r:id="rId2"/>
    <p:sldId id="258" r:id="rId3"/>
    <p:sldId id="283" r:id="rId4"/>
    <p:sldId id="261" r:id="rId5"/>
    <p:sldId id="284" r:id="rId6"/>
    <p:sldId id="285" r:id="rId7"/>
    <p:sldId id="286" r:id="rId8"/>
    <p:sldId id="287" r:id="rId9"/>
    <p:sldId id="288" r:id="rId10"/>
    <p:sldId id="289" r:id="rId11"/>
    <p:sldId id="290" r:id="rId12"/>
    <p:sldId id="291" r:id="rId13"/>
    <p:sldId id="294" r:id="rId14"/>
    <p:sldId id="304" r:id="rId15"/>
    <p:sldId id="295" r:id="rId16"/>
    <p:sldId id="299" r:id="rId17"/>
    <p:sldId id="300" r:id="rId18"/>
    <p:sldId id="301" r:id="rId19"/>
    <p:sldId id="302" r:id="rId20"/>
    <p:sldId id="267" r:id="rId21"/>
  </p:sldIdLst>
  <p:sldSz cx="9144000" cy="5143500" type="screen16x9"/>
  <p:notesSz cx="6858000" cy="9144000"/>
  <p:embeddedFontLst>
    <p:embeddedFont>
      <p:font typeface="Quicksand"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D42"/>
    <a:srgbClr val="EA4A92"/>
    <a:srgbClr val="BAD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bc83b50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g106bc83b5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2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1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03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8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91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20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602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25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201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78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6bc83b50b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06bc83b50b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06bc83b50b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6bc83b50b_0_2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6bc83b50b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1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14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11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8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51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250" y="0"/>
            <a:ext cx="3549300" cy="5143500"/>
          </a:xfrm>
          <a:prstGeom prst="rect">
            <a:avLst/>
          </a:prstGeom>
          <a:noFill/>
          <a:ln>
            <a:noFill/>
          </a:ln>
        </p:spPr>
      </p:sp>
      <p:sp>
        <p:nvSpPr>
          <p:cNvPr id="43" name="Google Shape;43;p2"/>
          <p:cNvSpPr txBox="1">
            <a:spLocks noGrp="1"/>
          </p:cNvSpPr>
          <p:nvPr>
            <p:ph type="ctrTitle"/>
          </p:nvPr>
        </p:nvSpPr>
        <p:spPr>
          <a:xfrm>
            <a:off x="4093175" y="1432025"/>
            <a:ext cx="4507200" cy="253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5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44" name="Google Shape;83;p4"/>
          <p:cNvGrpSpPr/>
          <p:nvPr userDrawn="1"/>
        </p:nvGrpSpPr>
        <p:grpSpPr>
          <a:xfrm rot="19591056">
            <a:off x="7844054" y="-369770"/>
            <a:ext cx="1407329" cy="2273846"/>
            <a:chOff x="1392302" y="6100573"/>
            <a:chExt cx="2814341" cy="4547178"/>
          </a:xfrm>
        </p:grpSpPr>
        <p:sp>
          <p:nvSpPr>
            <p:cNvPr id="45"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5" name="Google Shape;94;p4"/>
            <p:cNvGrpSpPr/>
            <p:nvPr/>
          </p:nvGrpSpPr>
          <p:grpSpPr>
            <a:xfrm>
              <a:off x="2300399" y="7635182"/>
              <a:ext cx="860771" cy="856754"/>
              <a:chOff x="2300399" y="7635182"/>
              <a:chExt cx="860771" cy="856754"/>
            </a:xfrm>
          </p:grpSpPr>
          <p:sp>
            <p:nvSpPr>
              <p:cNvPr id="59"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6"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7505555" y="3872113"/>
            <a:ext cx="2141250" cy="1542545"/>
          </a:xfrm>
          <a:prstGeom prst="rect">
            <a:avLst/>
          </a:prstGeom>
        </p:spPr>
      </p:pic>
      <p:grpSp>
        <p:nvGrpSpPr>
          <p:cNvPr id="61" name="Google Shape;119;p8"/>
          <p:cNvGrpSpPr/>
          <p:nvPr userDrawn="1"/>
        </p:nvGrpSpPr>
        <p:grpSpPr>
          <a:xfrm>
            <a:off x="2666879" y="4270953"/>
            <a:ext cx="1765341" cy="1745094"/>
            <a:chOff x="153119" y="1493233"/>
            <a:chExt cx="1765341" cy="1745094"/>
          </a:xfrm>
        </p:grpSpPr>
        <p:sp>
          <p:nvSpPr>
            <p:cNvPr id="62"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3" name="Google Shape;121;p8"/>
            <p:cNvGrpSpPr/>
            <p:nvPr/>
          </p:nvGrpSpPr>
          <p:grpSpPr>
            <a:xfrm rot="-699226">
              <a:off x="477260" y="1844255"/>
              <a:ext cx="1083642" cy="1011875"/>
              <a:chOff x="960170" y="3681587"/>
              <a:chExt cx="2167254" cy="2023640"/>
            </a:xfrm>
          </p:grpSpPr>
          <p:sp>
            <p:nvSpPr>
              <p:cNvPr id="64"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rot="-749118">
            <a:off x="6381252" y="-160392"/>
            <a:ext cx="2128168" cy="1351225"/>
            <a:chOff x="12761505" y="-321654"/>
            <a:chExt cx="4256124" cy="2702199"/>
          </a:xfrm>
        </p:grpSpPr>
        <p:sp>
          <p:nvSpPr>
            <p:cNvPr id="77" name="Google Shape;77;p4"/>
            <p:cNvSpPr/>
            <p:nvPr/>
          </p:nvSpPr>
          <p:spPr>
            <a:xfrm>
              <a:off x="12761505" y="-321654"/>
              <a:ext cx="4249814" cy="2688539"/>
            </a:xfrm>
            <a:custGeom>
              <a:avLst/>
              <a:gdLst/>
              <a:ahLst/>
              <a:cxnLst/>
              <a:rect l="l" t="t" r="r" b="b"/>
              <a:pathLst>
                <a:path w="4249814" h="2688539" extrusionOk="0">
                  <a:moveTo>
                    <a:pt x="4244122" y="334404"/>
                  </a:moveTo>
                  <a:cubicBezTo>
                    <a:pt x="4248506" y="413900"/>
                    <a:pt x="4251170" y="493635"/>
                    <a:pt x="4249101" y="573182"/>
                  </a:cubicBezTo>
                  <a:cubicBezTo>
                    <a:pt x="4223275" y="1106465"/>
                    <a:pt x="4202488" y="1639160"/>
                    <a:pt x="4194785" y="2172920"/>
                  </a:cubicBezTo>
                  <a:cubicBezTo>
                    <a:pt x="4190580" y="2291836"/>
                    <a:pt x="4182646" y="2410692"/>
                    <a:pt x="4174176" y="2529370"/>
                  </a:cubicBezTo>
                  <a:cubicBezTo>
                    <a:pt x="4171691" y="2560432"/>
                    <a:pt x="4170448" y="2591674"/>
                    <a:pt x="4165290" y="2622378"/>
                  </a:cubicBezTo>
                  <a:cubicBezTo>
                    <a:pt x="4159723" y="2646863"/>
                    <a:pt x="4131292" y="2649709"/>
                    <a:pt x="4110266" y="2651191"/>
                  </a:cubicBezTo>
                  <a:cubicBezTo>
                    <a:pt x="4098188" y="2673419"/>
                    <a:pt x="4072540" y="2669509"/>
                    <a:pt x="4051626" y="2666424"/>
                  </a:cubicBezTo>
                  <a:cubicBezTo>
                    <a:pt x="4001105" y="2662096"/>
                    <a:pt x="3950517" y="2668554"/>
                    <a:pt x="3900057" y="2670693"/>
                  </a:cubicBezTo>
                  <a:cubicBezTo>
                    <a:pt x="3665450" y="2683736"/>
                    <a:pt x="3430487" y="2692682"/>
                    <a:pt x="3195523" y="2686582"/>
                  </a:cubicBezTo>
                  <a:cubicBezTo>
                    <a:pt x="2704043" y="2675856"/>
                    <a:pt x="2213737" y="2639988"/>
                    <a:pt x="1723261" y="2610349"/>
                  </a:cubicBezTo>
                  <a:cubicBezTo>
                    <a:pt x="1234028" y="2597365"/>
                    <a:pt x="745272" y="2572530"/>
                    <a:pt x="255860" y="2579704"/>
                  </a:cubicBezTo>
                  <a:cubicBezTo>
                    <a:pt x="188639" y="2580888"/>
                    <a:pt x="122771" y="2586281"/>
                    <a:pt x="56733" y="2592688"/>
                  </a:cubicBezTo>
                  <a:cubicBezTo>
                    <a:pt x="23331" y="2590907"/>
                    <a:pt x="19066" y="2550183"/>
                    <a:pt x="17347" y="2523568"/>
                  </a:cubicBezTo>
                  <a:cubicBezTo>
                    <a:pt x="7515" y="2190001"/>
                    <a:pt x="18887" y="1855838"/>
                    <a:pt x="16521" y="1522092"/>
                  </a:cubicBezTo>
                  <a:cubicBezTo>
                    <a:pt x="14742" y="1271097"/>
                    <a:pt x="20990" y="1020042"/>
                    <a:pt x="18334" y="768970"/>
                  </a:cubicBezTo>
                  <a:cubicBezTo>
                    <a:pt x="16879" y="631515"/>
                    <a:pt x="10111" y="494205"/>
                    <a:pt x="8434" y="356768"/>
                  </a:cubicBezTo>
                  <a:cubicBezTo>
                    <a:pt x="7404" y="272092"/>
                    <a:pt x="-32101" y="39925"/>
                    <a:pt x="69203" y="7653"/>
                  </a:cubicBezTo>
                  <a:cubicBezTo>
                    <a:pt x="97124" y="-1242"/>
                    <a:pt x="127078" y="-381"/>
                    <a:pt x="156360" y="573"/>
                  </a:cubicBezTo>
                  <a:cubicBezTo>
                    <a:pt x="529648" y="573"/>
                    <a:pt x="902766" y="34166"/>
                    <a:pt x="1275960" y="38357"/>
                  </a:cubicBezTo>
                  <a:cubicBezTo>
                    <a:pt x="1797709" y="49441"/>
                    <a:pt x="2319638" y="51520"/>
                    <a:pt x="2841209" y="67460"/>
                  </a:cubicBezTo>
                  <a:cubicBezTo>
                    <a:pt x="3270388" y="89040"/>
                    <a:pt x="3699321" y="113994"/>
                    <a:pt x="4129028" y="119208"/>
                  </a:cubicBezTo>
                  <a:cubicBezTo>
                    <a:pt x="4150529" y="120034"/>
                    <a:pt x="4171853" y="121994"/>
                    <a:pt x="4192759" y="127267"/>
                  </a:cubicBezTo>
                  <a:cubicBezTo>
                    <a:pt x="4249680" y="153584"/>
                    <a:pt x="4240496" y="245826"/>
                    <a:pt x="4241798" y="307831"/>
                  </a:cubicBezTo>
                  <a:cubicBezTo>
                    <a:pt x="4242820" y="316734"/>
                    <a:pt x="4243534" y="325629"/>
                    <a:pt x="4244122" y="3344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4"/>
            <p:cNvSpPr/>
            <p:nvPr/>
          </p:nvSpPr>
          <p:spPr>
            <a:xfrm>
              <a:off x="12877502" y="-184900"/>
              <a:ext cx="3990818" cy="1140223"/>
            </a:xfrm>
            <a:custGeom>
              <a:avLst/>
              <a:gdLst/>
              <a:ahLst/>
              <a:cxnLst/>
              <a:rect l="l" t="t" r="r" b="b"/>
              <a:pathLst>
                <a:path w="3990818" h="1140223" extrusionOk="0">
                  <a:moveTo>
                    <a:pt x="2106882" y="1139574"/>
                  </a:moveTo>
                  <a:cubicBezTo>
                    <a:pt x="1818164" y="1138160"/>
                    <a:pt x="561866" y="343003"/>
                    <a:pt x="236954" y="166784"/>
                  </a:cubicBezTo>
                  <a:cubicBezTo>
                    <a:pt x="15116" y="41060"/>
                    <a:pt x="-11051" y="50662"/>
                    <a:pt x="3173" y="15323"/>
                  </a:cubicBezTo>
                  <a:cubicBezTo>
                    <a:pt x="18725" y="-23067"/>
                    <a:pt x="42636" y="-18628"/>
                    <a:pt x="718015" y="387781"/>
                  </a:cubicBezTo>
                  <a:cubicBezTo>
                    <a:pt x="2110551" y="1212451"/>
                    <a:pt x="2094573" y="1113547"/>
                    <a:pt x="2306009" y="1029902"/>
                  </a:cubicBezTo>
                  <a:cubicBezTo>
                    <a:pt x="3503172" y="543272"/>
                    <a:pt x="3737404" y="260013"/>
                    <a:pt x="3950627" y="186046"/>
                  </a:cubicBezTo>
                  <a:cubicBezTo>
                    <a:pt x="4002628" y="171273"/>
                    <a:pt x="3998951" y="225662"/>
                    <a:pt x="3969141" y="224427"/>
                  </a:cubicBezTo>
                  <a:cubicBezTo>
                    <a:pt x="3767333" y="320783"/>
                    <a:pt x="3294571" y="701361"/>
                    <a:pt x="2533746" y="997706"/>
                  </a:cubicBezTo>
                  <a:cubicBezTo>
                    <a:pt x="2270071" y="1098970"/>
                    <a:pt x="2188055" y="1146432"/>
                    <a:pt x="2106882" y="1139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4"/>
            <p:cNvSpPr/>
            <p:nvPr/>
          </p:nvSpPr>
          <p:spPr>
            <a:xfrm>
              <a:off x="15097266" y="1104556"/>
              <a:ext cx="1428576" cy="1137232"/>
            </a:xfrm>
            <a:custGeom>
              <a:avLst/>
              <a:gdLst/>
              <a:ahLst/>
              <a:cxnLst/>
              <a:rect l="l" t="t" r="r" b="b"/>
              <a:pathLst>
                <a:path w="1428576" h="1137232" extrusionOk="0">
                  <a:moveTo>
                    <a:pt x="1389625" y="1133720"/>
                  </a:moveTo>
                  <a:cubicBezTo>
                    <a:pt x="528866" y="446318"/>
                    <a:pt x="29325" y="106497"/>
                    <a:pt x="1056" y="28790"/>
                  </a:cubicBezTo>
                  <a:cubicBezTo>
                    <a:pt x="-6435" y="4271"/>
                    <a:pt x="27920" y="-11669"/>
                    <a:pt x="41532" y="10703"/>
                  </a:cubicBezTo>
                  <a:cubicBezTo>
                    <a:pt x="170254" y="151038"/>
                    <a:pt x="765056" y="548859"/>
                    <a:pt x="1420473" y="1091028"/>
                  </a:cubicBezTo>
                  <a:cubicBezTo>
                    <a:pt x="1442018" y="1111449"/>
                    <a:pt x="1416754" y="1148850"/>
                    <a:pt x="1389625" y="11337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4"/>
            <p:cNvSpPr/>
            <p:nvPr/>
          </p:nvSpPr>
          <p:spPr>
            <a:xfrm>
              <a:off x="13100009" y="1075523"/>
              <a:ext cx="1652024" cy="1020302"/>
            </a:xfrm>
            <a:custGeom>
              <a:avLst/>
              <a:gdLst/>
              <a:ahLst/>
              <a:cxnLst/>
              <a:rect l="l" t="t" r="r" b="b"/>
              <a:pathLst>
                <a:path w="1652024" h="1020302" extrusionOk="0">
                  <a:moveTo>
                    <a:pt x="5560" y="1008199"/>
                  </a:moveTo>
                  <a:cubicBezTo>
                    <a:pt x="-16887" y="970168"/>
                    <a:pt x="4700" y="983160"/>
                    <a:pt x="538444" y="662654"/>
                  </a:cubicBezTo>
                  <a:cubicBezTo>
                    <a:pt x="902266" y="443198"/>
                    <a:pt x="1624113" y="-29937"/>
                    <a:pt x="1624113" y="1492"/>
                  </a:cubicBezTo>
                  <a:cubicBezTo>
                    <a:pt x="1645896" y="-5290"/>
                    <a:pt x="1662861" y="26028"/>
                    <a:pt x="1643657" y="40154"/>
                  </a:cubicBezTo>
                  <a:cubicBezTo>
                    <a:pt x="-3489" y="1058217"/>
                    <a:pt x="28509" y="1045941"/>
                    <a:pt x="5560" y="100819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4"/>
            <p:cNvSpPr/>
            <p:nvPr/>
          </p:nvSpPr>
          <p:spPr>
            <a:xfrm>
              <a:off x="12816985" y="2244998"/>
              <a:ext cx="3568303" cy="115842"/>
            </a:xfrm>
            <a:custGeom>
              <a:avLst/>
              <a:gdLst/>
              <a:ahLst/>
              <a:cxnLst/>
              <a:rect l="l" t="t" r="r" b="b"/>
              <a:pathLst>
                <a:path w="3568303" h="115842" extrusionOk="0">
                  <a:moveTo>
                    <a:pt x="3535573" y="115430"/>
                  </a:moveTo>
                  <a:cubicBezTo>
                    <a:pt x="1804803" y="35815"/>
                    <a:pt x="2374222" y="143144"/>
                    <a:pt x="687417" y="60300"/>
                  </a:cubicBezTo>
                  <a:cubicBezTo>
                    <a:pt x="492333" y="53859"/>
                    <a:pt x="-23433" y="86626"/>
                    <a:pt x="827" y="13477"/>
                  </a:cubicBezTo>
                  <a:cubicBezTo>
                    <a:pt x="7918" y="-10216"/>
                    <a:pt x="11238" y="4420"/>
                    <a:pt x="217311" y="4991"/>
                  </a:cubicBezTo>
                  <a:cubicBezTo>
                    <a:pt x="1079823" y="57991"/>
                    <a:pt x="2854696" y="15257"/>
                    <a:pt x="3546469" y="62200"/>
                  </a:cubicBezTo>
                  <a:cubicBezTo>
                    <a:pt x="3580135" y="69885"/>
                    <a:pt x="3573606" y="120917"/>
                    <a:pt x="3535573" y="1154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4"/>
            <p:cNvSpPr/>
            <p:nvPr/>
          </p:nvSpPr>
          <p:spPr>
            <a:xfrm>
              <a:off x="16686067" y="-64939"/>
              <a:ext cx="331562" cy="2445484"/>
            </a:xfrm>
            <a:custGeom>
              <a:avLst/>
              <a:gdLst/>
              <a:ahLst/>
              <a:cxnLst/>
              <a:rect l="l" t="t" r="r" b="b"/>
              <a:pathLst>
                <a:path w="331562" h="2445484" extrusionOk="0">
                  <a:moveTo>
                    <a:pt x="327297" y="16041"/>
                  </a:moveTo>
                  <a:cubicBezTo>
                    <a:pt x="326403" y="7931"/>
                    <a:pt x="321815" y="1285"/>
                    <a:pt x="313260" y="127"/>
                  </a:cubicBezTo>
                  <a:cubicBezTo>
                    <a:pt x="306152" y="-836"/>
                    <a:pt x="296618" y="3748"/>
                    <a:pt x="295503" y="11730"/>
                  </a:cubicBezTo>
                  <a:cubicBezTo>
                    <a:pt x="283816" y="95733"/>
                    <a:pt x="285714" y="182318"/>
                    <a:pt x="283620" y="267019"/>
                  </a:cubicBezTo>
                  <a:cubicBezTo>
                    <a:pt x="281492" y="352513"/>
                    <a:pt x="279466" y="437999"/>
                    <a:pt x="277679" y="523501"/>
                  </a:cubicBezTo>
                  <a:cubicBezTo>
                    <a:pt x="274138" y="692649"/>
                    <a:pt x="270052" y="861780"/>
                    <a:pt x="265438" y="1030902"/>
                  </a:cubicBezTo>
                  <a:cubicBezTo>
                    <a:pt x="256211" y="1369146"/>
                    <a:pt x="244847" y="1707322"/>
                    <a:pt x="231338" y="2045421"/>
                  </a:cubicBezTo>
                  <a:cubicBezTo>
                    <a:pt x="227516" y="2140968"/>
                    <a:pt x="223532" y="2236515"/>
                    <a:pt x="219370" y="2332045"/>
                  </a:cubicBezTo>
                  <a:cubicBezTo>
                    <a:pt x="218919" y="2342541"/>
                    <a:pt x="218612" y="2353054"/>
                    <a:pt x="217974" y="2363542"/>
                  </a:cubicBezTo>
                  <a:cubicBezTo>
                    <a:pt x="217616" y="2369412"/>
                    <a:pt x="217744" y="2380411"/>
                    <a:pt x="212798" y="2384730"/>
                  </a:cubicBezTo>
                  <a:cubicBezTo>
                    <a:pt x="209589" y="2387533"/>
                    <a:pt x="203111" y="2387993"/>
                    <a:pt x="199247" y="2388428"/>
                  </a:cubicBezTo>
                  <a:cubicBezTo>
                    <a:pt x="187602" y="2389748"/>
                    <a:pt x="175643" y="2389620"/>
                    <a:pt x="163938" y="2390166"/>
                  </a:cubicBezTo>
                  <a:cubicBezTo>
                    <a:pt x="116916" y="2392330"/>
                    <a:pt x="69946" y="2394587"/>
                    <a:pt x="22984" y="2397740"/>
                  </a:cubicBezTo>
                  <a:cubicBezTo>
                    <a:pt x="-7337" y="2399767"/>
                    <a:pt x="-7984" y="2446258"/>
                    <a:pt x="22984" y="2445475"/>
                  </a:cubicBezTo>
                  <a:cubicBezTo>
                    <a:pt x="66388" y="2444376"/>
                    <a:pt x="109724" y="2442544"/>
                    <a:pt x="153093" y="2440533"/>
                  </a:cubicBezTo>
                  <a:cubicBezTo>
                    <a:pt x="189143" y="2438864"/>
                    <a:pt x="237211" y="2443660"/>
                    <a:pt x="257735" y="2406642"/>
                  </a:cubicBezTo>
                  <a:cubicBezTo>
                    <a:pt x="265668" y="2392330"/>
                    <a:pt x="267124" y="2375640"/>
                    <a:pt x="267941" y="2359615"/>
                  </a:cubicBezTo>
                  <a:cubicBezTo>
                    <a:pt x="269064" y="2337583"/>
                    <a:pt x="269847" y="2315517"/>
                    <a:pt x="270792" y="2293477"/>
                  </a:cubicBezTo>
                  <a:cubicBezTo>
                    <a:pt x="272674" y="2249380"/>
                    <a:pt x="274512" y="2205291"/>
                    <a:pt x="276325" y="2161194"/>
                  </a:cubicBezTo>
                  <a:cubicBezTo>
                    <a:pt x="283407" y="1988485"/>
                    <a:pt x="289928" y="1815742"/>
                    <a:pt x="295895" y="1642990"/>
                  </a:cubicBezTo>
                  <a:cubicBezTo>
                    <a:pt x="307880" y="1295639"/>
                    <a:pt x="317618" y="948211"/>
                    <a:pt x="325092" y="600740"/>
                  </a:cubicBezTo>
                  <a:cubicBezTo>
                    <a:pt x="327186" y="503301"/>
                    <a:pt x="329101" y="405863"/>
                    <a:pt x="330157" y="308408"/>
                  </a:cubicBezTo>
                  <a:cubicBezTo>
                    <a:pt x="330676" y="260604"/>
                    <a:pt x="331246" y="212801"/>
                    <a:pt x="331357" y="164989"/>
                  </a:cubicBezTo>
                  <a:cubicBezTo>
                    <a:pt x="331476" y="115414"/>
                    <a:pt x="332719" y="65336"/>
                    <a:pt x="327297" y="1604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3" name="Google Shape;83;p4"/>
          <p:cNvGrpSpPr/>
          <p:nvPr/>
        </p:nvGrpSpPr>
        <p:grpSpPr>
          <a:xfrm rot="873521">
            <a:off x="696274" y="3050644"/>
            <a:ext cx="1407329" cy="2273846"/>
            <a:chOff x="1392302" y="6100573"/>
            <a:chExt cx="2814341" cy="4547178"/>
          </a:xfrm>
        </p:grpSpPr>
        <p:sp>
          <p:nvSpPr>
            <p:cNvPr id="84"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94" name="Google Shape;94;p4"/>
            <p:cNvGrpSpPr/>
            <p:nvPr/>
          </p:nvGrpSpPr>
          <p:grpSpPr>
            <a:xfrm>
              <a:off x="2300399" y="7635182"/>
              <a:ext cx="860771" cy="856754"/>
              <a:chOff x="2300399" y="7635182"/>
              <a:chExt cx="860771" cy="856754"/>
            </a:xfrm>
          </p:grpSpPr>
          <p:sp>
            <p:nvSpPr>
              <p:cNvPr id="95"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7"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00" name="Google Shape;100;p4"/>
          <p:cNvSpPr txBox="1">
            <a:spLocks noGrp="1"/>
          </p:cNvSpPr>
          <p:nvPr>
            <p:ph type="body" idx="1"/>
          </p:nvPr>
        </p:nvSpPr>
        <p:spPr>
          <a:xfrm>
            <a:off x="2366800" y="2884900"/>
            <a:ext cx="4832100" cy="231000"/>
          </a:xfrm>
          <a:prstGeom prst="rect">
            <a:avLst/>
          </a:prstGeom>
        </p:spPr>
        <p:txBody>
          <a:bodyPr spcFirstLastPara="1" wrap="square" lIns="0" tIns="0" rIns="0" bIns="0" anchor="t" anchorCtr="0">
            <a:noAutofit/>
          </a:bodyPr>
          <a:lstStyle>
            <a:lvl1pPr marL="457200" lvl="0" indent="-323850" algn="ctr" rtl="0">
              <a:spcBef>
                <a:spcPts val="0"/>
              </a:spcBef>
              <a:spcAft>
                <a:spcPts val="0"/>
              </a:spcAft>
              <a:buClr>
                <a:schemeClr val="lt1"/>
              </a:buClr>
              <a:buSzPts val="1500"/>
              <a:buChar char="●"/>
              <a:defRPr sz="1500">
                <a:solidFill>
                  <a:schemeClr val="lt1"/>
                </a:solidFill>
              </a:defRPr>
            </a:lvl1pPr>
            <a:lvl2pPr marL="914400" lvl="1" indent="-323850" algn="ctr" rtl="0">
              <a:spcBef>
                <a:spcPts val="800"/>
              </a:spcBef>
              <a:spcAft>
                <a:spcPts val="0"/>
              </a:spcAft>
              <a:buClr>
                <a:schemeClr val="lt1"/>
              </a:buClr>
              <a:buSzPts val="1500"/>
              <a:buChar char="○"/>
              <a:defRPr sz="1500">
                <a:solidFill>
                  <a:schemeClr val="lt1"/>
                </a:solidFill>
              </a:defRPr>
            </a:lvl2pPr>
            <a:lvl3pPr marL="1371600" lvl="2" indent="-323850" algn="ctr" rtl="0">
              <a:spcBef>
                <a:spcPts val="800"/>
              </a:spcBef>
              <a:spcAft>
                <a:spcPts val="0"/>
              </a:spcAft>
              <a:buClr>
                <a:schemeClr val="lt1"/>
              </a:buClr>
              <a:buSzPts val="1500"/>
              <a:buChar char="■"/>
              <a:defRPr sz="1500">
                <a:solidFill>
                  <a:schemeClr val="lt1"/>
                </a:solidFill>
              </a:defRPr>
            </a:lvl3pPr>
            <a:lvl4pPr marL="1828800" lvl="3" indent="-323850" algn="ctr" rtl="0">
              <a:spcBef>
                <a:spcPts val="800"/>
              </a:spcBef>
              <a:spcAft>
                <a:spcPts val="0"/>
              </a:spcAft>
              <a:buClr>
                <a:schemeClr val="lt1"/>
              </a:buClr>
              <a:buSzPts val="1500"/>
              <a:buChar char="●"/>
              <a:defRPr sz="1500">
                <a:solidFill>
                  <a:schemeClr val="lt1"/>
                </a:solidFill>
              </a:defRPr>
            </a:lvl4pPr>
            <a:lvl5pPr marL="2286000" lvl="4" indent="-323850" algn="ctr" rtl="0">
              <a:spcBef>
                <a:spcPts val="800"/>
              </a:spcBef>
              <a:spcAft>
                <a:spcPts val="0"/>
              </a:spcAft>
              <a:buClr>
                <a:schemeClr val="lt1"/>
              </a:buClr>
              <a:buSzPts val="1500"/>
              <a:buChar char="○"/>
              <a:defRPr sz="1500">
                <a:solidFill>
                  <a:schemeClr val="lt1"/>
                </a:solidFill>
              </a:defRPr>
            </a:lvl5pPr>
            <a:lvl6pPr marL="2743200" lvl="5" indent="-323850" algn="ctr" rtl="0">
              <a:spcBef>
                <a:spcPts val="800"/>
              </a:spcBef>
              <a:spcAft>
                <a:spcPts val="0"/>
              </a:spcAft>
              <a:buClr>
                <a:schemeClr val="lt1"/>
              </a:buClr>
              <a:buSzPts val="1500"/>
              <a:buChar char="■"/>
              <a:defRPr sz="1500">
                <a:solidFill>
                  <a:schemeClr val="lt1"/>
                </a:solidFill>
              </a:defRPr>
            </a:lvl6pPr>
            <a:lvl7pPr marL="3200400" lvl="6" indent="-323850" algn="ctr" rtl="0">
              <a:spcBef>
                <a:spcPts val="800"/>
              </a:spcBef>
              <a:spcAft>
                <a:spcPts val="0"/>
              </a:spcAft>
              <a:buClr>
                <a:schemeClr val="lt1"/>
              </a:buClr>
              <a:buSzPts val="1500"/>
              <a:buChar char="●"/>
              <a:defRPr sz="1500">
                <a:solidFill>
                  <a:schemeClr val="lt1"/>
                </a:solidFill>
              </a:defRPr>
            </a:lvl7pPr>
            <a:lvl8pPr marL="3657600" lvl="7" indent="-323850" algn="ctr" rtl="0">
              <a:spcBef>
                <a:spcPts val="800"/>
              </a:spcBef>
              <a:spcAft>
                <a:spcPts val="0"/>
              </a:spcAft>
              <a:buClr>
                <a:schemeClr val="lt1"/>
              </a:buClr>
              <a:buSzPts val="1500"/>
              <a:buChar char="○"/>
              <a:defRPr sz="1500">
                <a:solidFill>
                  <a:schemeClr val="lt1"/>
                </a:solidFill>
              </a:defRPr>
            </a:lvl8pPr>
            <a:lvl9pPr marL="4114800" lvl="8" indent="-323850" algn="ctr" rtl="0">
              <a:spcBef>
                <a:spcPts val="800"/>
              </a:spcBef>
              <a:spcAft>
                <a:spcPts val="800"/>
              </a:spcAft>
              <a:buClr>
                <a:schemeClr val="lt1"/>
              </a:buClr>
              <a:buSzPts val="1500"/>
              <a:buChar char="■"/>
              <a:defRPr sz="1500">
                <a:solidFill>
                  <a:schemeClr val="lt1"/>
                </a:solidFill>
              </a:defRPr>
            </a:lvl9pPr>
          </a:lstStyle>
          <a:p>
            <a:endParaRPr/>
          </a:p>
        </p:txBody>
      </p:sp>
      <p:sp>
        <p:nvSpPr>
          <p:cNvPr id="101" name="Google Shape;101;p4"/>
          <p:cNvSpPr txBox="1">
            <a:spLocks noGrp="1"/>
          </p:cNvSpPr>
          <p:nvPr>
            <p:ph type="ctrTitle"/>
          </p:nvPr>
        </p:nvSpPr>
        <p:spPr>
          <a:xfrm>
            <a:off x="881100" y="2027600"/>
            <a:ext cx="7381800" cy="6123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2"/>
        <p:cNvGrpSpPr/>
        <p:nvPr/>
      </p:nvGrpSpPr>
      <p:grpSpPr>
        <a:xfrm>
          <a:off x="0" y="0"/>
          <a:ext cx="0" cy="0"/>
          <a:chOff x="0" y="0"/>
          <a:chExt cx="0" cy="0"/>
        </a:xfrm>
      </p:grpSpPr>
      <p:sp>
        <p:nvSpPr>
          <p:cNvPr id="103" name="Google Shape;103;p5"/>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 name="Google Shape;104;p5"/>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5" name="Google Shape;105;p5"/>
          <p:cNvSpPr txBox="1">
            <a:spLocks noGrp="1"/>
          </p:cNvSpPr>
          <p:nvPr>
            <p:ph type="body" idx="1"/>
          </p:nvPr>
        </p:nvSpPr>
        <p:spPr>
          <a:xfrm>
            <a:off x="514350" y="2152650"/>
            <a:ext cx="81162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sp>
        <p:nvSpPr>
          <p:cNvPr id="107" name="Google Shape;107;p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8" name="Google Shape;108;p6"/>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9" name="Google Shape;109;p6"/>
          <p:cNvSpPr txBox="1">
            <a:spLocks noGrp="1"/>
          </p:cNvSpPr>
          <p:nvPr>
            <p:ph type="body" idx="1"/>
          </p:nvPr>
        </p:nvSpPr>
        <p:spPr>
          <a:xfrm>
            <a:off x="51435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0" name="Google Shape;110;p6"/>
          <p:cNvSpPr txBox="1">
            <a:spLocks noGrp="1"/>
          </p:cNvSpPr>
          <p:nvPr>
            <p:ph type="body" idx="2"/>
          </p:nvPr>
        </p:nvSpPr>
        <p:spPr>
          <a:xfrm>
            <a:off x="482040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1"/>
        <p:cNvGrpSpPr/>
        <p:nvPr/>
      </p:nvGrpSpPr>
      <p:grpSpPr>
        <a:xfrm>
          <a:off x="0" y="0"/>
          <a:ext cx="0" cy="0"/>
          <a:chOff x="0" y="0"/>
          <a:chExt cx="0" cy="0"/>
        </a:xfrm>
      </p:grpSpPr>
      <p:sp>
        <p:nvSpPr>
          <p:cNvPr id="112" name="Google Shape;112;p7"/>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3" name="Google Shape;113;p7"/>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4" name="Google Shape;114;p7"/>
          <p:cNvSpPr txBox="1">
            <a:spLocks noGrp="1"/>
          </p:cNvSpPr>
          <p:nvPr>
            <p:ph type="body" idx="1"/>
          </p:nvPr>
        </p:nvSpPr>
        <p:spPr>
          <a:xfrm>
            <a:off x="514350" y="21526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5" name="Google Shape;115;p7"/>
          <p:cNvSpPr txBox="1">
            <a:spLocks noGrp="1"/>
          </p:cNvSpPr>
          <p:nvPr>
            <p:ph type="body" idx="2"/>
          </p:nvPr>
        </p:nvSpPr>
        <p:spPr>
          <a:xfrm>
            <a:off x="3413850"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6" name="Google Shape;116;p7"/>
          <p:cNvSpPr txBox="1">
            <a:spLocks noGrp="1"/>
          </p:cNvSpPr>
          <p:nvPr>
            <p:ph type="body" idx="3"/>
          </p:nvPr>
        </p:nvSpPr>
        <p:spPr>
          <a:xfrm>
            <a:off x="6314275"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sp>
        <p:nvSpPr>
          <p:cNvPr id="118" name="Google Shape;118;p8"/>
          <p:cNvSpPr>
            <a:spLocks noGrp="1"/>
          </p:cNvSpPr>
          <p:nvPr>
            <p:ph type="pic" idx="2"/>
          </p:nvPr>
        </p:nvSpPr>
        <p:spPr>
          <a:xfrm>
            <a:off x="0" y="0"/>
            <a:ext cx="9144000" cy="2571900"/>
          </a:xfrm>
          <a:prstGeom prst="rect">
            <a:avLst/>
          </a:prstGeom>
          <a:noFill/>
          <a:ln>
            <a:noFill/>
          </a:ln>
        </p:spPr>
      </p:sp>
      <p:grpSp>
        <p:nvGrpSpPr>
          <p:cNvPr id="119" name="Google Shape;119;p8"/>
          <p:cNvGrpSpPr/>
          <p:nvPr/>
        </p:nvGrpSpPr>
        <p:grpSpPr>
          <a:xfrm>
            <a:off x="7763594" y="-342404"/>
            <a:ext cx="1765341" cy="1745094"/>
            <a:chOff x="153119" y="1493233"/>
            <a:chExt cx="1765341" cy="1745094"/>
          </a:xfrm>
        </p:grpSpPr>
        <p:sp>
          <p:nvSpPr>
            <p:cNvPr id="120"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1" name="Google Shape;121;p8"/>
            <p:cNvGrpSpPr/>
            <p:nvPr/>
          </p:nvGrpSpPr>
          <p:grpSpPr>
            <a:xfrm rot="-699226">
              <a:off x="477260" y="1844255"/>
              <a:ext cx="1083642" cy="1011875"/>
              <a:chOff x="960170" y="3681587"/>
              <a:chExt cx="2167254" cy="2023640"/>
            </a:xfrm>
          </p:grpSpPr>
          <p:sp>
            <p:nvSpPr>
              <p:cNvPr id="122"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146" name="Google Shape;146;p8"/>
          <p:cNvSpPr txBox="1">
            <a:spLocks noGrp="1"/>
          </p:cNvSpPr>
          <p:nvPr>
            <p:ph type="title"/>
          </p:nvPr>
        </p:nvSpPr>
        <p:spPr>
          <a:xfrm>
            <a:off x="855300" y="3705350"/>
            <a:ext cx="7433400" cy="396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grpSp>
        <p:nvGrpSpPr>
          <p:cNvPr id="31" name="Google Shape;83;p4"/>
          <p:cNvGrpSpPr/>
          <p:nvPr userDrawn="1"/>
        </p:nvGrpSpPr>
        <p:grpSpPr>
          <a:xfrm rot="19411565">
            <a:off x="-51111" y="3109910"/>
            <a:ext cx="1407329" cy="2273846"/>
            <a:chOff x="1392302" y="6100573"/>
            <a:chExt cx="2814341" cy="4547178"/>
          </a:xfrm>
        </p:grpSpPr>
        <p:sp>
          <p:nvSpPr>
            <p:cNvPr id="32"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2" name="Google Shape;94;p4"/>
            <p:cNvGrpSpPr/>
            <p:nvPr/>
          </p:nvGrpSpPr>
          <p:grpSpPr>
            <a:xfrm>
              <a:off x="2300399" y="7635182"/>
              <a:ext cx="860771" cy="856754"/>
              <a:chOff x="2300399" y="7635182"/>
              <a:chExt cx="860771" cy="856754"/>
            </a:xfrm>
          </p:grpSpPr>
          <p:sp>
            <p:nvSpPr>
              <p:cNvPr id="46"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3"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b="1"/>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Quicksand"/>
              <a:buNone/>
              <a:defRPr sz="3200" b="1">
                <a:solidFill>
                  <a:schemeClr val="dk1"/>
                </a:solidFill>
                <a:latin typeface="Quicksand"/>
                <a:ea typeface="Quicksand"/>
                <a:cs typeface="Quicksand"/>
                <a:sym typeface="Quicksand"/>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2pPr>
            <a:lvl3pPr marL="1371600" lvl="2"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3pPr>
            <a:lvl4pPr marL="1828800" lvl="3"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4pPr>
            <a:lvl5pPr marL="2286000" lvl="4"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5pPr>
            <a:lvl6pPr marL="2743200" lvl="5"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6pPr>
            <a:lvl7pPr marL="3200400" lvl="6"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7pPr>
            <a:lvl8pPr marL="3657600" lvl="7"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8pPr>
            <a:lvl9pPr marL="4114800" lvl="8" indent="-342900" rtl="0">
              <a:lnSpc>
                <a:spcPct val="120000"/>
              </a:lnSpc>
              <a:spcBef>
                <a:spcPts val="800"/>
              </a:spcBef>
              <a:spcAft>
                <a:spcPts val="800"/>
              </a:spcAft>
              <a:buClr>
                <a:schemeClr val="dk1"/>
              </a:buClr>
              <a:buSzPts val="1800"/>
              <a:buFont typeface="Quicksand"/>
              <a:buChar char="■"/>
              <a:defRPr sz="1800">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Quicksand"/>
                <a:ea typeface="Quicksand"/>
                <a:cs typeface="Quicksand"/>
                <a:sym typeface="Quicksand"/>
              </a:defRPr>
            </a:lvl1pPr>
            <a:lvl2pPr lvl="1" algn="r" rtl="0">
              <a:buNone/>
              <a:defRPr sz="1300">
                <a:solidFill>
                  <a:schemeClr val="dk1"/>
                </a:solidFill>
                <a:latin typeface="Quicksand"/>
                <a:ea typeface="Quicksand"/>
                <a:cs typeface="Quicksand"/>
                <a:sym typeface="Quicksand"/>
              </a:defRPr>
            </a:lvl2pPr>
            <a:lvl3pPr lvl="2" algn="r" rtl="0">
              <a:buNone/>
              <a:defRPr sz="1300">
                <a:solidFill>
                  <a:schemeClr val="dk1"/>
                </a:solidFill>
                <a:latin typeface="Quicksand"/>
                <a:ea typeface="Quicksand"/>
                <a:cs typeface="Quicksand"/>
                <a:sym typeface="Quicksand"/>
              </a:defRPr>
            </a:lvl3pPr>
            <a:lvl4pPr lvl="3" algn="r" rtl="0">
              <a:buNone/>
              <a:defRPr sz="1300">
                <a:solidFill>
                  <a:schemeClr val="dk1"/>
                </a:solidFill>
                <a:latin typeface="Quicksand"/>
                <a:ea typeface="Quicksand"/>
                <a:cs typeface="Quicksand"/>
                <a:sym typeface="Quicksand"/>
              </a:defRPr>
            </a:lvl4pPr>
            <a:lvl5pPr lvl="4" algn="r" rtl="0">
              <a:buNone/>
              <a:defRPr sz="1300">
                <a:solidFill>
                  <a:schemeClr val="dk1"/>
                </a:solidFill>
                <a:latin typeface="Quicksand"/>
                <a:ea typeface="Quicksand"/>
                <a:cs typeface="Quicksand"/>
                <a:sym typeface="Quicksand"/>
              </a:defRPr>
            </a:lvl5pPr>
            <a:lvl6pPr lvl="5" algn="r" rtl="0">
              <a:buNone/>
              <a:defRPr sz="1300">
                <a:solidFill>
                  <a:schemeClr val="dk1"/>
                </a:solidFill>
                <a:latin typeface="Quicksand"/>
                <a:ea typeface="Quicksand"/>
                <a:cs typeface="Quicksand"/>
                <a:sym typeface="Quicksand"/>
              </a:defRPr>
            </a:lvl6pPr>
            <a:lvl7pPr lvl="6" algn="r" rtl="0">
              <a:buNone/>
              <a:defRPr sz="1300">
                <a:solidFill>
                  <a:schemeClr val="dk1"/>
                </a:solidFill>
                <a:latin typeface="Quicksand"/>
                <a:ea typeface="Quicksand"/>
                <a:cs typeface="Quicksand"/>
                <a:sym typeface="Quicksand"/>
              </a:defRPr>
            </a:lvl7pPr>
            <a:lvl8pPr lvl="7" algn="r" rtl="0">
              <a:buNone/>
              <a:defRPr sz="1300">
                <a:solidFill>
                  <a:schemeClr val="dk1"/>
                </a:solidFill>
                <a:latin typeface="Quicksand"/>
                <a:ea typeface="Quicksand"/>
                <a:cs typeface="Quicksand"/>
                <a:sym typeface="Quicksand"/>
              </a:defRPr>
            </a:lvl8pPr>
            <a:lvl9pPr lvl="8" algn="r" rtl="0">
              <a:buNone/>
              <a:defRPr sz="1300">
                <a:solidFill>
                  <a:schemeClr val="dk1"/>
                </a:solidFill>
                <a:latin typeface="Quicksand"/>
                <a:ea typeface="Quicksand"/>
                <a:cs typeface="Quicksand"/>
                <a:sym typeface="Quicksa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Waawaevco6E&amp;list=PLkCyTyvoxZzuVAMhhujteytc2nVCPm6nX&amp;index=26" TargetMode="External"/><Relationship Id="rId2" Type="http://schemas.openxmlformats.org/officeDocument/2006/relationships/slideLayout" Target="../slideLayouts/slideLayout8.xml"/><Relationship Id="rId1" Type="http://schemas.openxmlformats.org/officeDocument/2006/relationships/video" Target="https://www.youtube.com/embed/Waawaevco6E"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youtube.com/watch?v=PlWK6Q9_cXQ&amp;list=PLkCyTyvoxZzuVAMhhujteytc2nVCPm6nX&amp;index=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youtube.com/watch?v=vODmJws1EYM&amp;list=PLkCyTyvoxZzuVAMhhujteytc2nVCPm6nX&amp;index=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youtube.com/watch?v=ec9iNrXSdJE&amp;list=PLkCyTyvoxZzuVAMhhujteytc2nVCPm6nX&amp;index=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www.youtube.com/watch?v=bdE5kb1QdiM&amp;list=PLkCyTyvoxZzuVAMhhujteytc2nVCPm6nX&amp;index=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sf_9Fo69wVI" TargetMode="External"/><Relationship Id="rId6" Type="http://schemas.openxmlformats.org/officeDocument/2006/relationships/hyperlink" Target="https://www.youtube.com/watch?reload=9&amp;v=sf_9Fo69wVI"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1524" y="0"/>
            <a:ext cx="4373452" cy="5163938"/>
          </a:xfrm>
          <a:prstGeom prst="rect">
            <a:avLst/>
          </a:prstGeom>
        </p:spPr>
      </p:pic>
      <p:sp>
        <p:nvSpPr>
          <p:cNvPr id="155" name="Google Shape;155;p11"/>
          <p:cNvSpPr txBox="1"/>
          <p:nvPr/>
        </p:nvSpPr>
        <p:spPr>
          <a:xfrm>
            <a:off x="4093166" y="784262"/>
            <a:ext cx="4507200" cy="381642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500" b="1" dirty="0" smtClean="0">
                <a:solidFill>
                  <a:schemeClr val="lt1"/>
                </a:solidFill>
                <a:latin typeface="Quicksand"/>
                <a:sym typeface="Quicksand"/>
              </a:rPr>
              <a:t>Reception Phonics Meeting</a:t>
            </a:r>
          </a:p>
          <a:p>
            <a:pPr marL="0" marR="0" lvl="0" indent="0" algn="ctr" rtl="0">
              <a:lnSpc>
                <a:spcPct val="100000"/>
              </a:lnSpc>
              <a:spcBef>
                <a:spcPts val="0"/>
              </a:spcBef>
              <a:spcAft>
                <a:spcPts val="0"/>
              </a:spcAft>
              <a:buNone/>
            </a:pPr>
            <a:r>
              <a:rPr lang="en" sz="5500" b="1" dirty="0" smtClean="0">
                <a:solidFill>
                  <a:schemeClr val="lt1"/>
                </a:solidFill>
                <a:latin typeface="Quicksand"/>
                <a:sym typeface="Quicksand"/>
              </a:rPr>
              <a:t> </a:t>
            </a:r>
            <a:r>
              <a:rPr lang="en" sz="2800" b="1" dirty="0" smtClean="0">
                <a:solidFill>
                  <a:schemeClr val="lt1"/>
                </a:solidFill>
                <a:latin typeface="Quicksand"/>
                <a:sym typeface="Quicksand"/>
              </a:rPr>
              <a:t>Swain House Primary School</a:t>
            </a:r>
            <a:endParaRPr sz="100" dirty="0">
              <a:solidFill>
                <a:schemeClr val="lt1"/>
              </a:solidFill>
            </a:endParaRPr>
          </a:p>
        </p:txBody>
      </p:sp>
      <p:grpSp>
        <p:nvGrpSpPr>
          <p:cNvPr id="12" name="Google Shape;119;p8"/>
          <p:cNvGrpSpPr/>
          <p:nvPr/>
        </p:nvGrpSpPr>
        <p:grpSpPr>
          <a:xfrm>
            <a:off x="2666879" y="4270953"/>
            <a:ext cx="1765341" cy="1745094"/>
            <a:chOff x="153119" y="1493233"/>
            <a:chExt cx="1765341" cy="1745094"/>
          </a:xfrm>
        </p:grpSpPr>
        <p:sp>
          <p:nvSpPr>
            <p:cNvPr id="13"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4" name="Google Shape;121;p8"/>
            <p:cNvGrpSpPr/>
            <p:nvPr/>
          </p:nvGrpSpPr>
          <p:grpSpPr>
            <a:xfrm rot="-699226">
              <a:off x="477260" y="1844255"/>
              <a:ext cx="1083642" cy="1011875"/>
              <a:chOff x="960170" y="3681587"/>
              <a:chExt cx="2167254" cy="2023640"/>
            </a:xfrm>
          </p:grpSpPr>
          <p:sp>
            <p:nvSpPr>
              <p:cNvPr id="15"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3" name="Picture 2"/>
          <p:cNvPicPr>
            <a:picLocks noChangeAspect="1"/>
          </p:cNvPicPr>
          <p:nvPr/>
        </p:nvPicPr>
        <p:blipFill>
          <a:blip r:embed="rId4">
            <a:clrChange>
              <a:clrFrom>
                <a:srgbClr val="063F63"/>
              </a:clrFrom>
              <a:clrTo>
                <a:srgbClr val="063F63">
                  <a:alpha val="0"/>
                </a:srgbClr>
              </a:clrTo>
            </a:clrChange>
          </a:blip>
          <a:stretch>
            <a:fillRect/>
          </a:stretch>
        </p:blipFill>
        <p:spPr>
          <a:xfrm>
            <a:off x="2776034" y="1777883"/>
            <a:ext cx="1699047" cy="16409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861774"/>
          </a:xfrm>
          <a:prstGeom prst="rect">
            <a:avLst/>
          </a:prstGeom>
          <a:noFill/>
          <a:ln>
            <a:noFill/>
          </a:ln>
        </p:spPr>
        <p:txBody>
          <a:bodyPr spcFirstLastPara="1" wrap="square" lIns="0" tIns="0" rIns="0" bIns="0" anchor="t" anchorCtr="0">
            <a:spAutoFit/>
          </a:bodyPr>
          <a:lstStyle/>
          <a:p>
            <a:r>
              <a:rPr lang="en" sz="3600" b="1" dirty="0" smtClean="0">
                <a:solidFill>
                  <a:schemeClr val="lt1"/>
                </a:solidFill>
                <a:latin typeface="Quicksand"/>
                <a:ea typeface="Quicksand"/>
                <a:cs typeface="Quicksand"/>
                <a:sym typeface="Quicksand"/>
              </a:rPr>
              <a:t>How will my child be taught Phonics?</a:t>
            </a:r>
            <a:r>
              <a:rPr lang="en-US" sz="800" b="1" dirty="0">
                <a:solidFill>
                  <a:srgbClr val="FFC000"/>
                </a:solidFill>
                <a:latin typeface="Quicksand"/>
                <a:sym typeface="Quicksand"/>
              </a:rPr>
              <a:t> </a:t>
            </a:r>
            <a:endParaRPr lang="en-US" sz="800" b="1" dirty="0" smtClean="0">
              <a:solidFill>
                <a:srgbClr val="FFC000"/>
              </a:solidFill>
              <a:latin typeface="Quicksand"/>
              <a:sym typeface="Quicksand"/>
            </a:endParaRPr>
          </a:p>
          <a:p>
            <a:r>
              <a:rPr lang="en-US" b="1" dirty="0" smtClean="0">
                <a:solidFill>
                  <a:srgbClr val="FFC000"/>
                </a:solidFill>
                <a:latin typeface="Quicksand"/>
                <a:sym typeface="Quicksand"/>
              </a:rPr>
              <a:t>Click </a:t>
            </a:r>
            <a:r>
              <a:rPr lang="en-US" b="1" dirty="0">
                <a:solidFill>
                  <a:srgbClr val="FFC000"/>
                </a:solidFill>
                <a:latin typeface="Quicksand"/>
                <a:sym typeface="Quicksand"/>
              </a:rPr>
              <a:t>the Link if the video doesn’t load.</a:t>
            </a:r>
            <a:endParaRPr lang="en-US" sz="700" dirty="0">
              <a:solidFill>
                <a:srgbClr val="FFC000"/>
              </a:solidFill>
            </a:endParaRPr>
          </a:p>
          <a:p>
            <a:pPr marL="0" marR="0" lvl="0" indent="0" algn="l" rtl="0">
              <a:lnSpc>
                <a:spcPct val="100000"/>
              </a:lnSpc>
              <a:spcBef>
                <a:spcPts val="0"/>
              </a:spcBef>
              <a:spcAft>
                <a:spcPts val="0"/>
              </a:spcAft>
              <a:buNone/>
            </a:pPr>
            <a:endParaRPr sz="600" dirty="0">
              <a:solidFill>
                <a:schemeClr val="lt1"/>
              </a:solidFill>
            </a:endParaRP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a:blip r:embed="rId5"/>
          <a:stretch>
            <a:fillRect/>
          </a:stretch>
        </p:blipFill>
        <p:spPr>
          <a:xfrm>
            <a:off x="514349" y="2007392"/>
            <a:ext cx="4256745" cy="2978945"/>
          </a:xfrm>
          <a:prstGeom prst="rect">
            <a:avLst/>
          </a:prstGeom>
        </p:spPr>
      </p:pic>
      <p:pic>
        <p:nvPicPr>
          <p:cNvPr id="3" name="Waawaevco6E"/>
          <p:cNvPicPr>
            <a:picLocks noRot="1" noChangeAspect="1"/>
          </p:cNvPicPr>
          <p:nvPr>
            <a:videoFile r:link="rId1"/>
          </p:nvPr>
        </p:nvPicPr>
        <p:blipFill>
          <a:blip r:embed="rId6"/>
          <a:stretch>
            <a:fillRect/>
          </a:stretch>
        </p:blipFill>
        <p:spPr>
          <a:xfrm>
            <a:off x="4594656" y="1657348"/>
            <a:ext cx="3842113" cy="2633950"/>
          </a:xfrm>
          <a:prstGeom prst="rect">
            <a:avLst/>
          </a:prstGeom>
        </p:spPr>
      </p:pic>
      <p:sp>
        <p:nvSpPr>
          <p:cNvPr id="4" name="Rectangle 3"/>
          <p:cNvSpPr/>
          <p:nvPr/>
        </p:nvSpPr>
        <p:spPr>
          <a:xfrm>
            <a:off x="4771094" y="4372446"/>
            <a:ext cx="3257615" cy="738664"/>
          </a:xfrm>
          <a:prstGeom prst="rect">
            <a:avLst/>
          </a:prstGeom>
        </p:spPr>
        <p:txBody>
          <a:bodyPr wrap="square">
            <a:spAutoFit/>
          </a:bodyPr>
          <a:lstStyle/>
          <a:p>
            <a:r>
              <a:rPr lang="en-GB" dirty="0">
                <a:hlinkClick r:id="rId7"/>
              </a:rPr>
              <a:t>https://</a:t>
            </a:r>
            <a:r>
              <a:rPr lang="en-GB" dirty="0" smtClean="0">
                <a:hlinkClick r:id="rId7"/>
              </a:rPr>
              <a:t>www.youtube.com/watch?v=Waawaevco6E&amp;list=PLkCyTyvoxZzuVAMhhujteytc2nVCPm6nX&amp;index=26</a:t>
            </a:r>
            <a:r>
              <a:rPr lang="en-GB" dirty="0" smtClean="0"/>
              <a:t> </a:t>
            </a:r>
            <a:endParaRPr lang="en-GB" dirty="0"/>
          </a:p>
        </p:txBody>
      </p:sp>
    </p:spTree>
    <p:extLst>
      <p:ext uri="{BB962C8B-B14F-4D97-AF65-F5344CB8AC3E}">
        <p14:creationId xmlns:p14="http://schemas.microsoft.com/office/powerpoint/2010/main" val="502875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smtClean="0">
                <a:solidFill>
                  <a:schemeClr val="lt1"/>
                </a:solidFill>
                <a:latin typeface="Quicksand"/>
                <a:ea typeface="Quicksand"/>
                <a:cs typeface="Quicksand"/>
                <a:sym typeface="Quicksand"/>
              </a:rPr>
              <a:t>How will my child be taught Phonics?</a:t>
            </a:r>
            <a:endParaRPr sz="6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rotWithShape="1">
          <a:blip r:embed="rId4"/>
          <a:srcRect l="39016" t="66847" r="583" b="1115"/>
          <a:stretch/>
        </p:blipFill>
        <p:spPr>
          <a:xfrm>
            <a:off x="401782" y="1759526"/>
            <a:ext cx="7502236" cy="2784766"/>
          </a:xfrm>
          <a:prstGeom prst="rect">
            <a:avLst/>
          </a:prstGeom>
        </p:spPr>
      </p:pic>
    </p:spTree>
    <p:extLst>
      <p:ext uri="{BB962C8B-B14F-4D97-AF65-F5344CB8AC3E}">
        <p14:creationId xmlns:p14="http://schemas.microsoft.com/office/powerpoint/2010/main" val="4217767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207819" y="1794166"/>
            <a:ext cx="1814945" cy="886689"/>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7" y="306698"/>
              <a:ext cx="5064598" cy="781316"/>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b="1" dirty="0" smtClean="0">
                  <a:solidFill>
                    <a:schemeClr val="bg1"/>
                  </a:solidFill>
                  <a:latin typeface="Quicksand" panose="020B0604020202020204" charset="0"/>
                </a:rPr>
                <a:t>Day 1 – Blending</a:t>
              </a:r>
            </a:p>
            <a:p>
              <a:pPr lvl="0" algn="ctr">
                <a:lnSpc>
                  <a:spcPct val="110000"/>
                </a:lnSpc>
              </a:pPr>
              <a:r>
                <a:rPr lang="en-US" dirty="0" smtClean="0">
                  <a:solidFill>
                    <a:schemeClr val="bg1"/>
                  </a:solidFill>
                  <a:latin typeface="Quicksand" panose="020B0604020202020204" charset="0"/>
                </a:rPr>
                <a:t>Revisit and Review </a:t>
              </a:r>
              <a:endParaRPr sz="600" dirty="0">
                <a:solidFill>
                  <a:schemeClr val="bg1"/>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smtClean="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smtClean="0">
                <a:solidFill>
                  <a:schemeClr val="bg2"/>
                </a:solidFill>
                <a:latin typeface="Quicksand"/>
                <a:sym typeface="Quicksand"/>
              </a:rPr>
              <a:t>Day 1</a:t>
            </a:r>
            <a:endParaRPr sz="600" dirty="0">
              <a:solidFill>
                <a:schemeClr val="bg2"/>
              </a:solidFill>
            </a:endParaRPr>
          </a:p>
        </p:txBody>
      </p:sp>
      <p:sp>
        <p:nvSpPr>
          <p:cNvPr id="3" name="Rectangle 2"/>
          <p:cNvSpPr/>
          <p:nvPr/>
        </p:nvSpPr>
        <p:spPr>
          <a:xfrm>
            <a:off x="3823855" y="2989012"/>
            <a:ext cx="4572000" cy="523220"/>
          </a:xfrm>
          <a:prstGeom prst="rect">
            <a:avLst/>
          </a:prstGeom>
        </p:spPr>
        <p:txBody>
          <a:bodyPr>
            <a:spAutoFit/>
          </a:bodyPr>
          <a:lstStyle/>
          <a:p>
            <a:r>
              <a:rPr lang="en-GB" dirty="0">
                <a:hlinkClick r:id="rId4"/>
              </a:rPr>
              <a:t>https://</a:t>
            </a:r>
            <a:r>
              <a:rPr lang="en-GB" dirty="0" smtClean="0">
                <a:hlinkClick r:id="rId4"/>
              </a:rPr>
              <a:t>www.youtube.com/watch?v=PlWK6Q9_cXQ&amp;list=PLkCyTyvoxZzuVAMhhujteytc2nVCPm6nX&amp;index=3</a:t>
            </a:r>
            <a:r>
              <a:rPr lang="en-GB" dirty="0" smtClean="0"/>
              <a:t> </a:t>
            </a:r>
            <a:endParaRPr lang="en-GB" dirty="0"/>
          </a:p>
        </p:txBody>
      </p:sp>
      <p:grpSp>
        <p:nvGrpSpPr>
          <p:cNvPr id="10" name="Google Shape;168;p12"/>
          <p:cNvGrpSpPr/>
          <p:nvPr/>
        </p:nvGrpSpPr>
        <p:grpSpPr>
          <a:xfrm>
            <a:off x="193965" y="2772641"/>
            <a:ext cx="1828799" cy="955962"/>
            <a:chOff x="0" y="210988"/>
            <a:chExt cx="6012105" cy="1674154"/>
          </a:xfrm>
        </p:grpSpPr>
        <p:sp>
          <p:nvSpPr>
            <p:cNvPr id="11" name="Google Shape;169;p12"/>
            <p:cNvSpPr/>
            <p:nvPr/>
          </p:nvSpPr>
          <p:spPr>
            <a:xfrm>
              <a:off x="0" y="210988"/>
              <a:ext cx="6012105" cy="167415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170;p12"/>
            <p:cNvSpPr txBox="1"/>
            <p:nvPr/>
          </p:nvSpPr>
          <p:spPr>
            <a:xfrm>
              <a:off x="472378" y="306698"/>
              <a:ext cx="5064600" cy="607954"/>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sz="1200" b="1" dirty="0" smtClean="0">
                  <a:solidFill>
                    <a:schemeClr val="bg1"/>
                  </a:solidFill>
                  <a:latin typeface="Quicksand" panose="020B0604020202020204" charset="0"/>
                </a:rPr>
                <a:t>Day 1 – Blending</a:t>
              </a:r>
            </a:p>
            <a:p>
              <a:pPr lvl="0" algn="ctr">
                <a:lnSpc>
                  <a:spcPct val="110000"/>
                </a:lnSpc>
              </a:pPr>
              <a:r>
                <a:rPr lang="en-US" sz="1200" dirty="0" smtClean="0">
                  <a:solidFill>
                    <a:schemeClr val="bg1"/>
                  </a:solidFill>
                  <a:latin typeface="Quicksand" panose="020B0604020202020204" charset="0"/>
                </a:rPr>
                <a:t>Introduce the new sound, modelling the correct pronunciation</a:t>
              </a:r>
              <a:endParaRPr sz="500" dirty="0">
                <a:solidFill>
                  <a:schemeClr val="bg1"/>
                </a:solidFill>
                <a:latin typeface="Quicksand" panose="020B0604020202020204" charset="0"/>
              </a:endParaRPr>
            </a:p>
          </p:txBody>
        </p:sp>
      </p:grpSp>
      <p:grpSp>
        <p:nvGrpSpPr>
          <p:cNvPr id="13" name="Google Shape;168;p12"/>
          <p:cNvGrpSpPr/>
          <p:nvPr/>
        </p:nvGrpSpPr>
        <p:grpSpPr>
          <a:xfrm>
            <a:off x="145473" y="3820390"/>
            <a:ext cx="1877291" cy="1049484"/>
            <a:chOff x="0" y="210988"/>
            <a:chExt cx="6012105" cy="1411107"/>
          </a:xfrm>
        </p:grpSpPr>
        <p:sp>
          <p:nvSpPr>
            <p:cNvPr id="14" name="Google Shape;169;p12"/>
            <p:cNvSpPr/>
            <p:nvPr/>
          </p:nvSpPr>
          <p:spPr>
            <a:xfrm>
              <a:off x="0" y="210988"/>
              <a:ext cx="6012105" cy="1411107"/>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472378" y="306697"/>
              <a:ext cx="5064601" cy="1092505"/>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sz="1200" b="1" dirty="0" smtClean="0">
                  <a:solidFill>
                    <a:schemeClr val="bg1"/>
                  </a:solidFill>
                  <a:latin typeface="Quicksand" panose="020B0604020202020204" charset="0"/>
                </a:rPr>
                <a:t>Day 1 – Blending</a:t>
              </a:r>
            </a:p>
            <a:p>
              <a:pPr lvl="0" algn="ctr">
                <a:lnSpc>
                  <a:spcPct val="110000"/>
                </a:lnSpc>
              </a:pPr>
              <a:r>
                <a:rPr lang="en-US" sz="1200" dirty="0" smtClean="0">
                  <a:solidFill>
                    <a:schemeClr val="bg1"/>
                  </a:solidFill>
                  <a:latin typeface="Quicksand" panose="020B0604020202020204" charset="0"/>
                </a:rPr>
                <a:t>Read the page of the Big Book and explore the vocabulary</a:t>
              </a:r>
            </a:p>
          </p:txBody>
        </p:sp>
      </p:grpSp>
    </p:spTree>
    <p:extLst>
      <p:ext uri="{BB962C8B-B14F-4D97-AF65-F5344CB8AC3E}">
        <p14:creationId xmlns:p14="http://schemas.microsoft.com/office/powerpoint/2010/main" val="264221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180109" y="2459184"/>
            <a:ext cx="2486891" cy="1856507"/>
            <a:chOff x="0" y="210988"/>
            <a:chExt cx="6012105" cy="1411107"/>
          </a:xfrm>
        </p:grpSpPr>
        <p:sp>
          <p:nvSpPr>
            <p:cNvPr id="7" name="Google Shape;169;p12"/>
            <p:cNvSpPr/>
            <p:nvPr/>
          </p:nvSpPr>
          <p:spPr>
            <a:xfrm>
              <a:off x="0" y="210988"/>
              <a:ext cx="6012105" cy="1411107"/>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8"/>
              <a:ext cx="5064600" cy="1286653"/>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sz="2000" b="1" dirty="0" smtClean="0">
                  <a:solidFill>
                    <a:schemeClr val="bg1"/>
                  </a:solidFill>
                  <a:latin typeface="Quicksand" panose="020B0604020202020204" charset="0"/>
                </a:rPr>
                <a:t>Day 1 – Blending</a:t>
              </a:r>
            </a:p>
            <a:p>
              <a:pPr lvl="0" algn="ctr">
                <a:lnSpc>
                  <a:spcPct val="110000"/>
                </a:lnSpc>
              </a:pPr>
              <a:r>
                <a:rPr lang="en-US" sz="2000" dirty="0" smtClean="0">
                  <a:solidFill>
                    <a:schemeClr val="bg1"/>
                  </a:solidFill>
                  <a:latin typeface="Quicksand" panose="020B0604020202020204" charset="0"/>
                </a:rPr>
                <a:t>Children complete the Pupil Practice Booklet</a:t>
              </a: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smtClean="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smtClean="0">
                <a:solidFill>
                  <a:schemeClr val="bg2"/>
                </a:solidFill>
                <a:latin typeface="Quicksand"/>
                <a:sym typeface="Quicksand"/>
              </a:rPr>
              <a:t>Day 1</a:t>
            </a:r>
            <a:endParaRPr sz="600" dirty="0">
              <a:solidFill>
                <a:schemeClr val="bg2"/>
              </a:solidFill>
            </a:endParaRPr>
          </a:p>
        </p:txBody>
      </p:sp>
      <p:sp>
        <p:nvSpPr>
          <p:cNvPr id="3" name="Rectangle 2"/>
          <p:cNvSpPr/>
          <p:nvPr/>
        </p:nvSpPr>
        <p:spPr>
          <a:xfrm>
            <a:off x="3449782" y="2908269"/>
            <a:ext cx="4572000" cy="523220"/>
          </a:xfrm>
          <a:prstGeom prst="rect">
            <a:avLst/>
          </a:prstGeom>
        </p:spPr>
        <p:txBody>
          <a:bodyPr>
            <a:spAutoFit/>
          </a:bodyPr>
          <a:lstStyle/>
          <a:p>
            <a:r>
              <a:rPr lang="en-GB" dirty="0">
                <a:hlinkClick r:id="rId4"/>
              </a:rPr>
              <a:t>https://</a:t>
            </a:r>
            <a:r>
              <a:rPr lang="en-GB" dirty="0" smtClean="0">
                <a:hlinkClick r:id="rId4"/>
              </a:rPr>
              <a:t>www.youtube.com/watch?v=vODmJws1EYM&amp;list=PLkCyTyvoxZzuVAMhhujteytc2nVCPm6nX&amp;index=4</a:t>
            </a:r>
            <a:r>
              <a:rPr lang="en-GB" dirty="0" smtClean="0"/>
              <a:t> </a:t>
            </a:r>
            <a:endParaRPr lang="en-GB" dirty="0"/>
          </a:p>
        </p:txBody>
      </p:sp>
    </p:spTree>
    <p:extLst>
      <p:ext uri="{BB962C8B-B14F-4D97-AF65-F5344CB8AC3E}">
        <p14:creationId xmlns:p14="http://schemas.microsoft.com/office/powerpoint/2010/main" val="1319649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39421" y="2744626"/>
            <a:ext cx="2242933" cy="1072301"/>
            <a:chOff x="0" y="210988"/>
            <a:chExt cx="6012105" cy="1409814"/>
          </a:xfrm>
          <a:solidFill>
            <a:srgbClr val="BADBF3"/>
          </a:solidFill>
        </p:grpSpPr>
        <p:sp>
          <p:nvSpPr>
            <p:cNvPr id="7"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81" y="306698"/>
              <a:ext cx="5064598" cy="1068279"/>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smtClean="0">
                  <a:solidFill>
                    <a:schemeClr val="bg1"/>
                  </a:solidFill>
                  <a:latin typeface="Quicksand" panose="020B0604020202020204" charset="0"/>
                </a:rPr>
                <a:t>Day 2 – Segmenting</a:t>
              </a:r>
            </a:p>
            <a:p>
              <a:pPr lvl="0" algn="ctr">
                <a:lnSpc>
                  <a:spcPct val="110000"/>
                </a:lnSpc>
              </a:pPr>
              <a:r>
                <a:rPr lang="en-US" sz="1200" dirty="0" smtClean="0">
                  <a:solidFill>
                    <a:schemeClr val="bg1"/>
                  </a:solidFill>
                  <a:latin typeface="Quicksand" panose="020B0604020202020204" charset="0"/>
                </a:rPr>
                <a:t>Quickfire grapheme recall. Children air write or use mini whiteboards</a:t>
              </a:r>
              <a:endParaRPr sz="500" dirty="0">
                <a:solidFill>
                  <a:schemeClr val="bg1"/>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smtClean="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smtClean="0">
                <a:solidFill>
                  <a:srgbClr val="BADBF3"/>
                </a:solidFill>
                <a:latin typeface="Quicksand"/>
                <a:sym typeface="Quicksand"/>
              </a:rPr>
              <a:t>Day 2</a:t>
            </a:r>
            <a:endParaRPr sz="600" dirty="0">
              <a:solidFill>
                <a:srgbClr val="BADBF3"/>
              </a:solidFill>
            </a:endParaRPr>
          </a:p>
        </p:txBody>
      </p:sp>
      <p:grpSp>
        <p:nvGrpSpPr>
          <p:cNvPr id="10" name="Google Shape;168;p12"/>
          <p:cNvGrpSpPr/>
          <p:nvPr/>
        </p:nvGrpSpPr>
        <p:grpSpPr>
          <a:xfrm>
            <a:off x="39421" y="1619467"/>
            <a:ext cx="2242934" cy="1040606"/>
            <a:chOff x="0" y="210988"/>
            <a:chExt cx="6012105" cy="1409814"/>
          </a:xfrm>
          <a:solidFill>
            <a:srgbClr val="BADBF3"/>
          </a:solidFill>
        </p:grpSpPr>
        <p:sp>
          <p:nvSpPr>
            <p:cNvPr id="11"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170;p12"/>
            <p:cNvSpPr txBox="1"/>
            <p:nvPr/>
          </p:nvSpPr>
          <p:spPr>
            <a:xfrm>
              <a:off x="472381" y="306698"/>
              <a:ext cx="5064598" cy="1100817"/>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smtClean="0">
                  <a:solidFill>
                    <a:schemeClr val="bg1"/>
                  </a:solidFill>
                  <a:latin typeface="Quicksand" panose="020B0604020202020204" charset="0"/>
                </a:rPr>
                <a:t>Day 2 – Segmenting</a:t>
              </a:r>
            </a:p>
            <a:p>
              <a:pPr lvl="0" algn="ctr">
                <a:lnSpc>
                  <a:spcPct val="110000"/>
                </a:lnSpc>
              </a:pPr>
              <a:r>
                <a:rPr lang="en-US" sz="1200" dirty="0" smtClean="0">
                  <a:solidFill>
                    <a:schemeClr val="bg1"/>
                  </a:solidFill>
                  <a:latin typeface="Quicksand" panose="020B0604020202020204" charset="0"/>
                </a:rPr>
                <a:t>Recap taught sound and orally segment words involving taught sounds</a:t>
              </a:r>
              <a:endParaRPr sz="500" dirty="0">
                <a:solidFill>
                  <a:schemeClr val="bg1"/>
                </a:solidFill>
                <a:latin typeface="Quicksand" panose="020B0604020202020204" charset="0"/>
              </a:endParaRPr>
            </a:p>
          </p:txBody>
        </p:sp>
      </p:grpSp>
      <p:grpSp>
        <p:nvGrpSpPr>
          <p:cNvPr id="13" name="Google Shape;168;p12"/>
          <p:cNvGrpSpPr/>
          <p:nvPr/>
        </p:nvGrpSpPr>
        <p:grpSpPr>
          <a:xfrm>
            <a:off x="1" y="3889724"/>
            <a:ext cx="2282354" cy="1063276"/>
            <a:chOff x="0" y="210988"/>
            <a:chExt cx="6012105" cy="1409814"/>
          </a:xfrm>
          <a:solidFill>
            <a:srgbClr val="BADBF3"/>
          </a:solidFill>
        </p:grpSpPr>
        <p:sp>
          <p:nvSpPr>
            <p:cNvPr id="14"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472380" y="306698"/>
              <a:ext cx="5064600" cy="1256904"/>
            </a:xfrm>
            <a:prstGeom prst="rect">
              <a:avLst/>
            </a:prstGeom>
            <a:grpFill/>
            <a:ln>
              <a:noFill/>
            </a:ln>
          </p:spPr>
          <p:txBody>
            <a:bodyPr spcFirstLastPara="1" wrap="square" lIns="0" tIns="0" rIns="0" bIns="0" anchor="t" anchorCtr="0">
              <a:spAutoFit/>
            </a:bodyPr>
            <a:lstStyle/>
            <a:p>
              <a:pPr lvl="0" algn="ctr">
                <a:lnSpc>
                  <a:spcPct val="110000"/>
                </a:lnSpc>
              </a:pPr>
              <a:r>
                <a:rPr lang="en-US" b="1" dirty="0" smtClean="0">
                  <a:solidFill>
                    <a:schemeClr val="bg1"/>
                  </a:solidFill>
                  <a:latin typeface="Quicksand" panose="020B0604020202020204" charset="0"/>
                </a:rPr>
                <a:t>Day 2 – Segmenting</a:t>
              </a:r>
            </a:p>
            <a:p>
              <a:pPr lvl="0" algn="ctr">
                <a:lnSpc>
                  <a:spcPct val="110000"/>
                </a:lnSpc>
              </a:pPr>
              <a:r>
                <a:rPr lang="en-US" dirty="0" smtClean="0">
                  <a:solidFill>
                    <a:schemeClr val="bg1"/>
                  </a:solidFill>
                  <a:latin typeface="Quicksand" panose="020B0604020202020204" charset="0"/>
                </a:rPr>
                <a:t>Model how to form the letter and segment using dashes</a:t>
              </a:r>
              <a:endParaRPr sz="600" dirty="0">
                <a:solidFill>
                  <a:schemeClr val="bg1"/>
                </a:solidFill>
                <a:latin typeface="Quicksand" panose="020B0604020202020204" charset="0"/>
              </a:endParaRPr>
            </a:p>
          </p:txBody>
        </p:sp>
      </p:grpSp>
      <p:sp>
        <p:nvSpPr>
          <p:cNvPr id="2" name="Rectangle 1"/>
          <p:cNvSpPr/>
          <p:nvPr/>
        </p:nvSpPr>
        <p:spPr>
          <a:xfrm>
            <a:off x="3477491" y="2757556"/>
            <a:ext cx="4572000" cy="523220"/>
          </a:xfrm>
          <a:prstGeom prst="rect">
            <a:avLst/>
          </a:prstGeom>
        </p:spPr>
        <p:txBody>
          <a:bodyPr>
            <a:spAutoFit/>
          </a:bodyPr>
          <a:lstStyle/>
          <a:p>
            <a:r>
              <a:rPr lang="en-GB" dirty="0">
                <a:hlinkClick r:id="rId4"/>
              </a:rPr>
              <a:t>https://</a:t>
            </a:r>
            <a:r>
              <a:rPr lang="en-GB" dirty="0" smtClean="0">
                <a:hlinkClick r:id="rId4"/>
              </a:rPr>
              <a:t>www.youtube.com/watch?v=ec9iNrXSdJE&amp;list=PLkCyTyvoxZzuVAMhhujteytc2nVCPm6nX&amp;index=5</a:t>
            </a:r>
            <a:r>
              <a:rPr lang="en-GB" dirty="0" smtClean="0"/>
              <a:t>  </a:t>
            </a:r>
            <a:endParaRPr lang="en-GB" dirty="0"/>
          </a:p>
        </p:txBody>
      </p:sp>
    </p:spTree>
    <p:extLst>
      <p:ext uri="{BB962C8B-B14F-4D97-AF65-F5344CB8AC3E}">
        <p14:creationId xmlns:p14="http://schemas.microsoft.com/office/powerpoint/2010/main" val="26521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smtClean="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smtClean="0">
                <a:solidFill>
                  <a:srgbClr val="BADBF3"/>
                </a:solidFill>
                <a:latin typeface="Quicksand"/>
                <a:sym typeface="Quicksand"/>
              </a:rPr>
              <a:t>Day 2</a:t>
            </a:r>
            <a:endParaRPr sz="600" dirty="0">
              <a:solidFill>
                <a:srgbClr val="BADBF3"/>
              </a:solidFill>
            </a:endParaRPr>
          </a:p>
        </p:txBody>
      </p:sp>
      <p:grpSp>
        <p:nvGrpSpPr>
          <p:cNvPr id="16" name="Google Shape;168;p12"/>
          <p:cNvGrpSpPr/>
          <p:nvPr/>
        </p:nvGrpSpPr>
        <p:grpSpPr>
          <a:xfrm>
            <a:off x="209614" y="2605073"/>
            <a:ext cx="2506647" cy="1254529"/>
            <a:chOff x="0" y="210988"/>
            <a:chExt cx="6012105" cy="1409814"/>
          </a:xfrm>
          <a:solidFill>
            <a:srgbClr val="BADBF3"/>
          </a:solidFill>
        </p:grpSpPr>
        <p:sp>
          <p:nvSpPr>
            <p:cNvPr id="17"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 name="Google Shape;170;p12"/>
            <p:cNvSpPr txBox="1"/>
            <p:nvPr/>
          </p:nvSpPr>
          <p:spPr>
            <a:xfrm>
              <a:off x="472380" y="382816"/>
              <a:ext cx="5064599" cy="913103"/>
            </a:xfrm>
            <a:prstGeom prst="rect">
              <a:avLst/>
            </a:prstGeom>
            <a:grpFill/>
            <a:ln>
              <a:noFill/>
            </a:ln>
          </p:spPr>
          <p:txBody>
            <a:bodyPr spcFirstLastPara="1" wrap="square" lIns="0" tIns="0" rIns="0" bIns="0" anchor="t" anchorCtr="0">
              <a:spAutoFit/>
            </a:bodyPr>
            <a:lstStyle/>
            <a:p>
              <a:pPr lvl="0" algn="ctr">
                <a:lnSpc>
                  <a:spcPct val="110000"/>
                </a:lnSpc>
              </a:pPr>
              <a:r>
                <a:rPr lang="en-US" sz="1600" b="1" dirty="0" smtClean="0">
                  <a:solidFill>
                    <a:schemeClr val="bg1"/>
                  </a:solidFill>
                  <a:latin typeface="Quicksand" panose="020B0604020202020204" charset="0"/>
                </a:rPr>
                <a:t>Day 2 – Segmenting</a:t>
              </a:r>
            </a:p>
            <a:p>
              <a:pPr lvl="0" algn="ctr">
                <a:lnSpc>
                  <a:spcPct val="110000"/>
                </a:lnSpc>
              </a:pPr>
              <a:r>
                <a:rPr lang="en-US" sz="1600" dirty="0" smtClean="0">
                  <a:solidFill>
                    <a:schemeClr val="bg1"/>
                  </a:solidFill>
                  <a:latin typeface="Quicksand" panose="020B0604020202020204" charset="0"/>
                </a:rPr>
                <a:t>Children complete the Pupil Practice Booklet</a:t>
              </a:r>
              <a:endParaRPr sz="700" dirty="0">
                <a:solidFill>
                  <a:schemeClr val="bg1"/>
                </a:solidFill>
                <a:latin typeface="Quicksand" panose="020B0604020202020204" charset="0"/>
              </a:endParaRPr>
            </a:p>
          </p:txBody>
        </p:sp>
      </p:grpSp>
      <p:sp>
        <p:nvSpPr>
          <p:cNvPr id="2" name="Rectangle 1"/>
          <p:cNvSpPr/>
          <p:nvPr/>
        </p:nvSpPr>
        <p:spPr>
          <a:xfrm>
            <a:off x="3304309" y="2902629"/>
            <a:ext cx="4572000" cy="523220"/>
          </a:xfrm>
          <a:prstGeom prst="rect">
            <a:avLst/>
          </a:prstGeom>
        </p:spPr>
        <p:txBody>
          <a:bodyPr>
            <a:spAutoFit/>
          </a:bodyPr>
          <a:lstStyle/>
          <a:p>
            <a:r>
              <a:rPr lang="en-GB" dirty="0">
                <a:hlinkClick r:id="rId4"/>
              </a:rPr>
              <a:t>https://</a:t>
            </a:r>
            <a:r>
              <a:rPr lang="en-GB" dirty="0" smtClean="0">
                <a:hlinkClick r:id="rId4"/>
              </a:rPr>
              <a:t>www.youtube.com/watch?v=bdE5kb1QdiM&amp;list=PLkCyTyvoxZzuVAMhhujteytc2nVCPm6nX&amp;index=6</a:t>
            </a:r>
            <a:r>
              <a:rPr lang="en-GB" dirty="0" smtClean="0"/>
              <a:t> </a:t>
            </a:r>
            <a:endParaRPr lang="en-GB" dirty="0"/>
          </a:p>
        </p:txBody>
      </p:sp>
    </p:spTree>
    <p:extLst>
      <p:ext uri="{BB962C8B-B14F-4D97-AF65-F5344CB8AC3E}">
        <p14:creationId xmlns:p14="http://schemas.microsoft.com/office/powerpoint/2010/main" val="3079843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smtClean="0">
                <a:solidFill>
                  <a:schemeClr val="lt1"/>
                </a:solidFill>
                <a:latin typeface="Quicksand"/>
                <a:sym typeface="Quicksand"/>
              </a:rPr>
              <a:t>What will my child read?</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999507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626052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What will my child read?</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946567"/>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779843"/>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smtClean="0">
                  <a:solidFill>
                    <a:schemeClr val="bg1"/>
                  </a:solidFill>
                  <a:latin typeface="Quicksand" panose="020B0604020202020204" charset="0"/>
                </a:rPr>
                <a:t>Big Books – These are the books used in the Phonics sessions, exploring two pages every two days in detail around the sound being taught.</a:t>
              </a:r>
              <a:endParaRPr sz="400" b="1" dirty="0">
                <a:solidFill>
                  <a:schemeClr val="bg1"/>
                </a:solidFill>
                <a:latin typeface="Quicksand" panose="020B0604020202020204" charset="0"/>
              </a:endParaRPr>
            </a:p>
          </p:txBody>
        </p:sp>
      </p:grpSp>
      <p:sp>
        <p:nvSpPr>
          <p:cNvPr id="10" name="Google Shape;173;p12"/>
          <p:cNvSpPr/>
          <p:nvPr/>
        </p:nvSpPr>
        <p:spPr>
          <a:xfrm>
            <a:off x="271694" y="2644566"/>
            <a:ext cx="4666385" cy="86591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38337" y="2686519"/>
            <a:ext cx="3930965" cy="744819"/>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smtClean="0">
                <a:solidFill>
                  <a:schemeClr val="lt1"/>
                </a:solidFill>
                <a:latin typeface="Quicksand"/>
                <a:ea typeface="Quicksand"/>
                <a:cs typeface="Quicksand"/>
                <a:sym typeface="Quicksand"/>
              </a:rPr>
              <a:t>Target Practice Readers – These can be read independently as an extension, 1:1, in pairs or in small guided reading groups. These focus on smaller groups of sounds.</a:t>
            </a:r>
            <a:endParaRPr sz="400" dirty="0">
              <a:solidFill>
                <a:schemeClr val="lt1"/>
              </a:solidFill>
            </a:endParaRPr>
          </a:p>
        </p:txBody>
      </p:sp>
      <p:sp>
        <p:nvSpPr>
          <p:cNvPr id="26" name="Google Shape;173;p12"/>
          <p:cNvSpPr/>
          <p:nvPr/>
        </p:nvSpPr>
        <p:spPr>
          <a:xfrm>
            <a:off x="264363" y="3510486"/>
            <a:ext cx="4666385" cy="867551"/>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tx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 name="Google Shape;174;p12"/>
          <p:cNvSpPr txBox="1"/>
          <p:nvPr/>
        </p:nvSpPr>
        <p:spPr>
          <a:xfrm>
            <a:off x="653219" y="3581415"/>
            <a:ext cx="3930965" cy="744819"/>
          </a:xfrm>
          <a:prstGeom prst="rect">
            <a:avLst/>
          </a:prstGeom>
          <a:solidFill>
            <a:schemeClr val="tx2"/>
          </a:solidFill>
          <a:ln>
            <a:noFill/>
          </a:ln>
        </p:spPr>
        <p:txBody>
          <a:bodyPr spcFirstLastPara="1" wrap="square" lIns="0" tIns="0" rIns="0" bIns="0" anchor="t" anchorCtr="0">
            <a:spAutoFit/>
          </a:bodyPr>
          <a:lstStyle/>
          <a:p>
            <a:pPr lvl="0">
              <a:lnSpc>
                <a:spcPct val="110000"/>
              </a:lnSpc>
            </a:pPr>
            <a:r>
              <a:rPr lang="en-US" sz="1100" b="1" dirty="0" smtClean="0">
                <a:solidFill>
                  <a:schemeClr val="lt1"/>
                </a:solidFill>
                <a:latin typeface="Quicksand"/>
                <a:ea typeface="Quicksand"/>
                <a:cs typeface="Quicksand"/>
                <a:sym typeface="Quicksand"/>
              </a:rPr>
              <a:t>Rocket Phonics Readers – These are the reading books your child will bring home at an appropriate level and will contain sounds your child has already learnt and is learning. These books can also be accessed online.</a:t>
            </a:r>
            <a:endParaRPr sz="400" dirty="0">
              <a:solidFill>
                <a:schemeClr val="lt1"/>
              </a:solidFill>
            </a:endParaRPr>
          </a:p>
        </p:txBody>
      </p:sp>
      <p:pic>
        <p:nvPicPr>
          <p:cNvPr id="3" name="Picture 2"/>
          <p:cNvPicPr>
            <a:picLocks noChangeAspect="1"/>
          </p:cNvPicPr>
          <p:nvPr/>
        </p:nvPicPr>
        <p:blipFill>
          <a:blip r:embed="rId4"/>
          <a:stretch>
            <a:fillRect/>
          </a:stretch>
        </p:blipFill>
        <p:spPr>
          <a:xfrm>
            <a:off x="6354639" y="2501922"/>
            <a:ext cx="1292687" cy="1824312"/>
          </a:xfrm>
          <a:prstGeom prst="rect">
            <a:avLst/>
          </a:prstGeom>
        </p:spPr>
      </p:pic>
      <p:pic>
        <p:nvPicPr>
          <p:cNvPr id="2" name="Picture 1"/>
          <p:cNvPicPr>
            <a:picLocks noChangeAspect="1"/>
          </p:cNvPicPr>
          <p:nvPr/>
        </p:nvPicPr>
        <p:blipFill>
          <a:blip r:embed="rId5"/>
          <a:stretch>
            <a:fillRect/>
          </a:stretch>
        </p:blipFill>
        <p:spPr>
          <a:xfrm>
            <a:off x="5123152" y="3058928"/>
            <a:ext cx="1284575" cy="1824312"/>
          </a:xfrm>
          <a:prstGeom prst="rect">
            <a:avLst/>
          </a:prstGeom>
        </p:spPr>
      </p:pic>
      <p:pic>
        <p:nvPicPr>
          <p:cNvPr id="4" name="Picture 3"/>
          <p:cNvPicPr>
            <a:picLocks noChangeAspect="1"/>
          </p:cNvPicPr>
          <p:nvPr/>
        </p:nvPicPr>
        <p:blipFill>
          <a:blip r:embed="rId6"/>
          <a:stretch>
            <a:fillRect/>
          </a:stretch>
        </p:blipFill>
        <p:spPr>
          <a:xfrm>
            <a:off x="7586737" y="1763543"/>
            <a:ext cx="1476082" cy="1817872"/>
          </a:xfrm>
          <a:prstGeom prst="rect">
            <a:avLst/>
          </a:prstGeom>
        </p:spPr>
      </p:pic>
    </p:spTree>
    <p:extLst>
      <p:ext uri="{BB962C8B-B14F-4D97-AF65-F5344CB8AC3E}">
        <p14:creationId xmlns:p14="http://schemas.microsoft.com/office/powerpoint/2010/main" val="393594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2057107"/>
            <a:ext cx="7703903" cy="100027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smtClean="0">
                <a:solidFill>
                  <a:schemeClr val="lt1"/>
                </a:solidFill>
                <a:latin typeface="Quicksand"/>
                <a:sym typeface="Quicksand"/>
              </a:rPr>
              <a:t>Reading</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2246953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Reading</a:t>
            </a:r>
            <a:endParaRPr sz="700" dirty="0">
              <a:solidFill>
                <a:schemeClr val="lt1"/>
              </a:solidFill>
            </a:endParaRPr>
          </a:p>
        </p:txBody>
      </p:sp>
      <p:sp>
        <p:nvSpPr>
          <p:cNvPr id="2" name="TextBox 1"/>
          <p:cNvSpPr txBox="1"/>
          <p:nvPr/>
        </p:nvSpPr>
        <p:spPr>
          <a:xfrm>
            <a:off x="123825" y="1648736"/>
            <a:ext cx="8439150" cy="3416320"/>
          </a:xfrm>
          <a:prstGeom prst="rect">
            <a:avLst/>
          </a:prstGeom>
          <a:noFill/>
        </p:spPr>
        <p:txBody>
          <a:bodyPr wrap="square" rtlCol="0">
            <a:spAutoFit/>
          </a:bodyPr>
          <a:lstStyle/>
          <a:p>
            <a:pPr marL="342900" indent="-342900">
              <a:buFont typeface="Arial" panose="020B0604020202020204" pitchFamily="34" charset="0"/>
              <a:buChar char="•"/>
            </a:pPr>
            <a:endParaRPr lang="en-US" sz="1800" b="1" dirty="0" smtClean="0">
              <a:solidFill>
                <a:srgbClr val="022D42"/>
              </a:solidFill>
              <a:latin typeface="Quicksand" panose="020B0604020202020204" charset="0"/>
            </a:endParaRPr>
          </a:p>
          <a:p>
            <a:pPr marL="342900" indent="-342900">
              <a:buFont typeface="Arial" panose="020B0604020202020204" pitchFamily="34" charset="0"/>
              <a:buChar char="•"/>
            </a:pPr>
            <a:r>
              <a:rPr lang="en-US" sz="1800" b="1" dirty="0" smtClean="0">
                <a:solidFill>
                  <a:srgbClr val="022D42"/>
                </a:solidFill>
                <a:latin typeface="Quicksand" panose="020B0604020202020204" charset="0"/>
              </a:rPr>
              <a:t>Whilst in Reception, your child will take part in three guided reading sessions a week:</a:t>
            </a:r>
          </a:p>
          <a:p>
            <a:pPr lvl="5"/>
            <a:r>
              <a:rPr lang="en-US" sz="1800" b="1" dirty="0">
                <a:solidFill>
                  <a:srgbClr val="022D42"/>
                </a:solidFill>
                <a:latin typeface="Quicksand" panose="020B0604020202020204" charset="0"/>
              </a:rPr>
              <a:t>	</a:t>
            </a:r>
            <a:r>
              <a:rPr lang="en-US" sz="1800" b="1" dirty="0" smtClean="0">
                <a:solidFill>
                  <a:srgbClr val="022D42"/>
                </a:solidFill>
                <a:latin typeface="Quicksand" panose="020B0604020202020204" charset="0"/>
              </a:rPr>
              <a:t>Session 1 – Decode Read</a:t>
            </a:r>
          </a:p>
          <a:p>
            <a:pPr lvl="5"/>
            <a:r>
              <a:rPr lang="en-US" sz="1800" b="1" dirty="0">
                <a:solidFill>
                  <a:srgbClr val="022D42"/>
                </a:solidFill>
                <a:latin typeface="Quicksand" panose="020B0604020202020204" charset="0"/>
              </a:rPr>
              <a:t>	</a:t>
            </a:r>
            <a:r>
              <a:rPr lang="en-US" sz="1800" b="1" dirty="0" smtClean="0">
                <a:solidFill>
                  <a:srgbClr val="022D42"/>
                </a:solidFill>
                <a:latin typeface="Quicksand" panose="020B0604020202020204" charset="0"/>
              </a:rPr>
              <a:t>Session 2 – Prosody</a:t>
            </a:r>
          </a:p>
          <a:p>
            <a:pPr lvl="5"/>
            <a:r>
              <a:rPr lang="en-US" sz="1800" b="1" dirty="0">
                <a:solidFill>
                  <a:srgbClr val="022D42"/>
                </a:solidFill>
                <a:latin typeface="Quicksand" panose="020B0604020202020204" charset="0"/>
              </a:rPr>
              <a:t>	</a:t>
            </a:r>
            <a:r>
              <a:rPr lang="en-US" sz="1800" b="1" dirty="0" smtClean="0">
                <a:solidFill>
                  <a:srgbClr val="022D42"/>
                </a:solidFill>
                <a:latin typeface="Quicksand" panose="020B0604020202020204" charset="0"/>
              </a:rPr>
              <a:t>Session 3 - Comprehension</a:t>
            </a:r>
          </a:p>
          <a:p>
            <a:endParaRPr lang="en-US" sz="1800" b="1" dirty="0" smtClean="0">
              <a:solidFill>
                <a:srgbClr val="022D42"/>
              </a:solidFill>
              <a:latin typeface="Quicksand" panose="020B0604020202020204" charset="0"/>
            </a:endParaRPr>
          </a:p>
          <a:p>
            <a:pPr marL="342900" indent="-342900">
              <a:buFont typeface="Arial" panose="020B0604020202020204" pitchFamily="34" charset="0"/>
              <a:buChar char="•"/>
            </a:pPr>
            <a:r>
              <a:rPr lang="en-US" sz="1800" b="1" dirty="0" smtClean="0">
                <a:solidFill>
                  <a:srgbClr val="022D42"/>
                </a:solidFill>
                <a:latin typeface="Quicksand" panose="020B0604020202020204" charset="0"/>
              </a:rPr>
              <a:t>They will read books that are linked appropriately to the sounds that they have learnt and are learning.</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smtClean="0">
                <a:solidFill>
                  <a:srgbClr val="022D42"/>
                </a:solidFill>
                <a:latin typeface="Quicksand" panose="020B0604020202020204" charset="0"/>
              </a:rPr>
              <a:t>Please work with us and read with your child as much as possible – every little helps!</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202906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sp>
        <p:nvSpPr>
          <p:cNvPr id="185" name="Google Shape;185;p13"/>
          <p:cNvSpPr txBox="1"/>
          <p:nvPr/>
        </p:nvSpPr>
        <p:spPr>
          <a:xfrm>
            <a:off x="730810" y="742806"/>
            <a:ext cx="57858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Agenda</a:t>
            </a:r>
            <a:endParaRPr sz="700" dirty="0">
              <a:solidFill>
                <a:schemeClr val="lt1"/>
              </a:solidFill>
            </a:endParaRPr>
          </a:p>
        </p:txBody>
      </p:sp>
      <p:grpSp>
        <p:nvGrpSpPr>
          <p:cNvPr id="21" name="Google Shape;168;p12"/>
          <p:cNvGrpSpPr/>
          <p:nvPr/>
        </p:nvGrpSpPr>
        <p:grpSpPr>
          <a:xfrm>
            <a:off x="619125" y="1652565"/>
            <a:ext cx="7678729" cy="444532"/>
            <a:chOff x="0" y="0"/>
            <a:chExt cx="6012105" cy="1185418"/>
          </a:xfrm>
        </p:grpSpPr>
        <p:sp>
          <p:nvSpPr>
            <p:cNvPr id="22"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smtClean="0">
                  <a:solidFill>
                    <a:schemeClr val="lt1"/>
                  </a:solidFill>
                  <a:latin typeface="Quicksand"/>
                  <a:ea typeface="Quicksand"/>
                  <a:cs typeface="Quicksand"/>
                  <a:sym typeface="Quicksand"/>
                </a:rPr>
                <a:t>What is Phonics?</a:t>
              </a:r>
              <a:endParaRPr sz="700" dirty="0">
                <a:solidFill>
                  <a:schemeClr val="lt1"/>
                </a:solidFill>
              </a:endParaRPr>
            </a:p>
          </p:txBody>
        </p:sp>
      </p:grpSp>
      <p:grpSp>
        <p:nvGrpSpPr>
          <p:cNvPr id="24" name="Google Shape;172;p12"/>
          <p:cNvGrpSpPr/>
          <p:nvPr/>
        </p:nvGrpSpPr>
        <p:grpSpPr>
          <a:xfrm>
            <a:off x="619125" y="2097097"/>
            <a:ext cx="7678729" cy="444532"/>
            <a:chOff x="0" y="0"/>
            <a:chExt cx="6012105" cy="1185418"/>
          </a:xfrm>
          <a:solidFill>
            <a:srgbClr val="BADBF3"/>
          </a:solidFill>
        </p:grpSpPr>
        <p:sp>
          <p:nvSpPr>
            <p:cNvPr id="25"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smtClean="0">
                  <a:solidFill>
                    <a:schemeClr val="lt1"/>
                  </a:solidFill>
                  <a:latin typeface="Quicksand"/>
                  <a:ea typeface="Quicksand"/>
                  <a:cs typeface="Quicksand"/>
                  <a:sym typeface="Quicksand"/>
                </a:rPr>
                <a:t>Why Rocket Phonics?</a:t>
              </a:r>
              <a:endParaRPr sz="700" dirty="0">
                <a:solidFill>
                  <a:schemeClr val="lt1"/>
                </a:solidFill>
              </a:endParaRPr>
            </a:p>
          </p:txBody>
        </p:sp>
      </p:grpSp>
      <p:grpSp>
        <p:nvGrpSpPr>
          <p:cNvPr id="27" name="Google Shape;176;p12"/>
          <p:cNvGrpSpPr/>
          <p:nvPr/>
        </p:nvGrpSpPr>
        <p:grpSpPr>
          <a:xfrm>
            <a:off x="619125" y="2541629"/>
            <a:ext cx="7678729" cy="444532"/>
            <a:chOff x="0" y="0"/>
            <a:chExt cx="6012105" cy="1185418"/>
          </a:xfrm>
        </p:grpSpPr>
        <p:sp>
          <p:nvSpPr>
            <p:cNvPr id="28" name="Google Shape;177;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178;p12"/>
            <p:cNvSpPr txBox="1"/>
            <p:nvPr/>
          </p:nvSpPr>
          <p:spPr>
            <a:xfrm>
              <a:off x="472378" y="306698"/>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smtClean="0">
                  <a:solidFill>
                    <a:schemeClr val="lt1"/>
                  </a:solidFill>
                  <a:latin typeface="Quicksand"/>
                  <a:ea typeface="Quicksand"/>
                  <a:cs typeface="Quicksand"/>
                  <a:sym typeface="Quicksand"/>
                </a:rPr>
                <a:t>How will my child be taught phonics?</a:t>
              </a:r>
              <a:endParaRPr sz="700" dirty="0">
                <a:solidFill>
                  <a:schemeClr val="lt1"/>
                </a:solidFill>
              </a:endParaRPr>
            </a:p>
          </p:txBody>
        </p:sp>
      </p:grpSp>
      <p:grpSp>
        <p:nvGrpSpPr>
          <p:cNvPr id="30" name="Google Shape;168;p12"/>
          <p:cNvGrpSpPr/>
          <p:nvPr/>
        </p:nvGrpSpPr>
        <p:grpSpPr>
          <a:xfrm>
            <a:off x="619125" y="2972543"/>
            <a:ext cx="7678729" cy="444532"/>
            <a:chOff x="0" y="0"/>
            <a:chExt cx="6012105" cy="1185418"/>
          </a:xfrm>
        </p:grpSpPr>
        <p:sp>
          <p:nvSpPr>
            <p:cNvPr id="31"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smtClean="0">
                  <a:solidFill>
                    <a:schemeClr val="lt1"/>
                  </a:solidFill>
                  <a:latin typeface="Quicksand"/>
                  <a:ea typeface="Quicksand"/>
                  <a:cs typeface="Quicksand"/>
                  <a:sym typeface="Quicksand"/>
                </a:rPr>
                <a:t>What will my child read?</a:t>
              </a:r>
              <a:endParaRPr sz="700" dirty="0">
                <a:solidFill>
                  <a:schemeClr val="lt1"/>
                </a:solidFill>
              </a:endParaRPr>
            </a:p>
          </p:txBody>
        </p:sp>
      </p:grpSp>
      <p:grpSp>
        <p:nvGrpSpPr>
          <p:cNvPr id="33" name="Google Shape;172;p12"/>
          <p:cNvGrpSpPr/>
          <p:nvPr/>
        </p:nvGrpSpPr>
        <p:grpSpPr>
          <a:xfrm>
            <a:off x="619125" y="3417075"/>
            <a:ext cx="7678729" cy="444532"/>
            <a:chOff x="0" y="0"/>
            <a:chExt cx="6012105" cy="1185418"/>
          </a:xfrm>
          <a:solidFill>
            <a:srgbClr val="BADBF3"/>
          </a:solidFill>
        </p:grpSpPr>
        <p:sp>
          <p:nvSpPr>
            <p:cNvPr id="34"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smtClean="0">
                  <a:solidFill>
                    <a:schemeClr val="lt1"/>
                  </a:solidFill>
                  <a:latin typeface="Quicksand"/>
                  <a:sym typeface="Quicksand"/>
                </a:rPr>
                <a:t>Reading</a:t>
              </a:r>
              <a:endParaRPr sz="700" dirty="0">
                <a:solidFill>
                  <a:schemeClr val="lt1"/>
                </a:solidFill>
              </a:endParaRPr>
            </a:p>
          </p:txBody>
        </p:sp>
      </p:grpSp>
      <p:grpSp>
        <p:nvGrpSpPr>
          <p:cNvPr id="36" name="Google Shape;176;p12"/>
          <p:cNvGrpSpPr/>
          <p:nvPr/>
        </p:nvGrpSpPr>
        <p:grpSpPr>
          <a:xfrm>
            <a:off x="619125" y="3861607"/>
            <a:ext cx="7678729" cy="444532"/>
            <a:chOff x="0" y="0"/>
            <a:chExt cx="6012105" cy="1185418"/>
          </a:xfrm>
        </p:grpSpPr>
        <p:sp>
          <p:nvSpPr>
            <p:cNvPr id="37" name="Google Shape;177;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178;p12"/>
            <p:cNvSpPr txBox="1"/>
            <p:nvPr/>
          </p:nvSpPr>
          <p:spPr>
            <a:xfrm>
              <a:off x="472378" y="306698"/>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smtClean="0">
                  <a:solidFill>
                    <a:schemeClr val="lt1"/>
                  </a:solidFill>
                  <a:latin typeface="Quicksand"/>
                  <a:sym typeface="Quicksand"/>
                </a:rPr>
                <a:t>Questions</a:t>
              </a:r>
              <a:endParaRPr sz="700" dirty="0">
                <a:solidFill>
                  <a:schemeClr val="lt1"/>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9" name="Google Shape;419;p22"/>
          <p:cNvSpPr txBox="1"/>
          <p:nvPr/>
        </p:nvSpPr>
        <p:spPr>
          <a:xfrm>
            <a:off x="4354475" y="1744373"/>
            <a:ext cx="4074188"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Thank you all for coming.</a:t>
            </a:r>
            <a:endParaRPr sz="700" dirty="0">
              <a:solidFill>
                <a:schemeClr val="lt1"/>
              </a:solidFill>
            </a:endParaRPr>
          </a:p>
        </p:txBody>
      </p:sp>
      <p:sp>
        <p:nvSpPr>
          <p:cNvPr id="420" name="Google Shape;420;p22"/>
          <p:cNvSpPr txBox="1"/>
          <p:nvPr/>
        </p:nvSpPr>
        <p:spPr>
          <a:xfrm>
            <a:off x="4354475" y="3024136"/>
            <a:ext cx="4074188" cy="2769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1500" dirty="0" smtClean="0">
                <a:solidFill>
                  <a:schemeClr val="lt1"/>
                </a:solidFill>
                <a:latin typeface="Quicksand"/>
                <a:ea typeface="Quicksand"/>
                <a:cs typeface="Quicksand"/>
                <a:sym typeface="Quicksand"/>
              </a:rPr>
              <a:t>Any Questions?</a:t>
            </a:r>
            <a:endParaRPr sz="700" dirty="0">
              <a:solidFill>
                <a:schemeClr val="lt1"/>
              </a:solidFill>
            </a:endParaRPr>
          </a:p>
        </p:txBody>
      </p:sp>
      <p:pic>
        <p:nvPicPr>
          <p:cNvPr id="2" name="Picture 1"/>
          <p:cNvPicPr>
            <a:picLocks noChangeAspect="1"/>
          </p:cNvPicPr>
          <p:nvPr/>
        </p:nvPicPr>
        <p:blipFill>
          <a:blip r:embed="rId3"/>
          <a:stretch>
            <a:fillRect/>
          </a:stretch>
        </p:blipFill>
        <p:spPr>
          <a:xfrm>
            <a:off x="0" y="0"/>
            <a:ext cx="3639126" cy="5153319"/>
          </a:xfrm>
          <a:prstGeom prst="rect">
            <a:avLst/>
          </a:prstGeom>
        </p:spPr>
      </p:pic>
      <p:grpSp>
        <p:nvGrpSpPr>
          <p:cNvPr id="23" name="Google Shape;119;p8"/>
          <p:cNvGrpSpPr/>
          <p:nvPr/>
        </p:nvGrpSpPr>
        <p:grpSpPr>
          <a:xfrm>
            <a:off x="7695792" y="-280209"/>
            <a:ext cx="1765341" cy="1745094"/>
            <a:chOff x="153119" y="1493233"/>
            <a:chExt cx="1765341" cy="1745094"/>
          </a:xfrm>
        </p:grpSpPr>
        <p:sp>
          <p:nvSpPr>
            <p:cNvPr id="24"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5" name="Google Shape;121;p8"/>
            <p:cNvGrpSpPr/>
            <p:nvPr/>
          </p:nvGrpSpPr>
          <p:grpSpPr>
            <a:xfrm rot="-699226">
              <a:off x="477260" y="1844255"/>
              <a:ext cx="1083642" cy="1011875"/>
              <a:chOff x="960170" y="3681587"/>
              <a:chExt cx="2167254" cy="2023640"/>
            </a:xfrm>
          </p:grpSpPr>
          <p:sp>
            <p:nvSpPr>
              <p:cNvPr id="26"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41" name="Picture 40"/>
          <p:cNvPicPr>
            <a:picLocks noChangeAspect="1"/>
          </p:cNvPicPr>
          <p:nvPr/>
        </p:nvPicPr>
        <p:blipFill>
          <a:blip r:embed="rId4">
            <a:clrChange>
              <a:clrFrom>
                <a:srgbClr val="063F63"/>
              </a:clrFrom>
              <a:clrTo>
                <a:srgbClr val="063F63">
                  <a:alpha val="0"/>
                </a:srgbClr>
              </a:clrTo>
            </a:clrChange>
          </a:blip>
          <a:stretch>
            <a:fillRect/>
          </a:stretch>
        </p:blipFill>
        <p:spPr>
          <a:xfrm>
            <a:off x="2789602" y="1660175"/>
            <a:ext cx="1699047" cy="1640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65134" y="1951824"/>
            <a:ext cx="7198849" cy="10002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6500" b="1" dirty="0" smtClean="0">
                <a:solidFill>
                  <a:schemeClr val="lt1"/>
                </a:solidFill>
                <a:latin typeface="Quicksand"/>
                <a:sym typeface="Quicksand"/>
              </a:rPr>
              <a:t>What</a:t>
            </a:r>
            <a:r>
              <a:rPr lang="en" sz="6500" b="1" dirty="0" smtClean="0">
                <a:solidFill>
                  <a:schemeClr val="lt1"/>
                </a:solidFill>
                <a:latin typeface="Quicksand"/>
                <a:sym typeface="Quicksand"/>
              </a:rPr>
              <a:t> is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180928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What is Phonics?</a:t>
            </a:r>
            <a:endParaRPr sz="700" dirty="0">
              <a:solidFill>
                <a:schemeClr val="lt1"/>
              </a:solidFill>
            </a:endParaRPr>
          </a:p>
        </p:txBody>
      </p:sp>
      <p:sp>
        <p:nvSpPr>
          <p:cNvPr id="2" name="TextBox 1"/>
          <p:cNvSpPr txBox="1"/>
          <p:nvPr/>
        </p:nvSpPr>
        <p:spPr>
          <a:xfrm>
            <a:off x="123825" y="1648736"/>
            <a:ext cx="8439150" cy="3416320"/>
          </a:xfrm>
          <a:prstGeom prst="rect">
            <a:avLst/>
          </a:prstGeom>
          <a:noFill/>
        </p:spPr>
        <p:txBody>
          <a:bodyPr wrap="square" rtlCol="0">
            <a:spAutoFit/>
          </a:bodyPr>
          <a:lstStyle/>
          <a:p>
            <a:pPr marL="342900" indent="-342900">
              <a:buFont typeface="Arial" panose="020B0604020202020204" pitchFamily="34" charset="0"/>
              <a:buChar char="•"/>
            </a:pPr>
            <a:r>
              <a:rPr lang="en-US" sz="1800" b="1" dirty="0">
                <a:solidFill>
                  <a:srgbClr val="022D42"/>
                </a:solidFill>
                <a:latin typeface="Quicksand" panose="020B0604020202020204" charset="0"/>
              </a:rPr>
              <a:t>Systematic Synthetic Phonics is a way of teaching children to read, write and spell. The sounds that children learn are taught in a specific, systematic order (not alphabetically) so that children can </a:t>
            </a:r>
            <a:r>
              <a:rPr lang="en-US" sz="1800" b="1" dirty="0" smtClean="0">
                <a:solidFill>
                  <a:srgbClr val="022D42"/>
                </a:solidFill>
                <a:latin typeface="Quicksand" panose="020B0604020202020204" charset="0"/>
              </a:rPr>
              <a:t>begin </a:t>
            </a:r>
            <a:r>
              <a:rPr lang="en-US" sz="1800" b="1" dirty="0">
                <a:solidFill>
                  <a:srgbClr val="022D42"/>
                </a:solidFill>
                <a:latin typeface="Quicksand" panose="020B0604020202020204" charset="0"/>
              </a:rPr>
              <a:t>to build words from these sounds as early as possible. </a:t>
            </a:r>
            <a:endParaRPr lang="en-US" sz="1800" b="1" dirty="0" smtClean="0">
              <a:solidFill>
                <a:srgbClr val="022D42"/>
              </a:solidFill>
              <a:latin typeface="Quicksand" panose="020B0604020202020204" charset="0"/>
            </a:endParaRP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smtClean="0">
                <a:solidFill>
                  <a:srgbClr val="022D42"/>
                </a:solidFill>
                <a:latin typeface="Quicksand" panose="020B0604020202020204" charset="0"/>
              </a:rPr>
              <a:t>Phonics </a:t>
            </a:r>
            <a:r>
              <a:rPr lang="en-US" sz="1800" b="1" dirty="0">
                <a:solidFill>
                  <a:srgbClr val="022D42"/>
                </a:solidFill>
                <a:latin typeface="Quicksand" panose="020B0604020202020204" charset="0"/>
              </a:rPr>
              <a:t>supports children to hear, identify and link the sounds that letters make (phonemes) to what the letters look like when written down (graphemes). This helps children to </a:t>
            </a:r>
            <a:r>
              <a:rPr lang="en-US" sz="1800" b="1" dirty="0" err="1">
                <a:solidFill>
                  <a:srgbClr val="022D42"/>
                </a:solidFill>
                <a:latin typeface="Quicksand" panose="020B0604020202020204" charset="0"/>
              </a:rPr>
              <a:t>recognise</a:t>
            </a:r>
            <a:r>
              <a:rPr lang="en-US" sz="1800" b="1" dirty="0">
                <a:solidFill>
                  <a:srgbClr val="022D42"/>
                </a:solidFill>
                <a:latin typeface="Quicksand" panose="020B0604020202020204" charset="0"/>
              </a:rPr>
              <a:t> and read words, using knowledge of the sounds to read new or unfamiliar words. </a:t>
            </a:r>
            <a:endParaRPr lang="en-US" sz="1800" b="1" dirty="0" smtClean="0">
              <a:solidFill>
                <a:srgbClr val="022D42"/>
              </a:solidFill>
              <a:latin typeface="Quicksand" panose="020B0604020202020204" charset="0"/>
            </a:endParaRP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smtClean="0">
                <a:solidFill>
                  <a:srgbClr val="022D42"/>
                </a:solidFill>
                <a:latin typeface="Quicksand" panose="020B0604020202020204" charset="0"/>
              </a:rPr>
              <a:t>Phonics is a cornerstone to education here at Swain House Primary School and is a lifelong skill that our children will use. </a:t>
            </a:r>
            <a:endParaRPr lang="en-GB"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What is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
        <p:nvSpPr>
          <p:cNvPr id="5" name="TextBox 4"/>
          <p:cNvSpPr txBox="1"/>
          <p:nvPr/>
        </p:nvSpPr>
        <p:spPr>
          <a:xfrm>
            <a:off x="123825" y="1648736"/>
            <a:ext cx="8590684" cy="3354765"/>
          </a:xfrm>
          <a:prstGeom prst="rect">
            <a:avLst/>
          </a:prstGeom>
          <a:noFill/>
        </p:spPr>
        <p:txBody>
          <a:bodyPr wrap="square" rtlCol="0">
            <a:spAutoFit/>
          </a:bodyPr>
          <a:lstStyle/>
          <a:p>
            <a:r>
              <a:rPr lang="en-US" sz="1600" b="1" dirty="0" smtClean="0">
                <a:solidFill>
                  <a:srgbClr val="022D42"/>
                </a:solidFill>
                <a:latin typeface="Quicksand" panose="020B0604020202020204" charset="0"/>
              </a:rPr>
              <a:t>Here are some terms that your children will become familiar with:</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smtClean="0">
                <a:solidFill>
                  <a:srgbClr val="022D42"/>
                </a:solidFill>
                <a:latin typeface="Quicksand" panose="020B0604020202020204" charset="0"/>
              </a:rPr>
              <a:t>Phoneme  - the sound</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smtClean="0">
                <a:solidFill>
                  <a:srgbClr val="022D42"/>
                </a:solidFill>
                <a:latin typeface="Quicksand" panose="020B0604020202020204" charset="0"/>
              </a:rPr>
              <a:t>Grapheme – how the sound is written</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smtClean="0">
                <a:solidFill>
                  <a:srgbClr val="022D42"/>
                </a:solidFill>
                <a:latin typeface="Quicksand" panose="020B0604020202020204" charset="0"/>
              </a:rPr>
              <a:t>Digraph – </a:t>
            </a:r>
            <a:r>
              <a:rPr lang="en-US" sz="1600" b="1" dirty="0">
                <a:solidFill>
                  <a:srgbClr val="022D42"/>
                </a:solidFill>
                <a:latin typeface="Quicksand" panose="020B0604020202020204" charset="0"/>
              </a:rPr>
              <a:t>Two letters which together represent one sound, e.g. </a:t>
            </a:r>
            <a:r>
              <a:rPr lang="en-US" sz="1600" b="1" dirty="0" err="1">
                <a:solidFill>
                  <a:srgbClr val="022D42"/>
                </a:solidFill>
                <a:latin typeface="Quicksand" panose="020B0604020202020204" charset="0"/>
              </a:rPr>
              <a:t>ai</a:t>
            </a:r>
            <a:r>
              <a:rPr lang="en-US" sz="1600" b="1" dirty="0">
                <a:solidFill>
                  <a:srgbClr val="022D42"/>
                </a:solidFill>
                <a:latin typeface="Quicksand" panose="020B0604020202020204" charset="0"/>
              </a:rPr>
              <a:t>, </a:t>
            </a:r>
            <a:r>
              <a:rPr lang="en-US" sz="1600" b="1" dirty="0" err="1">
                <a:solidFill>
                  <a:srgbClr val="022D42"/>
                </a:solidFill>
                <a:latin typeface="Quicksand" panose="020B0604020202020204" charset="0"/>
              </a:rPr>
              <a:t>ea</a:t>
            </a:r>
            <a:r>
              <a:rPr lang="en-US" sz="1600" b="1" dirty="0">
                <a:solidFill>
                  <a:srgbClr val="022D42"/>
                </a:solidFill>
                <a:latin typeface="Quicksand" panose="020B0604020202020204" charset="0"/>
              </a:rPr>
              <a:t>, </a:t>
            </a:r>
            <a:r>
              <a:rPr lang="en-US" sz="1600" b="1" dirty="0" err="1" smtClean="0">
                <a:solidFill>
                  <a:srgbClr val="022D42"/>
                </a:solidFill>
                <a:latin typeface="Quicksand" panose="020B0604020202020204" charset="0"/>
              </a:rPr>
              <a:t>mb</a:t>
            </a:r>
            <a:endParaRPr lang="en-US" sz="1600" b="1" dirty="0" smtClean="0">
              <a:solidFill>
                <a:srgbClr val="022D42"/>
              </a:solidFill>
              <a:latin typeface="Quicksand" panose="020B0604020202020204" charset="0"/>
            </a:endParaRP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smtClean="0">
                <a:solidFill>
                  <a:srgbClr val="022D42"/>
                </a:solidFill>
                <a:latin typeface="Quicksand" panose="020B0604020202020204" charset="0"/>
              </a:rPr>
              <a:t>Blending – reading the individual sounds together to make a word</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smtClean="0">
                <a:solidFill>
                  <a:srgbClr val="022D42"/>
                </a:solidFill>
                <a:latin typeface="Quicksand" panose="020B0604020202020204" charset="0"/>
              </a:rPr>
              <a:t>Segmenting – listening to a word and breaking it up into the letter sounds</a:t>
            </a:r>
          </a:p>
          <a:p>
            <a:endParaRPr lang="en-US" sz="1800" b="1" dirty="0">
              <a:solidFill>
                <a:srgbClr val="022D42"/>
              </a:solidFill>
              <a:latin typeface="Quicksand" panose="020B0604020202020204" charset="0"/>
            </a:endParaRPr>
          </a:p>
          <a:p>
            <a:r>
              <a:rPr lang="en-US" sz="1800" b="1" dirty="0" smtClean="0">
                <a:solidFill>
                  <a:srgbClr val="022D42"/>
                </a:solidFill>
                <a:latin typeface="Quicksand" panose="020B0604020202020204" charset="0"/>
              </a:rPr>
              <a:t> </a:t>
            </a:r>
            <a:endParaRPr lang="en-GB" sz="1800" b="1" dirty="0">
              <a:solidFill>
                <a:srgbClr val="022D42"/>
              </a:solidFill>
              <a:latin typeface="Quicksand" panose="020B0604020202020204" charset="0"/>
            </a:endParaRPr>
          </a:p>
        </p:txBody>
      </p:sp>
    </p:spTree>
    <p:extLst>
      <p:ext uri="{BB962C8B-B14F-4D97-AF65-F5344CB8AC3E}">
        <p14:creationId xmlns:p14="http://schemas.microsoft.com/office/powerpoint/2010/main" val="1753596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934406" y="1619315"/>
            <a:ext cx="7198849" cy="20005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smtClean="0">
                <a:solidFill>
                  <a:schemeClr val="lt1"/>
                </a:solidFill>
                <a:latin typeface="Quicksand"/>
                <a:sym typeface="Quicksand"/>
              </a:rPr>
              <a:t>Why Rocket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8012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87196" cy="10464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Why Rocket Phonics?</a:t>
            </a:r>
          </a:p>
          <a:p>
            <a:pPr marL="0" marR="0" lvl="0" indent="0" algn="l" rtl="0">
              <a:lnSpc>
                <a:spcPct val="100000"/>
              </a:lnSpc>
              <a:spcBef>
                <a:spcPts val="0"/>
              </a:spcBef>
              <a:spcAft>
                <a:spcPts val="0"/>
              </a:spcAft>
              <a:buNone/>
            </a:pPr>
            <a:r>
              <a:rPr lang="en" sz="2800" b="1" dirty="0" smtClean="0">
                <a:solidFill>
                  <a:srgbClr val="FFC000"/>
                </a:solidFill>
                <a:latin typeface="Quicksand"/>
                <a:sym typeface="Quicksand"/>
              </a:rPr>
              <a:t>Click the Link if the video doesn’t load.</a:t>
            </a:r>
            <a:endParaRPr sz="400" dirty="0">
              <a:solidFill>
                <a:srgbClr val="FFC000"/>
              </a:solidFill>
            </a:endParaRP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78182" y="4179231"/>
            <a:ext cx="946768" cy="914400"/>
          </a:xfrm>
          <a:prstGeom prst="rect">
            <a:avLst/>
          </a:prstGeom>
        </p:spPr>
      </p:pic>
      <p:pic>
        <p:nvPicPr>
          <p:cNvPr id="4" name="sf_9Fo69wVI"/>
          <p:cNvPicPr>
            <a:picLocks noRot="1" noChangeAspect="1"/>
          </p:cNvPicPr>
          <p:nvPr>
            <a:videoFile r:link="rId1"/>
          </p:nvPr>
        </p:nvPicPr>
        <p:blipFill>
          <a:blip r:embed="rId5"/>
          <a:stretch>
            <a:fillRect/>
          </a:stretch>
        </p:blipFill>
        <p:spPr>
          <a:xfrm>
            <a:off x="1714500" y="1648689"/>
            <a:ext cx="5436393" cy="3331220"/>
          </a:xfrm>
          <a:prstGeom prst="rect">
            <a:avLst/>
          </a:prstGeom>
        </p:spPr>
      </p:pic>
      <p:sp>
        <p:nvSpPr>
          <p:cNvPr id="2" name="Rectangle 1"/>
          <p:cNvSpPr/>
          <p:nvPr/>
        </p:nvSpPr>
        <p:spPr>
          <a:xfrm>
            <a:off x="2341418" y="4672132"/>
            <a:ext cx="5250275" cy="307777"/>
          </a:xfrm>
          <a:prstGeom prst="rect">
            <a:avLst/>
          </a:prstGeom>
        </p:spPr>
        <p:txBody>
          <a:bodyPr wrap="square">
            <a:spAutoFit/>
          </a:bodyPr>
          <a:lstStyle/>
          <a:p>
            <a:r>
              <a:rPr lang="en-GB" dirty="0">
                <a:hlinkClick r:id="rId6"/>
              </a:rPr>
              <a:t>https://</a:t>
            </a:r>
            <a:r>
              <a:rPr lang="en-GB" dirty="0" smtClean="0">
                <a:hlinkClick r:id="rId6"/>
              </a:rPr>
              <a:t>www.youtube.com/watch?reload=9&amp;v=sf_9Fo69wVI</a:t>
            </a:r>
            <a:r>
              <a:rPr lang="en-GB" dirty="0" smtClean="0"/>
              <a:t> </a:t>
            </a:r>
            <a:endParaRPr lang="en-GB" dirty="0"/>
          </a:p>
        </p:txBody>
      </p:sp>
    </p:spTree>
    <p:extLst>
      <p:ext uri="{BB962C8B-B14F-4D97-AF65-F5344CB8AC3E}">
        <p14:creationId xmlns:p14="http://schemas.microsoft.com/office/powerpoint/2010/main" val="109664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568555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smtClean="0">
                <a:solidFill>
                  <a:schemeClr val="lt1"/>
                </a:solidFill>
                <a:latin typeface="Quicksand"/>
                <a:ea typeface="Quicksand"/>
                <a:cs typeface="Quicksand"/>
                <a:sym typeface="Quicksand"/>
              </a:rPr>
              <a:t>Why Rocket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814948"/>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832768"/>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There are lots of engaging resources such as flashcards, sound mats, and online, interactive Big Books and quizzes to develop learning further. </a:t>
              </a:r>
              <a:endParaRPr sz="400" b="1" dirty="0">
                <a:solidFill>
                  <a:schemeClr val="bg1"/>
                </a:solidFill>
                <a:latin typeface="Quicksand" panose="020B0604020202020204" charset="0"/>
              </a:endParaRPr>
            </a:p>
          </p:txBody>
        </p:sp>
      </p:grpSp>
      <p:sp>
        <p:nvSpPr>
          <p:cNvPr id="10" name="Google Shape;173;p12"/>
          <p:cNvSpPr/>
          <p:nvPr/>
        </p:nvSpPr>
        <p:spPr>
          <a:xfrm>
            <a:off x="271694" y="2512947"/>
            <a:ext cx="4666385" cy="51426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38337" y="2554900"/>
            <a:ext cx="3930965" cy="472316"/>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There is a fully matched series of decodable reading books </a:t>
            </a:r>
            <a:r>
              <a:rPr lang="en-US" sz="1100" b="1" dirty="0" smtClean="0">
                <a:solidFill>
                  <a:schemeClr val="lt1"/>
                </a:solidFill>
                <a:latin typeface="Quicksand"/>
                <a:ea typeface="Quicksand"/>
                <a:cs typeface="Quicksand"/>
                <a:sym typeface="Quicksand"/>
              </a:rPr>
              <a:t>from </a:t>
            </a:r>
            <a:r>
              <a:rPr lang="en-US" sz="1100" b="1" dirty="0">
                <a:solidFill>
                  <a:schemeClr val="lt1"/>
                </a:solidFill>
                <a:latin typeface="Quicksand"/>
                <a:ea typeface="Quicksand"/>
                <a:cs typeface="Quicksand"/>
                <a:sym typeface="Quicksand"/>
              </a:rPr>
              <a:t>a variety of genres.</a:t>
            </a:r>
            <a:endParaRPr sz="400" dirty="0">
              <a:solidFill>
                <a:schemeClr val="lt1"/>
              </a:solidFill>
            </a:endParaRPr>
          </a:p>
        </p:txBody>
      </p:sp>
      <p:sp>
        <p:nvSpPr>
          <p:cNvPr id="26" name="Google Shape;173;p12"/>
          <p:cNvSpPr/>
          <p:nvPr/>
        </p:nvSpPr>
        <p:spPr>
          <a:xfrm>
            <a:off x="265431" y="3026854"/>
            <a:ext cx="4666385" cy="51426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tx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 name="Google Shape;174;p12"/>
          <p:cNvSpPr txBox="1"/>
          <p:nvPr/>
        </p:nvSpPr>
        <p:spPr>
          <a:xfrm>
            <a:off x="632074" y="3068807"/>
            <a:ext cx="3930965" cy="372410"/>
          </a:xfrm>
          <a:prstGeom prst="rect">
            <a:avLst/>
          </a:prstGeom>
          <a:solidFill>
            <a:schemeClr val="tx2"/>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Books are available online and quizzes help the children to </a:t>
            </a:r>
            <a:r>
              <a:rPr lang="en-US" sz="1100" b="1" dirty="0" smtClean="0">
                <a:solidFill>
                  <a:schemeClr val="lt1"/>
                </a:solidFill>
                <a:latin typeface="Quicksand"/>
                <a:ea typeface="Quicksand"/>
                <a:cs typeface="Quicksand"/>
                <a:sym typeface="Quicksand"/>
              </a:rPr>
              <a:t>develop </a:t>
            </a:r>
            <a:r>
              <a:rPr lang="en-US" sz="1100" b="1" dirty="0">
                <a:solidFill>
                  <a:schemeClr val="lt1"/>
                </a:solidFill>
                <a:latin typeface="Quicksand"/>
                <a:ea typeface="Quicksand"/>
                <a:cs typeface="Quicksand"/>
                <a:sym typeface="Quicksand"/>
              </a:rPr>
              <a:t>their reading comprehension skills. </a:t>
            </a:r>
            <a:endParaRPr sz="400" dirty="0">
              <a:solidFill>
                <a:schemeClr val="lt1"/>
              </a:solidFill>
            </a:endParaRPr>
          </a:p>
        </p:txBody>
      </p:sp>
      <p:grpSp>
        <p:nvGrpSpPr>
          <p:cNvPr id="12" name="Google Shape;168;p12"/>
          <p:cNvGrpSpPr/>
          <p:nvPr/>
        </p:nvGrpSpPr>
        <p:grpSpPr>
          <a:xfrm>
            <a:off x="259168" y="3541122"/>
            <a:ext cx="4666384" cy="275805"/>
            <a:chOff x="0" y="210988"/>
            <a:chExt cx="6012105" cy="974430"/>
          </a:xfrm>
        </p:grpSpPr>
        <p:sp>
          <p:nvSpPr>
            <p:cNvPr id="13"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 name="Google Shape;170;p12"/>
            <p:cNvSpPr txBox="1"/>
            <p:nvPr/>
          </p:nvSpPr>
          <p:spPr>
            <a:xfrm>
              <a:off x="472378" y="306697"/>
              <a:ext cx="5064600" cy="259948"/>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smtClean="0">
                  <a:solidFill>
                    <a:schemeClr val="bg1"/>
                  </a:solidFill>
                  <a:latin typeface="Quicksand" panose="020B0604020202020204" charset="0"/>
                </a:rPr>
                <a:t>The reading books are varied, diverse and interesting.</a:t>
              </a:r>
              <a:endParaRPr sz="400" b="1" dirty="0">
                <a:solidFill>
                  <a:schemeClr val="bg1"/>
                </a:solidFill>
                <a:latin typeface="Quicksand" panose="020B0604020202020204" charset="0"/>
              </a:endParaRPr>
            </a:p>
          </p:txBody>
        </p:sp>
      </p:grpSp>
      <p:sp>
        <p:nvSpPr>
          <p:cNvPr id="15" name="Google Shape;173;p12"/>
          <p:cNvSpPr/>
          <p:nvPr/>
        </p:nvSpPr>
        <p:spPr>
          <a:xfrm>
            <a:off x="258100" y="3816927"/>
            <a:ext cx="4666385" cy="852055"/>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 name="Google Shape;174;p12"/>
          <p:cNvSpPr txBox="1"/>
          <p:nvPr/>
        </p:nvSpPr>
        <p:spPr>
          <a:xfrm>
            <a:off x="625809" y="3872538"/>
            <a:ext cx="3930965" cy="744819"/>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smtClean="0">
                <a:solidFill>
                  <a:schemeClr val="lt1"/>
                </a:solidFill>
                <a:latin typeface="Quicksand"/>
                <a:ea typeface="Quicksand"/>
                <a:cs typeface="Quicksand"/>
                <a:sym typeface="Quicksand"/>
              </a:rPr>
              <a:t>The clear plans and lesson structure will also ensure teaching from Reception to KS1 is consistent, and the children will already know the routine when they move to KS1.</a:t>
            </a:r>
            <a:endParaRPr sz="400" dirty="0">
              <a:solidFill>
                <a:schemeClr val="lt1"/>
              </a:solidFill>
            </a:endParaRPr>
          </a:p>
        </p:txBody>
      </p:sp>
      <p:pic>
        <p:nvPicPr>
          <p:cNvPr id="2" name="Picture 1"/>
          <p:cNvPicPr>
            <a:picLocks noChangeAspect="1"/>
          </p:cNvPicPr>
          <p:nvPr/>
        </p:nvPicPr>
        <p:blipFill rotWithShape="1">
          <a:blip r:embed="rId4"/>
          <a:srcRect t="758"/>
          <a:stretch/>
        </p:blipFill>
        <p:spPr>
          <a:xfrm rot="242512">
            <a:off x="6691611" y="1714922"/>
            <a:ext cx="2189154" cy="1530218"/>
          </a:xfrm>
          <a:prstGeom prst="roundRect">
            <a:avLst>
              <a:gd name="adj" fmla="val 8594"/>
            </a:avLst>
          </a:prstGeom>
          <a:solidFill>
            <a:srgbClr val="FFFFFF">
              <a:shade val="85000"/>
            </a:srgbClr>
          </a:solidFill>
          <a:ln>
            <a:solidFill>
              <a:srgbClr val="EA4A92"/>
            </a:solidFill>
          </a:ln>
          <a:effectLst/>
        </p:spPr>
      </p:pic>
      <p:pic>
        <p:nvPicPr>
          <p:cNvPr id="3" name="Picture 2"/>
          <p:cNvPicPr>
            <a:picLocks noChangeAspect="1"/>
          </p:cNvPicPr>
          <p:nvPr/>
        </p:nvPicPr>
        <p:blipFill>
          <a:blip r:embed="rId5"/>
          <a:stretch>
            <a:fillRect/>
          </a:stretch>
        </p:blipFill>
        <p:spPr>
          <a:xfrm rot="21403900">
            <a:off x="5159587" y="1854933"/>
            <a:ext cx="1259309" cy="1551648"/>
          </a:xfrm>
          <a:prstGeom prst="rect">
            <a:avLst/>
          </a:prstGeom>
          <a:ln>
            <a:solidFill>
              <a:srgbClr val="EA4A92"/>
            </a:solidFill>
          </a:ln>
        </p:spPr>
      </p:pic>
      <p:pic>
        <p:nvPicPr>
          <p:cNvPr id="4" name="Picture 3"/>
          <p:cNvPicPr>
            <a:picLocks noChangeAspect="1"/>
          </p:cNvPicPr>
          <p:nvPr/>
        </p:nvPicPr>
        <p:blipFill>
          <a:blip r:embed="rId6"/>
          <a:stretch>
            <a:fillRect/>
          </a:stretch>
        </p:blipFill>
        <p:spPr>
          <a:xfrm rot="21367227">
            <a:off x="5994632" y="3460236"/>
            <a:ext cx="2086610" cy="1451843"/>
          </a:xfrm>
          <a:prstGeom prst="rect">
            <a:avLst/>
          </a:prstGeom>
          <a:ln>
            <a:solidFill>
              <a:srgbClr val="EA4A92"/>
            </a:solidFill>
          </a:ln>
        </p:spPr>
      </p:pic>
    </p:spTree>
    <p:extLst>
      <p:ext uri="{BB962C8B-B14F-4D97-AF65-F5344CB8AC3E}">
        <p14:creationId xmlns:p14="http://schemas.microsoft.com/office/powerpoint/2010/main" val="626895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smtClean="0">
                <a:solidFill>
                  <a:schemeClr val="lt1"/>
                </a:solidFill>
                <a:latin typeface="Quicksand"/>
                <a:sym typeface="Quicksand"/>
              </a:rPr>
              <a:t>How will my child be taught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3163413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Navy Blue Cute Illustrative Scrapbook Colorful Resume Creative Presentation">
  <a:themeElements>
    <a:clrScheme name="Custom 347">
      <a:dk1>
        <a:srgbClr val="022D42"/>
      </a:dk1>
      <a:lt1>
        <a:srgbClr val="FFFFFF"/>
      </a:lt1>
      <a:dk2>
        <a:srgbClr val="EC4F22"/>
      </a:dk2>
      <a:lt2>
        <a:srgbClr val="E8BB2B"/>
      </a:lt2>
      <a:accent1>
        <a:srgbClr val="BADBF3"/>
      </a:accent1>
      <a:accent2>
        <a:srgbClr val="F2E281"/>
      </a:accent2>
      <a:accent3>
        <a:srgbClr val="FFFFFF"/>
      </a:accent3>
      <a:accent4>
        <a:srgbClr val="FFFFFF"/>
      </a:accent4>
      <a:accent5>
        <a:srgbClr val="FFFFFF"/>
      </a:accent5>
      <a:accent6>
        <a:srgbClr val="FFFFFF"/>
      </a:accent6>
      <a:hlink>
        <a:srgbClr val="E8BB2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734</Words>
  <Application>Microsoft Office PowerPoint</Application>
  <PresentationFormat>On-screen Show (16:9)</PresentationFormat>
  <Paragraphs>92</Paragraphs>
  <Slides>20</Slides>
  <Notes>20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Quicksand</vt:lpstr>
      <vt:lpstr>Calibri</vt:lpstr>
      <vt:lpstr>Navy Blue Cute Illustrative Scrapbook Colorful Resume Creative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North</dc:creator>
  <cp:lastModifiedBy>Liam North</cp:lastModifiedBy>
  <cp:revision>24</cp:revision>
  <dcterms:modified xsi:type="dcterms:W3CDTF">2023-10-05T12:04:40Z</dcterms:modified>
</cp:coreProperties>
</file>