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entury Gothic" panose="020B0502020202020204" pitchFamily="34" charset="0"/>
      <p:regular r:id="rId8"/>
      <p:bold r:id="rId9"/>
      <p:italic r:id="rId10"/>
      <p:boldItalic r:id="rId11"/>
    </p:embeddedFont>
    <p:embeddedFont>
      <p:font typeface="Play" panose="020B0604020202020204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jMf9OzBzIC1rOQjApUvXZs4Qq0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BD859C0-7588-4CCB-B320-D7042AC9A2CE}">
  <a:tblStyle styleId="{9BD859C0-7588-4CCB-B320-D7042AC9A2CE}" styleName="Table_0">
    <a:wholeTbl>
      <a:tcTxStyle b="off" i="off">
        <a:font>
          <a:latin typeface="Aptos"/>
          <a:ea typeface="Aptos"/>
          <a:cs typeface="Aptos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9EC"/>
          </a:solidFill>
        </a:fill>
      </a:tcStyle>
    </a:wholeTbl>
    <a:band1H>
      <a:tcTxStyle b="off" i="off"/>
      <a:tcStyle>
        <a:tcBdr/>
        <a:fill>
          <a:solidFill>
            <a:srgbClr val="CAD1D8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AD1D8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ptos"/>
          <a:ea typeface="Aptos"/>
          <a:cs typeface="Aptos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ptos"/>
          <a:ea typeface="Aptos"/>
          <a:cs typeface="Aptos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ptos"/>
          <a:ea typeface="Aptos"/>
          <a:cs typeface="Aptos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ptos"/>
          <a:ea typeface="Aptos"/>
          <a:cs typeface="Aptos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6DCDF916-268C-4CDC-A2B2-FFBAD32752F9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"/>
          <p:cNvSpPr txBox="1"/>
          <p:nvPr/>
        </p:nvSpPr>
        <p:spPr>
          <a:xfrm>
            <a:off x="58350" y="50031"/>
            <a:ext cx="3751432" cy="92333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Swain House Resourced Provision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Summer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focus book this half term is: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"/>
          <p:cNvSpPr txBox="1"/>
          <p:nvPr/>
        </p:nvSpPr>
        <p:spPr>
          <a:xfrm>
            <a:off x="11060" y="974107"/>
            <a:ext cx="4575465" cy="1815841"/>
          </a:xfrm>
          <a:prstGeom prst="rect">
            <a:avLst/>
          </a:prstGeom>
          <a:solidFill>
            <a:srgbClr val="81E490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English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will be reading the fiction story,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Bear and the Piano</a:t>
            </a:r>
            <a:r>
              <a:rPr lang="en-GB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David Litchfield. 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</a:t>
            </a:r>
            <a:r>
              <a:rPr lang="en-GB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will develop our sentence writing through questions, captions, instructions, postcards/poster work and opinions, while exploring themes of community, friendship and the environment.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2"/>
          <p:cNvSpPr txBox="1"/>
          <p:nvPr/>
        </p:nvSpPr>
        <p:spPr>
          <a:xfrm rot="426943">
            <a:off x="6858260" y="460622"/>
            <a:ext cx="4271236" cy="2246729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Maths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mathematicians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will learn about: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Weight and Mass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Temperature, Capacity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Length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Data/Tally Charts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X4 and x8 focus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87" name="Google Shape;87;p2"/>
          <p:cNvGraphicFramePr/>
          <p:nvPr/>
        </p:nvGraphicFramePr>
        <p:xfrm>
          <a:off x="0" y="2863008"/>
          <a:ext cx="8574075" cy="3897340"/>
        </p:xfrm>
        <a:graphic>
          <a:graphicData uri="http://schemas.openxmlformats.org/drawingml/2006/table">
            <a:tbl>
              <a:tblPr firstRow="1" bandRow="1">
                <a:noFill/>
                <a:tableStyleId>{9BD859C0-7588-4CCB-B320-D7042AC9A2CE}</a:tableStyleId>
              </a:tblPr>
              <a:tblGrid>
                <a:gridCol w="4237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6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Helen Keller Class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Paul Whittaker class 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7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br>
                        <a:rPr lang="en-GB" sz="1800" u="none" strike="noStrike" cap="none" dirty="0"/>
                      </a:br>
                      <a:br>
                        <a:rPr lang="en-GB" sz="1800" u="none" strike="noStrike" cap="none" dirty="0"/>
                      </a:br>
                      <a:br>
                        <a:rPr lang="en-GB" sz="1800" u="none" strike="noStrike" cap="none" dirty="0"/>
                      </a:br>
                      <a:br>
                        <a:rPr lang="en-GB" sz="1800" u="none" strike="noStrike" cap="none" dirty="0"/>
                      </a:br>
                      <a:endParaRPr sz="1800" u="none" strike="noStrike" cap="none" dirty="0"/>
                    </a:p>
                  </a:txBody>
                  <a:tcPr marL="114300" marR="11430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8" name="Google Shape;88;p2"/>
          <p:cNvGraphicFramePr/>
          <p:nvPr/>
        </p:nvGraphicFramePr>
        <p:xfrm>
          <a:off x="4355690" y="3557661"/>
          <a:ext cx="2164575" cy="951150"/>
        </p:xfrm>
        <a:graphic>
          <a:graphicData uri="http://schemas.openxmlformats.org/drawingml/2006/table">
            <a:tbl>
              <a:tblPr>
                <a:noFill/>
                <a:tableStyleId>{6DCDF916-268C-4CDC-A2B2-FFBAD32752F9}</a:tableStyleId>
              </a:tblPr>
              <a:tblGrid>
                <a:gridCol w="2164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51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en-GB" sz="2000" b="1" i="0" u="sng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Scientists</a:t>
                      </a:r>
                      <a:endParaRPr sz="24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en-GB" sz="3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LIGHT!</a:t>
                      </a:r>
                      <a:endParaRPr sz="1800" u="none" strike="noStrike" cap="none"/>
                    </a:p>
                  </a:txBody>
                  <a:tcPr marL="114300" marR="114300" marT="45725" marB="45725">
                    <a:lnL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9" name="Google Shape;89;p2"/>
          <p:cNvSpPr/>
          <p:nvPr/>
        </p:nvSpPr>
        <p:spPr>
          <a:xfrm>
            <a:off x="4848724" y="7242506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0" name="Google Shape;90;p2"/>
          <p:cNvGraphicFramePr/>
          <p:nvPr>
            <p:extLst>
              <p:ext uri="{D42A27DB-BD31-4B8C-83A1-F6EECF244321}">
                <p14:modId xmlns:p14="http://schemas.microsoft.com/office/powerpoint/2010/main" val="4173502615"/>
              </p:ext>
            </p:extLst>
          </p:nvPr>
        </p:nvGraphicFramePr>
        <p:xfrm>
          <a:off x="58349" y="3572713"/>
          <a:ext cx="2614525" cy="1077425"/>
        </p:xfrm>
        <a:graphic>
          <a:graphicData uri="http://schemas.openxmlformats.org/drawingml/2006/table">
            <a:tbl>
              <a:tblPr>
                <a:noFill/>
                <a:tableStyleId>{6DCDF916-268C-4CDC-A2B2-FFBAD32752F9}</a:tableStyleId>
              </a:tblPr>
              <a:tblGrid>
                <a:gridCol w="261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77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2000" b="1" i="0" u="sng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Scientists</a:t>
                      </a:r>
                      <a:endParaRPr sz="20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 dirty="0"/>
                        <a:t>Changing States </a:t>
                      </a:r>
                      <a:br>
                        <a:rPr lang="en-GB" sz="1800" u="none" strike="noStrike" cap="none" dirty="0"/>
                      </a:br>
                      <a:endParaRPr sz="1800" u="none" strike="noStrike" cap="none" dirty="0"/>
                    </a:p>
                  </a:txBody>
                  <a:tcPr marL="114300" marR="114300" marT="45725" marB="45725">
                    <a:lnL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1" name="Google Shape;91;p2"/>
          <p:cNvGraphicFramePr/>
          <p:nvPr/>
        </p:nvGraphicFramePr>
        <p:xfrm>
          <a:off x="5769061" y="4695951"/>
          <a:ext cx="2829375" cy="1188730"/>
        </p:xfrm>
        <a:graphic>
          <a:graphicData uri="http://schemas.openxmlformats.org/drawingml/2006/table">
            <a:tbl>
              <a:tblPr>
                <a:noFill/>
                <a:tableStyleId>{6DCDF916-268C-4CDC-A2B2-FFBAD32752F9}</a:tableStyleId>
              </a:tblPr>
              <a:tblGrid>
                <a:gridCol w="2829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GB" sz="1800" b="1" i="0" u="sng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</a:t>
                      </a:r>
                      <a:endParaRPr sz="20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GB" sz="2000" u="none" strike="noStrike" cap="none" dirty="0"/>
                        <a:t>Year 4 – </a:t>
                      </a:r>
                      <a:r>
                        <a:rPr lang="en-GB" sz="2000" b="1" u="none" strike="noStrike" cap="none" dirty="0"/>
                        <a:t>Street Dance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GB" sz="2000" u="none" strike="noStrike" cap="none" dirty="0"/>
                        <a:t>Year 5/6 - </a:t>
                      </a:r>
                      <a:r>
                        <a:rPr lang="en-GB" sz="2000" b="1" u="none" strike="noStrike" cap="none" dirty="0"/>
                        <a:t>Netball</a:t>
                      </a:r>
                      <a:br>
                        <a:rPr lang="en-GB" sz="1400" u="none" strike="noStrike" cap="none" dirty="0"/>
                      </a:br>
                      <a:endParaRPr sz="1400" u="none" strike="noStrike" cap="none" dirty="0"/>
                    </a:p>
                  </a:txBody>
                  <a:tcPr marL="114300" marR="114300" marT="45725" marB="45725">
                    <a:lnL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9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2" name="Google Shape;92;p2"/>
          <p:cNvGraphicFramePr/>
          <p:nvPr>
            <p:extLst>
              <p:ext uri="{D42A27DB-BD31-4B8C-83A1-F6EECF244321}">
                <p14:modId xmlns:p14="http://schemas.microsoft.com/office/powerpoint/2010/main" val="1911997370"/>
              </p:ext>
            </p:extLst>
          </p:nvPr>
        </p:nvGraphicFramePr>
        <p:xfrm>
          <a:off x="913545" y="4926844"/>
          <a:ext cx="3076394" cy="1066810"/>
        </p:xfrm>
        <a:graphic>
          <a:graphicData uri="http://schemas.openxmlformats.org/drawingml/2006/table">
            <a:tbl>
              <a:tblPr>
                <a:noFill/>
                <a:tableStyleId>{6DCDF916-268C-4CDC-A2B2-FFBAD32752F9}</a:tableStyleId>
              </a:tblPr>
              <a:tblGrid>
                <a:gridCol w="3076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95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GB" sz="2400" b="1" i="0" u="sng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 –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GB" sz="2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Cricket (Y2)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GB" sz="2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Street Dance (Y3&amp;4) </a:t>
                      </a:r>
                      <a:endParaRPr sz="1200" b="0" u="none" dirty="0"/>
                    </a:p>
                  </a:txBody>
                  <a:tcPr marL="114300" marR="114300" marT="45725" marB="45725">
                    <a:lnL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2C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3" name="Google Shape;93;p2"/>
          <p:cNvGraphicFramePr/>
          <p:nvPr/>
        </p:nvGraphicFramePr>
        <p:xfrm>
          <a:off x="4308989" y="5620916"/>
          <a:ext cx="4289450" cy="1219210"/>
        </p:xfrm>
        <a:graphic>
          <a:graphicData uri="http://schemas.openxmlformats.org/drawingml/2006/table">
            <a:tbl>
              <a:tblPr>
                <a:noFill/>
                <a:tableStyleId>{6DCDF916-268C-4CDC-A2B2-FFBAD32752F9}</a:tableStyleId>
              </a:tblPr>
              <a:tblGrid>
                <a:gridCol w="4289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30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800" b="1" i="0" u="sng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PSHE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2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Growing up and changing.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2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Making safer choices.</a:t>
                      </a:r>
                      <a:endParaRPr/>
                    </a:p>
                  </a:txBody>
                  <a:tcPr marL="114300" marR="114300" marT="45725" marB="45725">
                    <a:lnL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4" name="Google Shape;94;p2"/>
          <p:cNvSpPr/>
          <p:nvPr/>
        </p:nvSpPr>
        <p:spPr>
          <a:xfrm>
            <a:off x="5698808" y="7862626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5" name="Google Shape;95;p2"/>
          <p:cNvGraphicFramePr/>
          <p:nvPr>
            <p:extLst>
              <p:ext uri="{D42A27DB-BD31-4B8C-83A1-F6EECF244321}">
                <p14:modId xmlns:p14="http://schemas.microsoft.com/office/powerpoint/2010/main" val="3113720275"/>
              </p:ext>
            </p:extLst>
          </p:nvPr>
        </p:nvGraphicFramePr>
        <p:xfrm>
          <a:off x="48124" y="6062624"/>
          <a:ext cx="4199325" cy="777204"/>
        </p:xfrm>
        <a:graphic>
          <a:graphicData uri="http://schemas.openxmlformats.org/drawingml/2006/table">
            <a:tbl>
              <a:tblPr>
                <a:noFill/>
                <a:tableStyleId>{6DCDF916-268C-4CDC-A2B2-FFBAD32752F9}</a:tableStyleId>
              </a:tblPr>
              <a:tblGrid>
                <a:gridCol w="4199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7720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800" b="1" i="0" u="sng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PSHE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2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Growing up and changing</a:t>
                      </a:r>
                      <a:endParaRPr sz="2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4300" marR="114300" marT="45725" marB="45725">
                    <a:lnL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22186" y="5168029"/>
            <a:ext cx="2374156" cy="1288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73205" y="2978142"/>
            <a:ext cx="2242544" cy="1624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431209">
            <a:off x="9183714" y="691148"/>
            <a:ext cx="2811408" cy="2052408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/>
          <p:nvPr/>
        </p:nvSpPr>
        <p:spPr>
          <a:xfrm rot="533515">
            <a:off x="9046983" y="3206778"/>
            <a:ext cx="2942823" cy="1815841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BSL, we will learn about: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Family and Family trees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0" name="Google Shape;100;p2" descr="A close-up of hands&#10;&#10;AI-generated content may be incorrect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43336">
            <a:off x="8876429" y="4165098"/>
            <a:ext cx="3066219" cy="1130662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10032937" y="6283944"/>
            <a:ext cx="2159100" cy="585000"/>
          </a:xfrm>
          <a:prstGeom prst="rect">
            <a:avLst/>
          </a:prstGeom>
          <a:solidFill>
            <a:srgbClr val="D9E5F8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Fire S</a:t>
            </a: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ervice</a:t>
            </a:r>
            <a:r>
              <a:rPr lang="en-GB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visit </a:t>
            </a: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10am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28/4/26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18413" y="-10262"/>
            <a:ext cx="2242544" cy="3026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009" y="4695951"/>
            <a:ext cx="929672" cy="1197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 descr="Black Teen Dancing: Over 3,012 Royalty-Free Licensable Stock Illustrations  &amp; Drawings | Shutterstock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190529" y="4676571"/>
            <a:ext cx="1587559" cy="941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BB4A92-2A86-4A1C-89C9-9DFDE4360F5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87821" y="2927889"/>
            <a:ext cx="2120575" cy="17610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57DDB2-CF03-40A4-A84A-4876E31F655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97971" y="4737602"/>
            <a:ext cx="868845" cy="128849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</Words>
  <Application>Microsoft Office PowerPoint</Application>
  <PresentationFormat>Widescreen</PresentationFormat>
  <Paragraphs>45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Play</vt:lpstr>
      <vt:lpstr>Calibri</vt:lpstr>
      <vt:lpstr>Aptos</vt:lpstr>
      <vt:lpstr>Century Gothic</vt:lpstr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Cassandro</dc:creator>
  <cp:lastModifiedBy>Gemma Gawthorpe</cp:lastModifiedBy>
  <cp:revision>1</cp:revision>
  <dcterms:created xsi:type="dcterms:W3CDTF">2025-10-28T12:21:36Z</dcterms:created>
  <dcterms:modified xsi:type="dcterms:W3CDTF">2026-04-12T12:49:36Z</dcterms:modified>
</cp:coreProperties>
</file>